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C"/>
          </a:solidFill>
        </a:fill>
      </a:tcStyle>
    </a:wholeTbl>
    <a:band2H>
      <a:tcTxStyle/>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9DD"/>
          </a:solidFill>
        </a:fill>
      </a:tcStyle>
    </a:wholeTbl>
    <a:band2H>
      <a:tcTxStyle/>
      <a:tcStyle>
        <a:tcBdr/>
        <a:fill>
          <a:solidFill>
            <a:srgbClr val="FFFC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599C"/>
        </a:fontRef>
        <a:srgbClr val="0059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599C"/>
        </a:fontRef>
        <a:srgbClr val="00599C"/>
      </a:tcTxStyle>
      <a:tcStyle>
        <a:tcBdr>
          <a:left>
            <a:ln w="12700" cap="flat">
              <a:noFill/>
              <a:miter lim="400000"/>
            </a:ln>
          </a:left>
          <a:right>
            <a:ln w="12700" cap="flat">
              <a:noFill/>
              <a:miter lim="400000"/>
            </a:ln>
          </a:right>
          <a:top>
            <a:ln w="508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Row>
  </a:tblStyle>
  <a:tblStyle styleId="{2708684C-4D16-4618-839F-0558EEFCDFE6}" styleName="">
    <a:tblBg/>
    <a:wholeTbl>
      <a:tcTxStyle b="off"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wholeTbl>
    <a:band2H>
      <a:tcTxStyle/>
      <a:tcStyle>
        <a:tcBdr/>
        <a:fill>
          <a:solidFill>
            <a:srgbClr val="FFFFFF"/>
          </a:solidFill>
        </a:fill>
      </a:tcStyle>
    </a:band2H>
    <a:firstCol>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firstCol>
    <a:la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508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lastRow>
    <a:fir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254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9" autoAdjust="0"/>
  </p:normalViewPr>
  <p:slideViewPr>
    <p:cSldViewPr snapToGrid="0" snapToObjects="1">
      <p:cViewPr varScale="1">
        <p:scale>
          <a:sx n="81" d="100"/>
          <a:sy n="81" d="100"/>
        </p:scale>
        <p:origin x="348"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F071-4981-AD07-93002F4DEC2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F071-4981-AD07-93002F4DEC26}"/>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F071-4981-AD07-93002F4DEC2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64B0-4743-9C71-CEF4ED848BA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64B0-4743-9C71-CEF4ED848BA6}"/>
              </c:ext>
            </c:extLst>
          </c:dPt>
          <c:cat>
            <c:strRef>
              <c:f>Sheet1!$B$1:$C$1</c:f>
              <c:strCache>
                <c:ptCount val="2"/>
                <c:pt idx="0">
                  <c:v>April</c:v>
                </c:pt>
                <c:pt idx="1">
                  <c:v>May</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3-64B0-4743-9C71-CEF4ED848BA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2E31-4564-94C2-1CD9DE7473DA}"/>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2E31-4564-94C2-1CD9DE7473DA}"/>
              </c:ext>
            </c:extLst>
          </c:dPt>
          <c:cat>
            <c:strRef>
              <c:f>Sheet1!$B$1:$C$1</c:f>
              <c:strCache>
                <c:ptCount val="2"/>
                <c:pt idx="0">
                  <c:v>April</c:v>
                </c:pt>
                <c:pt idx="1">
                  <c:v>May</c:v>
                </c:pt>
              </c:strCache>
            </c:strRef>
          </c:cat>
          <c:val>
            <c:numRef>
              <c:f>Sheet1!$B$2:$C$2</c:f>
              <c:numCache>
                <c:formatCode>General</c:formatCode>
                <c:ptCount val="2"/>
                <c:pt idx="0">
                  <c:v>85</c:v>
                </c:pt>
                <c:pt idx="1">
                  <c:v>15</c:v>
                </c:pt>
              </c:numCache>
            </c:numRef>
          </c:val>
          <c:extLst>
            <c:ext xmlns:c16="http://schemas.microsoft.com/office/drawing/2014/chart" uri="{C3380CC4-5D6E-409C-BE32-E72D297353CC}">
              <c16:uniqueId val="{00000003-2E31-4564-94C2-1CD9DE7473D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1143000" y="685800"/>
            <a:ext cx="4572000" cy="3429000"/>
          </a:xfrm>
          <a:prstGeom prst="rect">
            <a:avLst/>
          </a:prstGeom>
        </p:spPr>
        <p:txBody>
          <a:bodyPr/>
          <a:lstStyle/>
          <a:p>
            <a:endParaRPr/>
          </a:p>
        </p:txBody>
      </p:sp>
      <p:sp>
        <p:nvSpPr>
          <p:cNvPr id="263" name="Shape 2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7184016"/>
      </p:ext>
    </p:extLst>
  </p:cSld>
  <p:clrMap bg1="dk1" tx1="lt1" bg2="dk2" tx2="lt2" accent1="accent1" accent2="accent2" accent3="accent3" accent4="accent4" accent5="accent5" accent6="accent6" hlink="hlink" folHlink="folHlink"/>
  <p:notesStyle>
    <a:lvl1pPr latinLnBrk="0">
      <a:defRPr sz="1200">
        <a:solidFill>
          <a:srgbClr val="00599C"/>
        </a:solidFill>
        <a:latin typeface="+mj-lt"/>
        <a:ea typeface="+mj-ea"/>
        <a:cs typeface="+mj-cs"/>
        <a:sym typeface="Calibri"/>
      </a:defRPr>
    </a:lvl1pPr>
    <a:lvl2pPr indent="228600" latinLnBrk="0">
      <a:defRPr sz="1200">
        <a:solidFill>
          <a:srgbClr val="00599C"/>
        </a:solidFill>
        <a:latin typeface="+mj-lt"/>
        <a:ea typeface="+mj-ea"/>
        <a:cs typeface="+mj-cs"/>
        <a:sym typeface="Calibri"/>
      </a:defRPr>
    </a:lvl2pPr>
    <a:lvl3pPr indent="457200" latinLnBrk="0">
      <a:defRPr sz="1200">
        <a:solidFill>
          <a:srgbClr val="00599C"/>
        </a:solidFill>
        <a:latin typeface="+mj-lt"/>
        <a:ea typeface="+mj-ea"/>
        <a:cs typeface="+mj-cs"/>
        <a:sym typeface="Calibri"/>
      </a:defRPr>
    </a:lvl3pPr>
    <a:lvl4pPr indent="685800" latinLnBrk="0">
      <a:defRPr sz="1200">
        <a:solidFill>
          <a:srgbClr val="00599C"/>
        </a:solidFill>
        <a:latin typeface="+mj-lt"/>
        <a:ea typeface="+mj-ea"/>
        <a:cs typeface="+mj-cs"/>
        <a:sym typeface="Calibri"/>
      </a:defRPr>
    </a:lvl4pPr>
    <a:lvl5pPr indent="914400" latinLnBrk="0">
      <a:defRPr sz="1200">
        <a:solidFill>
          <a:srgbClr val="00599C"/>
        </a:solidFill>
        <a:latin typeface="+mj-lt"/>
        <a:ea typeface="+mj-ea"/>
        <a:cs typeface="+mj-cs"/>
        <a:sym typeface="Calibri"/>
      </a:defRPr>
    </a:lvl5pPr>
    <a:lvl6pPr indent="1143000" latinLnBrk="0">
      <a:defRPr sz="1200">
        <a:solidFill>
          <a:srgbClr val="00599C"/>
        </a:solidFill>
        <a:latin typeface="+mj-lt"/>
        <a:ea typeface="+mj-ea"/>
        <a:cs typeface="+mj-cs"/>
        <a:sym typeface="Calibri"/>
      </a:defRPr>
    </a:lvl6pPr>
    <a:lvl7pPr indent="1371600" latinLnBrk="0">
      <a:defRPr sz="1200">
        <a:solidFill>
          <a:srgbClr val="00599C"/>
        </a:solidFill>
        <a:latin typeface="+mj-lt"/>
        <a:ea typeface="+mj-ea"/>
        <a:cs typeface="+mj-cs"/>
        <a:sym typeface="Calibri"/>
      </a:defRPr>
    </a:lvl7pPr>
    <a:lvl8pPr indent="1600200" latinLnBrk="0">
      <a:defRPr sz="1200">
        <a:solidFill>
          <a:srgbClr val="00599C"/>
        </a:solidFill>
        <a:latin typeface="+mj-lt"/>
        <a:ea typeface="+mj-ea"/>
        <a:cs typeface="+mj-cs"/>
        <a:sym typeface="Calibri"/>
      </a:defRPr>
    </a:lvl8pPr>
    <a:lvl9pPr indent="1828800" latinLnBrk="0">
      <a:defRPr sz="1200">
        <a:solidFill>
          <a:srgbClr val="00599C"/>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kidneydisease/basic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kitchen.kidneyfund.org/general-nutrients/sal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kitchen.kidneyfund.org/general-nutrients/suga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kitchen.kidneyfund.org/guides-to-help-you-cook-and-shop/cooking-glossary/%23whole-grai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kidneyfund.org/kidney-disease/kidney-failure/treatment-of-kidney-failure/kidney-transplant/types-of-transplants/%23living-donor-transplant"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kidneyfund.org/kidney-disease/kidney-failure/treatment-of-kidney-failure/kidney-transplant/preparing-for-transplant/%23transplant-surgery" TargetMode="External"/><Relationship Id="rId4" Type="http://schemas.openxmlformats.org/officeDocument/2006/relationships/hyperlink" Target="https://www.kidneyfund.org/kidney-disease/kidney-failure/treatment-of-kidney-failure/kidney-transplant/types-of-transplants/%23deceased-donor-transplan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defTabSz="1828891">
              <a:defRPr>
                <a:solidFill>
                  <a:srgbClr val="000000"/>
                </a:solidFill>
              </a:defRPr>
            </a:pPr>
            <a:r>
              <a:rPr dirty="0"/>
              <a:t>Thank you for joining this session to learn more about kidney disease. I am a Kidney Health Coach, certified by the American Kidney Fund. I took an online training course that certified me to teach this material today. </a:t>
            </a:r>
            <a:endParaRPr sz="600" dirty="0"/>
          </a:p>
          <a:p>
            <a:pPr defTabSz="1828891">
              <a:defRPr>
                <a:solidFill>
                  <a:srgbClr val="000000"/>
                </a:solidFill>
              </a:defRPr>
            </a:pPr>
            <a:endParaRPr sz="600" dirty="0"/>
          </a:p>
          <a:p>
            <a:pPr defTabSz="1828589">
              <a:defRPr b="1">
                <a:solidFill>
                  <a:srgbClr val="000000"/>
                </a:solidFill>
              </a:defRPr>
            </a:pPr>
            <a:r>
              <a:rPr dirty="0"/>
              <a:t>[Introduce yourself. Talk about your background, and why you became a Kidney Health Coach.]</a:t>
            </a:r>
          </a:p>
          <a:p>
            <a:pPr defTabSz="1828589">
              <a:defRPr>
                <a:solidFill>
                  <a:srgbClr val="000000"/>
                </a:solidFill>
              </a:defRPr>
            </a:pPr>
            <a:endParaRPr sz="600" dirty="0"/>
          </a:p>
          <a:p>
            <a:pPr defTabSz="1828589">
              <a:defRPr>
                <a:solidFill>
                  <a:srgbClr val="000000"/>
                </a:solidFill>
              </a:defRPr>
            </a:pPr>
            <a:r>
              <a:rPr dirty="0"/>
              <a:t>I want to learn more about you. Raise your hand if you know someone with kidney disease. Raise your hand if you know someone with diabetes, or high blood pressure. </a:t>
            </a:r>
            <a:endParaRPr sz="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pPr defTabSz="1828589">
              <a:defRPr>
                <a:solidFill>
                  <a:srgbClr val="000000"/>
                </a:solidFill>
              </a:defRPr>
            </a:pPr>
            <a:r>
              <a:t>Do you know? How many adults in the U.S. have CKD? </a:t>
            </a:r>
          </a:p>
          <a:p>
            <a:pPr defTabSz="1828589">
              <a:defRPr b="1">
                <a:solidFill>
                  <a:srgbClr val="000000"/>
                </a:solidFill>
              </a:defRPr>
            </a:pPr>
            <a:endParaRPr sz="600"/>
          </a:p>
          <a:p>
            <a:pPr defTabSz="1828589">
              <a:defRPr b="1">
                <a:solidFill>
                  <a:srgbClr val="000000"/>
                </a:solidFill>
              </a:defRPr>
            </a:pPr>
            <a:r>
              <a:t>[Wait for them to guess, then click to next slide for answer]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xfrm>
            <a:off x="381000" y="685800"/>
            <a:ext cx="6096000" cy="3429000"/>
          </a:xfrm>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pPr defTabSz="1828589">
              <a:defRPr>
                <a:solidFill>
                  <a:srgbClr val="000000"/>
                </a:solidFill>
              </a:defRPr>
            </a:pPr>
            <a:r>
              <a:rPr dirty="0"/>
              <a:t>The correct answer is 15% of U.S. adults have chronic kidney disease. That is about 1 out of 7 adults</a:t>
            </a:r>
          </a:p>
          <a:p>
            <a:pPr defTabSz="1828589">
              <a:defRPr>
                <a:solidFill>
                  <a:srgbClr val="000000"/>
                </a:solidFill>
              </a:defRPr>
            </a:pPr>
            <a:endParaRPr sz="600" dirty="0"/>
          </a:p>
          <a:p>
            <a:pPr defTabSz="1828589">
              <a:defRPr>
                <a:solidFill>
                  <a:srgbClr val="000000"/>
                </a:solidFill>
              </a:defRPr>
            </a:pPr>
            <a:r>
              <a:rPr dirty="0"/>
              <a:t>CKD is one of the fastest-rising diseases that can be prevented. </a:t>
            </a:r>
          </a:p>
          <a:p>
            <a:pPr defTabSz="1828589">
              <a:defRPr>
                <a:solidFill>
                  <a:srgbClr val="000000"/>
                </a:solidFill>
              </a:defRPr>
            </a:pPr>
            <a:endParaRPr sz="600" dirty="0"/>
          </a:p>
          <a:p>
            <a:pPr defTabSz="1828589">
              <a:defRPr>
                <a:solidFill>
                  <a:srgbClr val="000000"/>
                </a:solidFill>
              </a:defRPr>
            </a:pPr>
            <a:r>
              <a:rPr i="1" dirty="0"/>
              <a:t>Source: Centers for Disease Control and Prevention (CDC). 2020. Chronic Kidney Disease Basics. Retrieved from </a:t>
            </a:r>
            <a:r>
              <a:rPr i="1" u="sng" dirty="0">
                <a:solidFill>
                  <a:srgbClr val="0563C1"/>
                </a:solidFill>
                <a:uFill>
                  <a:solidFill>
                    <a:srgbClr val="0563C1"/>
                  </a:solidFill>
                </a:uFill>
                <a:hlinkClick r:id="rId3"/>
              </a:rPr>
              <a:t>https://www.cdc.gov/kidneydisease/basics.html</a:t>
            </a:r>
            <a:r>
              <a:rPr i="1" dirty="0"/>
              <a:t> </a:t>
            </a:r>
          </a:p>
          <a:p>
            <a:pPr defTabSz="1828589">
              <a:defRPr>
                <a:solidFill>
                  <a:srgbClr val="000000"/>
                </a:solidFill>
              </a:defRPr>
            </a:pPr>
            <a:endParaRPr sz="600" dirty="0"/>
          </a:p>
          <a:p>
            <a:pPr defTabSz="1828589">
              <a:defRPr>
                <a:solidFill>
                  <a:srgbClr val="000000"/>
                </a:solidFill>
              </a:defRPr>
            </a:pPr>
            <a:endParaRPr sz="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xfrm>
            <a:off x="381000" y="685800"/>
            <a:ext cx="6096000" cy="3429000"/>
          </a:xfrm>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1828891">
              <a:defRPr>
                <a:solidFill>
                  <a:srgbClr val="000000"/>
                </a:solidFill>
              </a:defRPr>
            </a:pPr>
            <a:r>
              <a:t>The amount of kidney damage ranges from mild to severe damage. There are 5 stages of CKD. Doctors use a blood test to learn what stage of CKD someone has. We will talk more about this test later. </a:t>
            </a:r>
          </a:p>
          <a:p>
            <a:pPr marL="171450" indent="-171450" defTabSz="1828589">
              <a:buSzPct val="100000"/>
              <a:buFont typeface="Arial"/>
              <a:buChar char="•"/>
              <a:defRPr>
                <a:solidFill>
                  <a:srgbClr val="000000"/>
                </a:solidFill>
              </a:defRPr>
            </a:pPr>
            <a:endParaRPr sz="600"/>
          </a:p>
          <a:p>
            <a:pPr defTabSz="1828891">
              <a:defRPr>
                <a:solidFill>
                  <a:srgbClr val="4D4D4F"/>
                </a:solidFill>
              </a:defRPr>
            </a:pPr>
            <a:r>
              <a:t>In stages 1 to 2, your kidneys have mild damage. Your kidneys work as well as health kidneys, or just a little less.</a:t>
            </a:r>
          </a:p>
          <a:p>
            <a:pPr defTabSz="1828891">
              <a:defRPr>
                <a:solidFill>
                  <a:srgbClr val="4D4D4F"/>
                </a:solidFill>
              </a:defRPr>
            </a:pPr>
            <a:endParaRPr sz="600"/>
          </a:p>
          <a:p>
            <a:pPr defTabSz="1828891">
              <a:defRPr>
                <a:solidFill>
                  <a:srgbClr val="4D4D4F"/>
                </a:solidFill>
              </a:defRPr>
            </a:pPr>
            <a:r>
              <a:t>Stage 3 is divided into 3a and 3b. In stage 3a, your kidneys have mild to moderate damage. This means your kidneys have mild to medium loss of function. In stage 3b, your kidneys have moderate to severe damage. This means your kidneys have medium to severe loss of function. In these stages, people usually do not have symptoms. Many people will not even know they have CKD.</a:t>
            </a:r>
          </a:p>
          <a:p>
            <a:pPr defTabSz="1828891">
              <a:defRPr>
                <a:solidFill>
                  <a:srgbClr val="4D4D4F"/>
                </a:solidFill>
              </a:defRPr>
            </a:pPr>
            <a:endParaRPr sz="600"/>
          </a:p>
          <a:p>
            <a:pPr defTabSz="1828891">
              <a:defRPr>
                <a:solidFill>
                  <a:srgbClr val="4D4D4F"/>
                </a:solidFill>
              </a:defRPr>
            </a:pPr>
            <a:r>
              <a:t>In stage 4, there is severe damage to your kidneys and your kidneys have a severe loss of function.</a:t>
            </a:r>
          </a:p>
          <a:p>
            <a:pPr defTabSz="1828891">
              <a:defRPr>
                <a:solidFill>
                  <a:srgbClr val="4D4D4F"/>
                </a:solidFill>
              </a:defRPr>
            </a:pPr>
            <a:endParaRPr sz="600"/>
          </a:p>
          <a:p>
            <a:pPr defTabSz="1828891">
              <a:defRPr>
                <a:solidFill>
                  <a:srgbClr val="4D4D4F"/>
                </a:solidFill>
              </a:defRPr>
            </a:pPr>
            <a:r>
              <a:t>The last stage, stage 5 is the most severe damage to your kidneys. It means your kidneys have stopped working well enough to do their job to keep you alive. Stage 5 is also called kidney failure, end-stage renal disease, or ESRD, or end-stage kidney disease, or ESKD.</a:t>
            </a:r>
          </a:p>
          <a:p>
            <a:pPr defTabSz="1828891">
              <a:defRPr>
                <a:solidFill>
                  <a:srgbClr val="4D4D4F"/>
                </a:solidFill>
              </a:defRPr>
            </a:pPr>
            <a:endParaRPr sz="600"/>
          </a:p>
          <a:p>
            <a:pPr defTabSz="1828891">
              <a:defRPr>
                <a:solidFill>
                  <a:srgbClr val="4D4D4F"/>
                </a:solidFill>
              </a:defRPr>
            </a:pPr>
            <a:r>
              <a:t>If caught in early stages, one can slow the progression of CKD.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pPr defTabSz="457200">
              <a:spcBef>
                <a:spcPts val="400"/>
              </a:spcBef>
              <a:defRPr>
                <a:solidFill>
                  <a:srgbClr val="000000"/>
                </a:solidFill>
              </a:defRPr>
            </a:pPr>
            <a:r>
              <a:t>Kidney failure is the last stage of kidney disease. </a:t>
            </a:r>
            <a:r>
              <a:rPr>
                <a:solidFill>
                  <a:srgbClr val="4D4D4F"/>
                </a:solidFill>
              </a:rPr>
              <a:t>This is why kidney failure is also called end-stage renal disease, or ESRD, or end-stage kidney disease, or ESKD.</a:t>
            </a:r>
            <a:endParaRPr sz="600"/>
          </a:p>
          <a:p>
            <a:pPr defTabSz="457200">
              <a:spcBef>
                <a:spcPts val="800"/>
              </a:spcBef>
              <a:defRPr b="1">
                <a:solidFill>
                  <a:srgbClr val="000000"/>
                </a:solidFill>
              </a:defRPr>
            </a:pPr>
            <a:endParaRPr sz="600"/>
          </a:p>
          <a:p>
            <a:pPr defTabSz="457200">
              <a:spcBef>
                <a:spcPts val="400"/>
              </a:spcBef>
              <a:defRPr>
                <a:solidFill>
                  <a:srgbClr val="000000"/>
                </a:solidFill>
              </a:defRPr>
            </a:pPr>
            <a:r>
              <a:t>Kidney failure happens when the damage is so severe that the kidneys do not work well enough to keep you alive. In other words, the kidneys ‘fail’ to work.</a:t>
            </a:r>
          </a:p>
          <a:p>
            <a:pPr defTabSz="457200">
              <a:spcBef>
                <a:spcPts val="800"/>
              </a:spcBef>
              <a:defRPr>
                <a:solidFill>
                  <a:srgbClr val="000000"/>
                </a:solidFill>
              </a:defRPr>
            </a:pPr>
            <a:endParaRPr sz="600"/>
          </a:p>
          <a:p>
            <a:pPr defTabSz="457200">
              <a:spcBef>
                <a:spcPts val="400"/>
              </a:spcBef>
              <a:defRPr>
                <a:solidFill>
                  <a:srgbClr val="000000"/>
                </a:solidFill>
              </a:defRPr>
            </a:pPr>
            <a:r>
              <a:t>If you have kidney failure, you will need to start dialysis or have a kidney transplant to stay alive and live a good quality life. We will talk more about these later.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pPr defTabSz="1828891">
              <a:defRPr>
                <a:solidFill>
                  <a:srgbClr val="000000"/>
                </a:solidFill>
              </a:defRPr>
            </a:pPr>
            <a:r>
              <a:t>CKD usually gets worse slowly over time. The reason people do not know they have it is symptoms may not appear until the kidneys are badly damaged. For example, most people have no symptoms in stages 1 to 3. By stage 4 some people still do not have obvious symptoms. </a:t>
            </a:r>
          </a:p>
          <a:p>
            <a:pPr defTabSz="1828589">
              <a:defRPr>
                <a:solidFill>
                  <a:srgbClr val="000000"/>
                </a:solidFill>
              </a:defRPr>
            </a:pPr>
            <a:endParaRPr sz="600"/>
          </a:p>
          <a:p>
            <a:pPr defTabSz="1828589">
              <a:defRPr>
                <a:solidFill>
                  <a:srgbClr val="000000"/>
                </a:solidFill>
              </a:defRPr>
            </a:pPr>
            <a:r>
              <a:t>The dangerous thing about it is that many people with CKD do not know that they have it until their kidneys are badly damaged. In stage 5, nearing kidney failure, some people may notice symptoms that are caused by waste and extra fluid building up in their body. These symptoms can be severe and are often, but not always, noticeable. These symptoms are what usually bring people into the emergency room. Some people end up in the emergency room with what seems like a serious illness and find out that they have had kidney disease and are close to kidney failure!</a:t>
            </a:r>
          </a:p>
          <a:p>
            <a:pPr defTabSz="1828589">
              <a:defRPr>
                <a:solidFill>
                  <a:srgbClr val="000000"/>
                </a:solidFill>
              </a:defRPr>
            </a:pPr>
            <a:endParaRPr sz="600"/>
          </a:p>
          <a:p>
            <a:pPr defTabSz="1828589">
              <a:defRPr>
                <a:solidFill>
                  <a:srgbClr val="000000"/>
                </a:solidFill>
              </a:defRPr>
            </a:pPr>
            <a:r>
              <a:t>The only way to diagnose CKD is to get tested. That’s why it is so important to be tested regularly. </a:t>
            </a:r>
          </a:p>
          <a:p>
            <a:pPr defTabSz="1828589">
              <a:defRPr>
                <a:solidFill>
                  <a:srgbClr val="000000"/>
                </a:solidFill>
              </a:defRPr>
            </a:pPr>
            <a:endParaRPr sz="600"/>
          </a:p>
          <a:p>
            <a:pPr defTabSz="457200">
              <a:spcBef>
                <a:spcPts val="800"/>
              </a:spcBef>
              <a:defRPr>
                <a:solidFill>
                  <a:srgbClr val="000000"/>
                </a:solidFill>
              </a:defRPr>
            </a:pPr>
            <a:endParaRPr sz="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pPr defTabSz="457200">
              <a:lnSpc>
                <a:spcPct val="80000"/>
              </a:lnSpc>
              <a:spcBef>
                <a:spcPts val="300"/>
              </a:spcBef>
              <a:defRPr sz="1000">
                <a:solidFill>
                  <a:srgbClr val="000000"/>
                </a:solidFill>
              </a:defRPr>
            </a:pPr>
            <a:r>
              <a:t>I want to hear from you! Each icon on the screen represents a symptom a person might have if their kidneys started to fail. </a:t>
            </a:r>
          </a:p>
          <a:p>
            <a:pPr defTabSz="457200">
              <a:lnSpc>
                <a:spcPct val="80000"/>
              </a:lnSpc>
              <a:spcBef>
                <a:spcPts val="700"/>
              </a:spcBef>
              <a:defRPr>
                <a:solidFill>
                  <a:srgbClr val="000000"/>
                </a:solidFill>
              </a:defRPr>
            </a:pPr>
            <a:endParaRPr sz="600"/>
          </a:p>
          <a:p>
            <a:pPr defTabSz="457200">
              <a:lnSpc>
                <a:spcPct val="80000"/>
              </a:lnSpc>
              <a:spcBef>
                <a:spcPts val="300"/>
              </a:spcBef>
              <a:defRPr sz="1000">
                <a:solidFill>
                  <a:srgbClr val="000000"/>
                </a:solidFill>
              </a:defRPr>
            </a:pPr>
            <a:r>
              <a:t>I want you to shout out the symptom that you think each icon represents. Let’s start in the dark blue box in the upper left and work our way across to the right. Then we will go down to the next row.</a:t>
            </a:r>
          </a:p>
          <a:p>
            <a:pPr defTabSz="457200">
              <a:lnSpc>
                <a:spcPct val="80000"/>
              </a:lnSpc>
              <a:spcBef>
                <a:spcPts val="300"/>
              </a:spcBef>
              <a:defRPr sz="1000" b="1" i="1">
                <a:solidFill>
                  <a:srgbClr val="000000"/>
                </a:solidFill>
              </a:defRPr>
            </a:pPr>
            <a:r>
              <a:t>[For each box, let them guess what the symptom is. Then CLICK to the next slide for answers.]</a:t>
            </a:r>
          </a:p>
          <a:p>
            <a:pPr defTabSz="457200">
              <a:lnSpc>
                <a:spcPct val="80000"/>
              </a:lnSpc>
              <a:spcBef>
                <a:spcPts val="700"/>
              </a:spcBef>
              <a:defRPr b="1">
                <a:solidFill>
                  <a:srgbClr val="000000"/>
                </a:solidFill>
              </a:defRPr>
            </a:pPr>
            <a:endParaRPr sz="600"/>
          </a:p>
          <a:p>
            <a:pPr defTabSz="457200">
              <a:lnSpc>
                <a:spcPct val="80000"/>
              </a:lnSpc>
              <a:spcBef>
                <a:spcPts val="300"/>
              </a:spcBef>
              <a:defRPr sz="1000" b="1">
                <a:solidFill>
                  <a:srgbClr val="000000"/>
                </a:solidFill>
              </a:defRPr>
            </a:pPr>
            <a:r>
              <a:t>Answers:</a:t>
            </a:r>
            <a:endParaRPr sz="600"/>
          </a:p>
          <a:p>
            <a:pPr marL="171450" indent="-171450" defTabSz="457200">
              <a:lnSpc>
                <a:spcPct val="80000"/>
              </a:lnSpc>
              <a:spcBef>
                <a:spcPts val="300"/>
              </a:spcBef>
              <a:buSzPct val="100000"/>
              <a:buFont typeface="Arial"/>
              <a:buChar char="•"/>
              <a:defRPr sz="1000">
                <a:solidFill>
                  <a:srgbClr val="000000"/>
                </a:solidFill>
              </a:defRPr>
            </a:pPr>
            <a:r>
              <a:t>Dry itchy skin </a:t>
            </a:r>
          </a:p>
          <a:p>
            <a:pPr marL="171450" indent="-171450" defTabSz="457200">
              <a:lnSpc>
                <a:spcPct val="80000"/>
              </a:lnSpc>
              <a:spcBef>
                <a:spcPts val="300"/>
              </a:spcBef>
              <a:buSzPct val="100000"/>
              <a:buFont typeface="Arial"/>
              <a:buChar char="•"/>
              <a:defRPr sz="1000">
                <a:solidFill>
                  <a:srgbClr val="000000"/>
                </a:solidFill>
              </a:defRPr>
            </a:pPr>
            <a:r>
              <a:t>Muscle cramps</a:t>
            </a:r>
          </a:p>
          <a:p>
            <a:pPr marL="171450" indent="-171450" defTabSz="457200">
              <a:lnSpc>
                <a:spcPct val="80000"/>
              </a:lnSpc>
              <a:spcBef>
                <a:spcPts val="300"/>
              </a:spcBef>
              <a:buSzPct val="100000"/>
              <a:buFont typeface="Arial"/>
              <a:buChar char="•"/>
              <a:defRPr sz="1000">
                <a:solidFill>
                  <a:srgbClr val="000000"/>
                </a:solidFill>
              </a:defRPr>
            </a:pPr>
            <a:r>
              <a:t>Feeling sick to your stomach and throwing up</a:t>
            </a:r>
          </a:p>
          <a:p>
            <a:pPr marL="171450" indent="-171450" defTabSz="457200">
              <a:lnSpc>
                <a:spcPct val="80000"/>
              </a:lnSpc>
              <a:spcBef>
                <a:spcPts val="300"/>
              </a:spcBef>
              <a:buSzPct val="100000"/>
              <a:buFont typeface="Arial"/>
              <a:buChar char="•"/>
              <a:defRPr sz="1000">
                <a:solidFill>
                  <a:srgbClr val="000000"/>
                </a:solidFill>
              </a:defRPr>
            </a:pPr>
            <a:r>
              <a:t>No feeling hungry</a:t>
            </a:r>
          </a:p>
          <a:p>
            <a:pPr marL="171450" indent="-171450" defTabSz="457200">
              <a:lnSpc>
                <a:spcPct val="80000"/>
              </a:lnSpc>
              <a:spcBef>
                <a:spcPts val="300"/>
              </a:spcBef>
              <a:buSzPct val="100000"/>
              <a:buFont typeface="Arial"/>
              <a:buChar char="•"/>
              <a:defRPr sz="1000">
                <a:solidFill>
                  <a:srgbClr val="000000"/>
                </a:solidFill>
              </a:defRPr>
            </a:pPr>
            <a:r>
              <a:t>Swelling in your feet and ankles</a:t>
            </a:r>
          </a:p>
          <a:p>
            <a:pPr marL="171450" indent="-171450" defTabSz="457200">
              <a:lnSpc>
                <a:spcPct val="80000"/>
              </a:lnSpc>
              <a:spcBef>
                <a:spcPts val="300"/>
              </a:spcBef>
              <a:buSzPct val="100000"/>
              <a:buFont typeface="Arial"/>
              <a:buChar char="•"/>
              <a:defRPr sz="1000">
                <a:solidFill>
                  <a:srgbClr val="000000"/>
                </a:solidFill>
              </a:defRPr>
            </a:pPr>
            <a:r>
              <a:t>Urinating more or less often than usual</a:t>
            </a:r>
          </a:p>
          <a:p>
            <a:pPr marL="171450" indent="-171450" defTabSz="457200">
              <a:lnSpc>
                <a:spcPct val="80000"/>
              </a:lnSpc>
              <a:spcBef>
                <a:spcPts val="300"/>
              </a:spcBef>
              <a:buSzPct val="100000"/>
              <a:buFont typeface="Arial"/>
              <a:buChar char="•"/>
              <a:defRPr sz="1000">
                <a:solidFill>
                  <a:srgbClr val="000000"/>
                </a:solidFill>
              </a:defRPr>
            </a:pPr>
            <a:r>
              <a:t>Trouble catching your breath</a:t>
            </a:r>
          </a:p>
          <a:p>
            <a:pPr marL="171450" indent="-171450" defTabSz="457200">
              <a:lnSpc>
                <a:spcPct val="80000"/>
              </a:lnSpc>
              <a:spcBef>
                <a:spcPts val="300"/>
              </a:spcBef>
              <a:buSzPct val="100000"/>
              <a:buFont typeface="Arial"/>
              <a:buChar char="•"/>
              <a:defRPr sz="1000">
                <a:solidFill>
                  <a:srgbClr val="000000"/>
                </a:solidFill>
              </a:defRPr>
            </a:pPr>
            <a:r>
              <a:t>Trouble sleeping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Answers:</a:t>
            </a:r>
            <a:endParaRPr sz="600"/>
          </a:p>
          <a:p>
            <a:pPr marL="171450" indent="-171450" defTabSz="457200">
              <a:spcBef>
                <a:spcPts val="400"/>
              </a:spcBef>
              <a:buSzPct val="100000"/>
              <a:buFont typeface="Arial"/>
              <a:buChar char="•"/>
              <a:defRPr>
                <a:solidFill>
                  <a:srgbClr val="000000"/>
                </a:solidFill>
              </a:defRPr>
            </a:pPr>
            <a:r>
              <a:t>Dry itchy skin </a:t>
            </a:r>
          </a:p>
          <a:p>
            <a:pPr marL="171450" indent="-171450" defTabSz="457200">
              <a:spcBef>
                <a:spcPts val="400"/>
              </a:spcBef>
              <a:buSzPct val="100000"/>
              <a:buFont typeface="Arial"/>
              <a:buChar char="•"/>
              <a:defRPr>
                <a:solidFill>
                  <a:srgbClr val="000000"/>
                </a:solidFill>
              </a:defRPr>
            </a:pPr>
            <a:r>
              <a:t>Muscle cramps</a:t>
            </a:r>
          </a:p>
          <a:p>
            <a:pPr marL="171450" indent="-171450" defTabSz="457200">
              <a:spcBef>
                <a:spcPts val="400"/>
              </a:spcBef>
              <a:buSzPct val="100000"/>
              <a:buFont typeface="Arial"/>
              <a:buChar char="•"/>
              <a:defRPr>
                <a:solidFill>
                  <a:srgbClr val="000000"/>
                </a:solidFill>
              </a:defRPr>
            </a:pPr>
            <a:r>
              <a:t>Feeling sick to your stomach and throwing up</a:t>
            </a:r>
          </a:p>
          <a:p>
            <a:pPr marL="171450" indent="-171450" defTabSz="457200">
              <a:spcBef>
                <a:spcPts val="400"/>
              </a:spcBef>
              <a:buSzPct val="100000"/>
              <a:buFont typeface="Arial"/>
              <a:buChar char="•"/>
              <a:defRPr>
                <a:solidFill>
                  <a:srgbClr val="000000"/>
                </a:solidFill>
              </a:defRPr>
            </a:pPr>
            <a:r>
              <a:t>Not feeling hungry</a:t>
            </a:r>
          </a:p>
          <a:p>
            <a:pPr marL="171450" indent="-171450" defTabSz="457200">
              <a:spcBef>
                <a:spcPts val="400"/>
              </a:spcBef>
              <a:buSzPct val="100000"/>
              <a:buFont typeface="Arial"/>
              <a:buChar char="•"/>
              <a:defRPr>
                <a:solidFill>
                  <a:srgbClr val="000000"/>
                </a:solidFill>
              </a:defRPr>
            </a:pPr>
            <a:r>
              <a:t>Swelling in your feet and ankles</a:t>
            </a:r>
          </a:p>
          <a:p>
            <a:pPr marL="171450" indent="-171450" defTabSz="457200">
              <a:spcBef>
                <a:spcPts val="400"/>
              </a:spcBef>
              <a:buSzPct val="100000"/>
              <a:buFont typeface="Arial"/>
              <a:buChar char="•"/>
              <a:defRPr>
                <a:solidFill>
                  <a:srgbClr val="000000"/>
                </a:solidFill>
              </a:defRPr>
            </a:pPr>
            <a:r>
              <a:t>Decreased urine, which means urinating or peeing less</a:t>
            </a:r>
          </a:p>
          <a:p>
            <a:pPr marL="171450" indent="-171450" defTabSz="457200">
              <a:spcBef>
                <a:spcPts val="400"/>
              </a:spcBef>
              <a:buSzPct val="100000"/>
              <a:buFont typeface="Arial"/>
              <a:buChar char="•"/>
              <a:defRPr>
                <a:solidFill>
                  <a:srgbClr val="000000"/>
                </a:solidFill>
              </a:defRPr>
            </a:pPr>
            <a:r>
              <a:t>Trouble catching your breath</a:t>
            </a:r>
          </a:p>
          <a:p>
            <a:pPr marL="171450" indent="-171450" defTabSz="457200">
              <a:spcBef>
                <a:spcPts val="400"/>
              </a:spcBef>
              <a:buSzPct val="100000"/>
              <a:buFont typeface="Arial"/>
              <a:buChar char="•"/>
              <a:defRPr>
                <a:solidFill>
                  <a:srgbClr val="000000"/>
                </a:solidFill>
              </a:defRPr>
            </a:pPr>
            <a:r>
              <a:t>Trouble sleeping</a:t>
            </a:r>
            <a:endParaRPr sz="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pPr defTabSz="457200">
              <a:spcBef>
                <a:spcPts val="400"/>
              </a:spcBef>
              <a:defRPr>
                <a:solidFill>
                  <a:srgbClr val="000000"/>
                </a:solidFill>
              </a:defRPr>
            </a:pPr>
            <a:r>
              <a:t>Other health conditions can be a sign of CKD. This is because when your kidneys aren’t working well, it can cause other problems, such as:</a:t>
            </a:r>
          </a:p>
          <a:p>
            <a:pPr marL="171450" indent="-171450" defTabSz="457200">
              <a:spcBef>
                <a:spcPts val="400"/>
              </a:spcBef>
              <a:buSzPct val="100000"/>
              <a:buFont typeface="Arial"/>
              <a:buChar char="•"/>
              <a:defRPr>
                <a:solidFill>
                  <a:srgbClr val="000000"/>
                </a:solidFill>
              </a:defRPr>
            </a:pPr>
            <a:r>
              <a:t>Anemia happens when there are not enough red blood cells in your body. Red blood cells carry oxygen through your body, which gives you energy and helps your muscles, bones, and organs work. Anemia can make you feel weak and tired.</a:t>
            </a:r>
          </a:p>
          <a:p>
            <a:pPr marL="171450" indent="-171450" defTabSz="457200">
              <a:spcBef>
                <a:spcPts val="400"/>
              </a:spcBef>
              <a:buSzPct val="100000"/>
              <a:buFont typeface="Arial"/>
              <a:buChar char="•"/>
              <a:defRPr>
                <a:solidFill>
                  <a:srgbClr val="000000"/>
                </a:solidFill>
              </a:defRPr>
            </a:pPr>
            <a:r>
              <a:t>Gout is a type of arthritis that causes pain and swelling in your joints, usually in the big toe. It can be very painful. CKD can cause gout, or gout can cause CKD.</a:t>
            </a:r>
          </a:p>
          <a:p>
            <a:pPr marL="171450" indent="-171450" defTabSz="457200">
              <a:spcBef>
                <a:spcPts val="400"/>
              </a:spcBef>
              <a:buSzPct val="100000"/>
              <a:buFont typeface="Arial"/>
              <a:buChar char="•"/>
              <a:defRPr>
                <a:solidFill>
                  <a:srgbClr val="000000"/>
                </a:solidFill>
              </a:defRPr>
            </a:pPr>
            <a:r>
              <a:t>High potassium or hyperkalemia is too much potassium in your blood. Potassium is a mineral and an electrolyte that comes from the food you eat. Your body uses the potassium that it needs, and  your kidneys remove any extra. But, when you have kidney disease, your kidneys cannot remove extra potassium, so too much stays in your blood.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pPr defTabSz="1828589">
              <a:defRPr>
                <a:solidFill>
                  <a:srgbClr val="000000"/>
                </a:solidFill>
              </a:defRPr>
            </a:pPr>
            <a:r>
              <a:t>If you find out you have CKD early, you may be able to stop kidney damage from getting worse.</a:t>
            </a:r>
          </a:p>
          <a:p>
            <a:pPr defTabSz="1828589">
              <a:defRPr>
                <a:solidFill>
                  <a:srgbClr val="000000"/>
                </a:solidFill>
              </a:defRPr>
            </a:pPr>
            <a:endParaRPr sz="600"/>
          </a:p>
          <a:p>
            <a:pPr defTabSz="1828589">
              <a:defRPr>
                <a:solidFill>
                  <a:srgbClr val="000000"/>
                </a:solidFill>
              </a:defRPr>
            </a:pPr>
            <a:r>
              <a:t>Damage to your kidneys is usually permanent and cannot be fixed. But you can slow or stop it. This is why it is important to get tested and find CKD early, such as in stages 1 through 3. It is especially important to get tested if you have high blood pressure or diabetes.</a:t>
            </a:r>
          </a:p>
          <a:p>
            <a:pPr defTabSz="1828589">
              <a:defRPr>
                <a:solidFill>
                  <a:srgbClr val="000000"/>
                </a:solidFill>
              </a:defRPr>
            </a:pPr>
            <a:endParaRPr sz="600"/>
          </a:p>
          <a:p>
            <a:pPr defTabSz="1828589">
              <a:defRPr>
                <a:solidFill>
                  <a:srgbClr val="000000"/>
                </a:solidFill>
              </a:defRPr>
            </a:pPr>
            <a:r>
              <a:t>Although you cannot fix damage to your kidneys, when you know you have CKD you can take steps to keep your kidneys as healthy as possible for as long as possible.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381000" y="685800"/>
            <a:ext cx="6096000"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1828589">
              <a:lnSpc>
                <a:spcPct val="80000"/>
              </a:lnSpc>
              <a:defRPr sz="1100">
                <a:solidFill>
                  <a:srgbClr val="4D4D4F"/>
                </a:solidFill>
              </a:defRPr>
            </a:pPr>
            <a:r>
              <a:rPr dirty="0"/>
              <a:t>Anyone can get CKD, but some things can make it more likely to happen to certain people. You may hear a doctor say you are at risk for CKD or have a high risk of CKD, which means you are more likely to get it.</a:t>
            </a:r>
          </a:p>
          <a:p>
            <a:pPr defTabSz="1828589">
              <a:lnSpc>
                <a:spcPct val="80000"/>
              </a:lnSpc>
              <a:defRPr>
                <a:solidFill>
                  <a:srgbClr val="4D4D4F"/>
                </a:solidFill>
              </a:defRPr>
            </a:pPr>
            <a:endParaRPr sz="600" dirty="0"/>
          </a:p>
          <a:p>
            <a:pPr defTabSz="1828589">
              <a:lnSpc>
                <a:spcPct val="80000"/>
              </a:lnSpc>
              <a:defRPr sz="1100">
                <a:solidFill>
                  <a:srgbClr val="4D4D4F"/>
                </a:solidFill>
              </a:defRPr>
            </a:pPr>
            <a:r>
              <a:rPr dirty="0"/>
              <a:t>You make be more likely, or at risk, to get CKD if you: </a:t>
            </a:r>
            <a:endParaRPr sz="600" b="1" i="1" dirty="0"/>
          </a:p>
          <a:p>
            <a:pPr marL="171450" indent="-171450" defTabSz="1828589">
              <a:lnSpc>
                <a:spcPct val="80000"/>
              </a:lnSpc>
              <a:buSzPct val="100000"/>
              <a:buFont typeface="Arial"/>
              <a:buChar char="•"/>
              <a:defRPr sz="1100">
                <a:solidFill>
                  <a:srgbClr val="4D4D4F"/>
                </a:solidFill>
              </a:defRPr>
            </a:pPr>
            <a:r>
              <a:rPr dirty="0"/>
              <a:t>Have diabetes. </a:t>
            </a:r>
            <a:r>
              <a:rPr dirty="0">
                <a:solidFill>
                  <a:srgbClr val="000000"/>
                </a:solidFill>
              </a:rPr>
              <a:t>Diabetes is a disease in which you have too much sugar, also called glucose, in your blood. </a:t>
            </a:r>
          </a:p>
          <a:p>
            <a:pPr marL="171450" indent="-171450" defTabSz="1828589">
              <a:lnSpc>
                <a:spcPct val="80000"/>
              </a:lnSpc>
              <a:buSzPct val="100000"/>
              <a:buFont typeface="Arial"/>
              <a:buChar char="•"/>
              <a:defRPr sz="1100">
                <a:solidFill>
                  <a:srgbClr val="4D4D4F"/>
                </a:solidFill>
              </a:defRPr>
            </a:pPr>
            <a:r>
              <a:rPr dirty="0"/>
              <a:t>Have high blood pressure.</a:t>
            </a:r>
          </a:p>
          <a:p>
            <a:pPr marL="171450" indent="-171450" defTabSz="1828589">
              <a:lnSpc>
                <a:spcPct val="80000"/>
              </a:lnSpc>
              <a:buSzPct val="100000"/>
              <a:buFont typeface="Arial"/>
              <a:buChar char="•"/>
              <a:defRPr sz="1100">
                <a:solidFill>
                  <a:srgbClr val="4D4D4F"/>
                </a:solidFill>
              </a:defRPr>
            </a:pPr>
            <a:r>
              <a:rPr dirty="0"/>
              <a:t>Have heart disease</a:t>
            </a:r>
          </a:p>
          <a:p>
            <a:pPr marL="171450" indent="-171450" defTabSz="1828589">
              <a:lnSpc>
                <a:spcPct val="80000"/>
              </a:lnSpc>
              <a:buSzPct val="100000"/>
              <a:buFont typeface="Arial"/>
              <a:buChar char="•"/>
              <a:defRPr sz="1100">
                <a:solidFill>
                  <a:srgbClr val="4D4D4F"/>
                </a:solidFill>
              </a:defRPr>
            </a:pPr>
            <a:r>
              <a:rPr dirty="0"/>
              <a:t>Have a family member with kidney disease. This is because there are different types of kidney disease and some of them run in families (which means they are genetic), such as polycystic kidney disease (a disease that causes cysts to grow in the kidneys)</a:t>
            </a:r>
          </a:p>
          <a:p>
            <a:pPr marL="171450" indent="-171450" defTabSz="1828891">
              <a:lnSpc>
                <a:spcPct val="80000"/>
              </a:lnSpc>
              <a:buSzPct val="100000"/>
              <a:buFont typeface="Arial"/>
              <a:buChar char="•"/>
              <a:defRPr sz="1100">
                <a:solidFill>
                  <a:srgbClr val="4D4D4F"/>
                </a:solidFill>
              </a:defRPr>
            </a:pPr>
            <a:r>
              <a:rPr dirty="0"/>
              <a:t>Are Black American, Hispanic, Native American or Asian American. Doctors and researchers are not exactly sure why, but it may be because diabetes and high blood pressure are more common in these groups. </a:t>
            </a:r>
          </a:p>
          <a:p>
            <a:pPr marL="171450" indent="-171450" defTabSz="1828589">
              <a:lnSpc>
                <a:spcPct val="80000"/>
              </a:lnSpc>
              <a:buSzPct val="100000"/>
              <a:buFont typeface="Arial"/>
              <a:buChar char="•"/>
              <a:defRPr sz="1100">
                <a:solidFill>
                  <a:srgbClr val="4D4D4F"/>
                </a:solidFill>
              </a:defRPr>
            </a:pPr>
            <a:r>
              <a:rPr dirty="0"/>
              <a:t>If you are over age 60. This is because as you get older, your kidneys naturally do not work as well as when you were younger. Older adults are also more likely to have diabetes and high blood pressure.</a:t>
            </a:r>
          </a:p>
          <a:p>
            <a:pPr defTabSz="1828891">
              <a:lnSpc>
                <a:spcPct val="80000"/>
              </a:lnSpc>
              <a:defRPr>
                <a:solidFill>
                  <a:srgbClr val="4D4D4F"/>
                </a:solidFill>
              </a:defRPr>
            </a:pPr>
            <a:endParaRPr sz="600" dirty="0"/>
          </a:p>
          <a:p>
            <a:pPr defTabSz="1828891">
              <a:lnSpc>
                <a:spcPct val="80000"/>
              </a:lnSpc>
              <a:defRPr sz="1100">
                <a:solidFill>
                  <a:srgbClr val="4D4D4F"/>
                </a:solidFill>
              </a:defRPr>
            </a:pPr>
            <a:r>
              <a:rPr dirty="0"/>
              <a:t>Having one of these risk factors does not mean that you will get kidney disease. But if you find and treat kidney disease early, you may be able to prevent it from getting worse. If any of these apply to you, ask your doctor to get tested and how often you should be tested.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1828589">
              <a:defRPr>
                <a:solidFill>
                  <a:srgbClr val="000000"/>
                </a:solidFill>
              </a:defRPr>
            </a:pPr>
            <a:r>
              <a:rPr dirty="0"/>
              <a:t>This session will last about an hour. Here’s what we</a:t>
            </a:r>
            <a:r>
              <a:rPr lang="en-US" dirty="0"/>
              <a:t> wi</a:t>
            </a:r>
            <a:r>
              <a:rPr dirty="0"/>
              <a:t>ll discuss:</a:t>
            </a:r>
          </a:p>
          <a:p>
            <a:pPr marL="342900" indent="-342900" defTabSz="1828589">
              <a:buSzPct val="100000"/>
              <a:buFont typeface="Arial"/>
              <a:buChar char="•"/>
              <a:defRPr>
                <a:solidFill>
                  <a:srgbClr val="000000"/>
                </a:solidFill>
              </a:defRPr>
            </a:pPr>
            <a:r>
              <a:rPr dirty="0"/>
              <a:t>What are kidneys and what do they do?</a:t>
            </a:r>
          </a:p>
          <a:p>
            <a:pPr marL="342900" indent="-342900" defTabSz="1828589">
              <a:buSzPct val="100000"/>
              <a:buFont typeface="Arial"/>
              <a:buChar char="•"/>
              <a:defRPr>
                <a:solidFill>
                  <a:srgbClr val="000000"/>
                </a:solidFill>
              </a:defRPr>
            </a:pPr>
            <a:r>
              <a:rPr dirty="0"/>
              <a:t>What is chronic kidney disease, also called CKD?</a:t>
            </a:r>
          </a:p>
          <a:p>
            <a:pPr marL="342900" indent="-342900" defTabSz="1828589">
              <a:buSzPct val="100000"/>
              <a:buFont typeface="Arial"/>
              <a:buChar char="•"/>
              <a:defRPr>
                <a:solidFill>
                  <a:srgbClr val="000000"/>
                </a:solidFill>
              </a:defRPr>
            </a:pPr>
            <a:r>
              <a:rPr dirty="0"/>
              <a:t>Ways to prevent CKD and kidney failure</a:t>
            </a:r>
          </a:p>
          <a:p>
            <a:pPr marL="342900" indent="-342900" defTabSz="1828589">
              <a:buSzPct val="100000"/>
              <a:buFont typeface="Arial"/>
              <a:buChar char="•"/>
              <a:defRPr>
                <a:solidFill>
                  <a:srgbClr val="000000"/>
                </a:solidFill>
              </a:defRPr>
            </a:pPr>
            <a:r>
              <a:rPr dirty="0"/>
              <a:t>Treatments for kidney failure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457200">
              <a:spcBef>
                <a:spcPts val="400"/>
              </a:spcBef>
              <a:defRPr>
                <a:solidFill>
                  <a:srgbClr val="000000"/>
                </a:solidFill>
              </a:defRPr>
            </a:pPr>
            <a:r>
              <a:t>Do you know? What is the number one cause of CKD? </a:t>
            </a:r>
          </a:p>
          <a:p>
            <a:pPr defTabSz="457200">
              <a:spcBef>
                <a:spcPts val="800"/>
              </a:spcBef>
              <a:defRPr b="1" i="1">
                <a:solidFill>
                  <a:srgbClr val="000000"/>
                </a:solidFill>
              </a:defRPr>
            </a:pPr>
            <a:endParaRPr sz="600"/>
          </a:p>
          <a:p>
            <a:pPr defTabSz="457200">
              <a:spcBef>
                <a:spcPts val="400"/>
              </a:spcBef>
              <a:defRPr b="1" i="1">
                <a:solidFill>
                  <a:srgbClr val="000000"/>
                </a:solidFill>
              </a:defRPr>
            </a:pPr>
            <a:r>
              <a:t>[Wait for them to guess, then CLICK to the next slide for the answer.]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a:spLocks noGrp="1" noRot="1" noChangeAspect="1"/>
          </p:cNvSpPr>
          <p:nvPr>
            <p:ph type="sldImg"/>
          </p:nvPr>
        </p:nvSpPr>
        <p:spPr>
          <a:xfrm>
            <a:off x="381000" y="685800"/>
            <a:ext cx="6096000" cy="3429000"/>
          </a:xfrm>
          <a:prstGeom prst="rect">
            <a:avLst/>
          </a:prstGeom>
        </p:spPr>
        <p:txBody>
          <a:bodyPr/>
          <a:lstStyle/>
          <a:p>
            <a:endParaRPr/>
          </a:p>
        </p:txBody>
      </p:sp>
      <p:sp>
        <p:nvSpPr>
          <p:cNvPr id="545" name="Shape 545"/>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Diabetes is the leading cause of kidney disease and kidney failure. Almost half, or 50%, of all kidney failure </a:t>
            </a:r>
            <a:r>
              <a:rPr b="1" dirty="0"/>
              <a:t>is caused by </a:t>
            </a:r>
            <a:r>
              <a:rPr dirty="0"/>
              <a:t>diabetes. </a:t>
            </a:r>
          </a:p>
          <a:p>
            <a:pPr defTabSz="1828589">
              <a:defRPr>
                <a:solidFill>
                  <a:srgbClr val="000000"/>
                </a:solidFill>
              </a:defRPr>
            </a:pPr>
            <a:endParaRPr sz="600" dirty="0"/>
          </a:p>
          <a:p>
            <a:pPr defTabSz="1828589">
              <a:defRPr>
                <a:solidFill>
                  <a:srgbClr val="000000"/>
                </a:solidFill>
              </a:defRPr>
            </a:pPr>
            <a:r>
              <a:rPr i="1" dirty="0"/>
              <a:t>Source: https://www.kidneyfund.org/prevention/are-you-at-risk/diabetes.html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1000" y="685800"/>
            <a:ext cx="6096000" cy="3429000"/>
          </a:xfrm>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pPr defTabSz="1828589">
              <a:lnSpc>
                <a:spcPct val="80000"/>
              </a:lnSpc>
              <a:defRPr sz="1000">
                <a:solidFill>
                  <a:srgbClr val="000000"/>
                </a:solidFill>
              </a:defRPr>
            </a:pPr>
            <a:r>
              <a:rPr dirty="0"/>
              <a:t>Diabetes is a disease in which you have too much sugar, also called glucose, in your blood. Over time, high blood sugar can damage the small blood vessels in your kidneys and cause CKD.</a:t>
            </a:r>
          </a:p>
          <a:p>
            <a:pPr marL="171450" indent="-171450" defTabSz="1828589">
              <a:lnSpc>
                <a:spcPct val="80000"/>
              </a:lnSpc>
              <a:buSzPct val="100000"/>
              <a:buFont typeface="Arial"/>
              <a:buChar char="•"/>
              <a:defRPr>
                <a:solidFill>
                  <a:srgbClr val="000000"/>
                </a:solidFill>
              </a:defRPr>
            </a:pPr>
            <a:endParaRPr sz="600" dirty="0"/>
          </a:p>
          <a:p>
            <a:pPr defTabSz="457200">
              <a:lnSpc>
                <a:spcPct val="80000"/>
              </a:lnSpc>
              <a:spcBef>
                <a:spcPts val="300"/>
              </a:spcBef>
              <a:defRPr sz="1000">
                <a:solidFill>
                  <a:srgbClr val="000000"/>
                </a:solidFill>
              </a:defRPr>
            </a:pPr>
            <a:r>
              <a:rPr dirty="0"/>
              <a:t>Think of your blood as tomato juice. It is thin and moves easily. When you have diabetes, too much sugar in your blood makes it thicker—more like ketchup. This makes the blood vessels in your kidneys work harder to filter your blood, which damages them. </a:t>
            </a:r>
            <a:endParaRPr sz="600" dirty="0"/>
          </a:p>
          <a:p>
            <a:pPr marL="171450" indent="-171450" defTabSz="1828589">
              <a:lnSpc>
                <a:spcPct val="80000"/>
              </a:lnSpc>
              <a:buSzPct val="100000"/>
              <a:buFont typeface="Arial"/>
              <a:buChar char="•"/>
              <a:defRPr>
                <a:solidFill>
                  <a:srgbClr val="000000"/>
                </a:solidFill>
              </a:defRPr>
            </a:pPr>
            <a:endParaRPr sz="600" dirty="0"/>
          </a:p>
          <a:p>
            <a:pPr defTabSz="1828589">
              <a:lnSpc>
                <a:spcPct val="80000"/>
              </a:lnSpc>
              <a:defRPr sz="1000">
                <a:solidFill>
                  <a:srgbClr val="000000"/>
                </a:solidFill>
              </a:defRPr>
            </a:pPr>
            <a:r>
              <a:rPr dirty="0"/>
              <a:t>To check for diabetes, you need to have a blood glucose test to check the amount of sugar in your blood. You can ask your doctor for this test. Fasting blood glucose is a test of your blood sugar after not eating for at least 8 hours – it is usually done in the morning, after fasting overnight. A normal blood glucose level after fasting is between 70 and 99, in other words, less than 100. If your level is between 100 to 125, you have pre-diabetes, which means you have a high risk of getting diabetes. And if your fasting glucose is 126 or higher, it means you have diabetes.</a:t>
            </a:r>
          </a:p>
          <a:p>
            <a:pPr defTabSz="1828589">
              <a:lnSpc>
                <a:spcPct val="80000"/>
              </a:lnSpc>
              <a:defRPr>
                <a:solidFill>
                  <a:srgbClr val="000000"/>
                </a:solidFill>
              </a:defRPr>
            </a:pPr>
            <a:endParaRPr sz="600" dirty="0"/>
          </a:p>
          <a:p>
            <a:pPr defTabSz="1828589">
              <a:lnSpc>
                <a:spcPct val="80000"/>
              </a:lnSpc>
              <a:defRPr sz="1000">
                <a:solidFill>
                  <a:srgbClr val="000000"/>
                </a:solidFill>
              </a:defRPr>
            </a:pPr>
            <a:r>
              <a:rPr dirty="0"/>
              <a:t>Your doctor can also do an A1C test to check for diabetes. A1C is a measure of your average blood sugar level over 3 months. A1C test results are reported as a percent. The higher the percent, the higher your blood sugar levels over the past 3 months. A normal A1C test result is less than 5.7%. If your A1C is between 5.7 to 6.4%, it means you have prediabetes or are at risk of getting diabetes. And, if you have an A1C of 6.5% or higher, you have diabetes. Your doctor can also use your A1C to see how well you are controlling diabetes. For adults with diabetes, the goal is A1C that is less than 7%.</a:t>
            </a:r>
          </a:p>
          <a:p>
            <a:pPr marL="171450" indent="-171450" defTabSz="1828589">
              <a:lnSpc>
                <a:spcPct val="80000"/>
              </a:lnSpc>
              <a:buSzPct val="100000"/>
              <a:buFont typeface="Arial"/>
              <a:buChar char="•"/>
              <a:defRPr>
                <a:solidFill>
                  <a:srgbClr val="000000"/>
                </a:solidFill>
              </a:defRPr>
            </a:pPr>
            <a:endParaRPr sz="600" dirty="0"/>
          </a:p>
          <a:p>
            <a:pPr defTabSz="1828589">
              <a:lnSpc>
                <a:spcPct val="80000"/>
              </a:lnSpc>
              <a:defRPr sz="1000">
                <a:solidFill>
                  <a:srgbClr val="000000"/>
                </a:solidFill>
              </a:defRPr>
            </a:pPr>
            <a:r>
              <a:rPr i="1" dirty="0"/>
              <a:t>Source: American Diabetes Association. 2020. Diagnosis. Retrieved from https://www.diabetes.org/a1c/diagnosis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1828589">
              <a:defRPr>
                <a:solidFill>
                  <a:srgbClr val="000000"/>
                </a:solidFill>
              </a:defRPr>
            </a:pPr>
            <a:r>
              <a:t>Here’s another question. Do you know? What is the #2 cause of CKD? </a:t>
            </a:r>
          </a:p>
          <a:p>
            <a:pPr defTabSz="1828589">
              <a:defRPr b="1">
                <a:solidFill>
                  <a:srgbClr val="000000"/>
                </a:solidFill>
              </a:defRPr>
            </a:pPr>
            <a:endParaRPr sz="600"/>
          </a:p>
          <a:p>
            <a:pPr defTabSz="1828589">
              <a:defRPr b="1" i="1">
                <a:solidFill>
                  <a:srgbClr val="000000"/>
                </a:solidFill>
              </a:defRPr>
            </a:pPr>
            <a:r>
              <a:t>[Wait for them to guess, then CLICK for the answer.]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381000" y="685800"/>
            <a:ext cx="6096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p>
            <a:pPr defTabSz="1828589">
              <a:defRPr>
                <a:solidFill>
                  <a:srgbClr val="000000"/>
                </a:solidFill>
              </a:defRPr>
            </a:pPr>
            <a:r>
              <a:t>High blood pressure is the second leading cause of kidney disease and kidney failure.</a:t>
            </a:r>
          </a:p>
          <a:p>
            <a:pPr defTabSz="1828589">
              <a:defRPr>
                <a:solidFill>
                  <a:srgbClr val="000000"/>
                </a:solidFill>
              </a:defRPr>
            </a:pPr>
            <a:endParaRPr sz="600"/>
          </a:p>
          <a:p>
            <a:pPr defTabSz="1828589">
              <a:defRPr>
                <a:solidFill>
                  <a:srgbClr val="000000"/>
                </a:solidFill>
              </a:defRPr>
            </a:pPr>
            <a:r>
              <a:t>You may have heard the word, “hypertension.” This is just another word for high blood pressure. High blood pressure and hypertension mean the same thing. </a:t>
            </a:r>
          </a:p>
          <a:p>
            <a:pPr defTabSz="1828589">
              <a:defRPr>
                <a:solidFill>
                  <a:srgbClr val="000000"/>
                </a:solidFill>
              </a:defRPr>
            </a:pPr>
            <a:endParaRPr sz="600"/>
          </a:p>
          <a:p>
            <a:pPr defTabSz="1828589">
              <a:defRPr>
                <a:solidFill>
                  <a:srgbClr val="000000"/>
                </a:solidFill>
              </a:defRPr>
            </a:pPr>
            <a:r>
              <a:t>High blood pressure causes about 1 in 4, or 25 percent, of all cases of kidney disease. </a:t>
            </a:r>
            <a:endParaRPr sz="600"/>
          </a:p>
          <a:p>
            <a:pPr defTabSz="1828589">
              <a:defRPr>
                <a:solidFill>
                  <a:srgbClr val="000000"/>
                </a:solidFill>
              </a:defRPr>
            </a:pPr>
            <a:endParaRPr sz="600"/>
          </a:p>
          <a:p>
            <a:pPr defTabSz="1828589">
              <a:defRPr>
                <a:solidFill>
                  <a:srgbClr val="000000"/>
                </a:solidFill>
              </a:defRPr>
            </a:pPr>
            <a:r>
              <a:t>Source: https://www.kidneyfund.org/prevention/are-you-at-risk/high-blood-pressure.html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noRot="1" noChangeAspect="1"/>
          </p:cNvSpPr>
          <p:nvPr>
            <p:ph type="sldImg"/>
          </p:nvPr>
        </p:nvSpPr>
        <p:spPr>
          <a:xfrm>
            <a:off x="381000" y="685800"/>
            <a:ext cx="6096000" cy="3429000"/>
          </a:xfrm>
          <a:prstGeom prst="rect">
            <a:avLst/>
          </a:prstGeom>
        </p:spPr>
        <p:txBody>
          <a:bodyPr/>
          <a:lstStyle/>
          <a:p>
            <a:endParaRPr/>
          </a:p>
        </p:txBody>
      </p:sp>
      <p:sp>
        <p:nvSpPr>
          <p:cNvPr id="603" name="Shape 603"/>
          <p:cNvSpPr>
            <a:spLocks noGrp="1"/>
          </p:cNvSpPr>
          <p:nvPr>
            <p:ph type="body" sz="quarter" idx="1"/>
          </p:nvPr>
        </p:nvSpPr>
        <p:spPr>
          <a:prstGeom prst="rect">
            <a:avLst/>
          </a:prstGeom>
        </p:spPr>
        <p:txBody>
          <a:bodyPr/>
          <a:lstStyle/>
          <a:p>
            <a:pPr defTabSz="457200">
              <a:spcBef>
                <a:spcPts val="400"/>
              </a:spcBef>
              <a:defRPr>
                <a:solidFill>
                  <a:srgbClr val="000000"/>
                </a:solidFill>
              </a:defRPr>
            </a:pPr>
            <a:r>
              <a:t>Having high blood pressure means your heart is working too hard to pump your blood. It means your blood flows through your arteries, veins and blood vessels with too much force or pressure. This can damage the blood vessels in your kidneys and cause CKD.</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Think of the kidneys as a colander (or strainer). You can imagine water from the sink gently flowing through the colander. This is what it is like when the blood flows through the kidneys when a person has a healthy blood pressure. Now imagine a firehose aimed at a colander. The strong pressure from the firehose would cause damage to the colander over time. This can be compared to the damage high blood pressure causes when blood is flowing too forcefully through the kidneys over time.</a:t>
            </a:r>
          </a:p>
          <a:p>
            <a:pPr marL="171450" indent="-171450" defTabSz="457200">
              <a:spcBef>
                <a:spcPts val="800"/>
              </a:spcBef>
              <a:buSzPct val="100000"/>
              <a:buFont typeface="Arial"/>
              <a:buChar char="•"/>
              <a:defRPr>
                <a:solidFill>
                  <a:srgbClr val="000000"/>
                </a:solidFill>
              </a:defRPr>
            </a:pPr>
            <a:endParaRPr sz="600"/>
          </a:p>
          <a:p>
            <a:pPr defTabSz="1828589">
              <a:defRPr>
                <a:solidFill>
                  <a:srgbClr val="000000"/>
                </a:solidFill>
              </a:defRPr>
            </a:pPr>
            <a:r>
              <a:t>CKD can also </a:t>
            </a:r>
            <a:r>
              <a:rPr i="1"/>
              <a:t>cause</a:t>
            </a:r>
            <a:r>
              <a:t> high blood pressure. Remember that kidneys have a role in controlling blood pressure. CKD can cause high blood pressure when damaged kidneys make too much of a hormone that raises blood pressure.</a:t>
            </a:r>
          </a:p>
          <a:p>
            <a:pPr defTabSz="1828589">
              <a:defRPr>
                <a:solidFill>
                  <a:srgbClr val="000000"/>
                </a:solidFill>
              </a:defRPr>
            </a:pPr>
            <a:endParaRPr sz="600"/>
          </a:p>
          <a:p>
            <a:pPr defTabSz="1828589">
              <a:defRPr>
                <a:solidFill>
                  <a:srgbClr val="000000"/>
                </a:solidFill>
              </a:defRPr>
            </a:pPr>
            <a:r>
              <a:t>Whenever you get your blood pressure checked, keep in mind that a high reading could be connected to CKD: if you already have CKD, which is causing your high blood pressure, or if your blood pressure is high for another reason, you may be at risk for getting CKD.</a:t>
            </a:r>
          </a:p>
          <a:p>
            <a:pPr marL="171450" indent="-171450" defTabSz="1828589">
              <a:buSzPct val="100000"/>
              <a:buFont typeface="Arial"/>
              <a:buChar char="•"/>
              <a:defRPr>
                <a:solidFill>
                  <a:srgbClr val="000000"/>
                </a:solidFill>
              </a:defRPr>
            </a:pPr>
            <a:endParaRPr sz="600"/>
          </a:p>
          <a:p>
            <a:pPr defTabSz="1828891">
              <a:defRPr>
                <a:solidFill>
                  <a:srgbClr val="000000"/>
                </a:solidFill>
              </a:defRPr>
            </a:pPr>
            <a:r>
              <a:t>It is important to check your blood pressure often. Blood pressure is measured using a cuff that tightens around the upper arm. Your doctor checks each time you visit, and you can also find cuffs at some pharmacies. You can also buy a monitor to use at home!</a:t>
            </a:r>
            <a:endParaRPr sz="600"/>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A healthy blood pressure is considered 120 over 80 or less. High blood pressure is considered 140 over 90 or higher.</a:t>
            </a:r>
          </a:p>
          <a:p>
            <a:pPr defTabSz="457200">
              <a:spcBef>
                <a:spcPts val="800"/>
              </a:spcBef>
              <a:defRPr>
                <a:solidFill>
                  <a:srgbClr val="000000"/>
                </a:solidFill>
              </a:defRPr>
            </a:pPr>
            <a:endParaRPr sz="600"/>
          </a:p>
          <a:p>
            <a:pPr defTabSz="457200">
              <a:spcBef>
                <a:spcPts val="400"/>
              </a:spcBef>
              <a:defRPr>
                <a:solidFill>
                  <a:srgbClr val="000000"/>
                </a:solidFill>
              </a:defRPr>
            </a:pPr>
            <a:r>
              <a:t>Source: Centers for Disease Control and Prevention. 2021. </a:t>
            </a:r>
            <a:r>
              <a:rPr i="1"/>
              <a:t>Facts about hypertension</a:t>
            </a:r>
            <a:r>
              <a:t>. Retrieved from https://www.cdc.gov/bloodpressure/facts.htm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hape 611"/>
          <p:cNvSpPr>
            <a:spLocks noGrp="1" noRot="1" noChangeAspect="1"/>
          </p:cNvSpPr>
          <p:nvPr>
            <p:ph type="sldImg"/>
          </p:nvPr>
        </p:nvSpPr>
        <p:spPr>
          <a:prstGeom prst="rect">
            <a:avLst/>
          </a:prstGeom>
        </p:spPr>
        <p:txBody>
          <a:bodyPr/>
          <a:lstStyle/>
          <a:p>
            <a:endParaRPr/>
          </a:p>
        </p:txBody>
      </p:sp>
      <p:sp>
        <p:nvSpPr>
          <p:cNvPr id="612" name="Shape 612"/>
          <p:cNvSpPr>
            <a:spLocks noGrp="1"/>
          </p:cNvSpPr>
          <p:nvPr>
            <p:ph type="body" sz="quarter" idx="1"/>
          </p:nvPr>
        </p:nvSpPr>
        <p:spPr>
          <a:prstGeom prst="rect">
            <a:avLst/>
          </a:prstGeom>
        </p:spPr>
        <p:txBody>
          <a:bodyPr/>
          <a:lstStyle/>
          <a:p>
            <a:pPr defTabSz="1828589">
              <a:defRPr>
                <a:solidFill>
                  <a:srgbClr val="4D4D4F"/>
                </a:solidFill>
              </a:defRPr>
            </a:pPr>
            <a:r>
              <a:rPr dirty="0"/>
              <a:t>The only way to know how well your kidneys are working is to get tested. Kidney tests are important because kidney disease often has no symptoms until your kidneys are badly damaged. This is especially important for people who have diabetes, high blood pressure or a family member with CKD. </a:t>
            </a:r>
            <a:r>
              <a:rPr dirty="0">
                <a:solidFill>
                  <a:srgbClr val="000000"/>
                </a:solidFill>
              </a:rPr>
              <a:t>Fortunately, there are simple, painless tests to check for kidney disease. The combined tests for kidney function are urine test and eGFR.</a:t>
            </a:r>
            <a:br>
              <a:rPr dirty="0">
                <a:solidFill>
                  <a:srgbClr val="000000"/>
                </a:solidFill>
              </a:rPr>
            </a:br>
            <a:endParaRPr sz="600" dirty="0"/>
          </a:p>
          <a:p>
            <a:pPr defTabSz="1828589">
              <a:defRPr>
                <a:solidFill>
                  <a:srgbClr val="000000"/>
                </a:solidFill>
              </a:defRPr>
            </a:pPr>
            <a:r>
              <a:rPr dirty="0"/>
              <a:t>A urine test uses a sample of urine to look for protein: </a:t>
            </a:r>
          </a:p>
          <a:p>
            <a:pPr marL="171450" indent="-171450" defTabSz="1828589">
              <a:buSzPct val="100000"/>
              <a:buFont typeface="Arial"/>
              <a:buChar char="•"/>
              <a:defRPr>
                <a:solidFill>
                  <a:srgbClr val="4D4D4F"/>
                </a:solidFill>
              </a:defRPr>
            </a:pPr>
            <a:r>
              <a:rPr dirty="0"/>
              <a:t>When your kidneys are damaged, they may let protein leak through the filters and into your urine. This can be one of the earliest signs of kidney disease. </a:t>
            </a:r>
          </a:p>
          <a:p>
            <a:pPr marL="171450" indent="-171450" defTabSz="1828589">
              <a:buSzPct val="100000"/>
              <a:buFont typeface="Arial"/>
              <a:buChar char="•"/>
              <a:defRPr>
                <a:solidFill>
                  <a:srgbClr val="000000"/>
                </a:solidFill>
              </a:defRPr>
            </a:pPr>
            <a:r>
              <a:rPr dirty="0"/>
              <a:t>Protein in the urine can be a sign that your kidneys are not working properly. It helps detect damage to your kidneys.</a:t>
            </a:r>
          </a:p>
          <a:p>
            <a:pPr marL="171450" indent="-171450" defTabSz="1828589">
              <a:buSzPct val="100000"/>
              <a:buFont typeface="Arial"/>
              <a:buChar char="•"/>
              <a:defRPr>
                <a:solidFill>
                  <a:srgbClr val="000000"/>
                </a:solidFill>
              </a:defRPr>
            </a:pPr>
            <a:r>
              <a:rPr dirty="0"/>
              <a:t>Having protein in the urine for 3 months or more can mean the kidneys are not working as well as they should.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381000" y="685800"/>
            <a:ext cx="60960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defTabSz="1828589">
              <a:defRPr>
                <a:solidFill>
                  <a:srgbClr val="4D4D4F"/>
                </a:solidFill>
              </a:defRPr>
            </a:pPr>
            <a:r>
              <a:t>One urine test is the urine albumin-to-creatinine ratio (UACR). This test uses a microscope to look at urine in a lab. It shows how much albumin (a type of protein), and creatinine (a waste product in the blood), are in your urine. Your doctor compares the protein and urine to figure out your UACR. </a:t>
            </a:r>
          </a:p>
          <a:p>
            <a:pPr defTabSz="1828589">
              <a:defRPr>
                <a:solidFill>
                  <a:srgbClr val="4D4D4F"/>
                </a:solidFill>
              </a:defRPr>
            </a:pPr>
            <a:endParaRPr sz="600"/>
          </a:p>
          <a:p>
            <a:pPr defTabSz="1828589">
              <a:defRPr>
                <a:solidFill>
                  <a:srgbClr val="4D4D4F"/>
                </a:solidFill>
              </a:defRPr>
            </a:pPr>
            <a:r>
              <a:t>A normal UACR is less than 30. If your UACR is more than 30mg/g, ask your doctor when you should be tested again. </a:t>
            </a:r>
          </a:p>
          <a:p>
            <a:pPr defTabSz="1828589">
              <a:defRPr>
                <a:solidFill>
                  <a:srgbClr val="000000"/>
                </a:solidFill>
              </a:defRPr>
            </a:pPr>
            <a:endParaRPr sz="600"/>
          </a:p>
          <a:p>
            <a:pPr defTabSz="1828589">
              <a:defRPr>
                <a:solidFill>
                  <a:srgbClr val="000000"/>
                </a:solidFill>
              </a:defRPr>
            </a:pPr>
            <a:r>
              <a:t>Source: National Kidney Foundation. 2020. </a:t>
            </a:r>
            <a:r>
              <a:rPr i="1"/>
              <a:t>ACR</a:t>
            </a:r>
            <a:r>
              <a:t>. Retrieved from https://www.kidney.org/kidneydisease/siemens_hcp_acr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xfrm>
            <a:off x="381000" y="685800"/>
            <a:ext cx="6096000" cy="3429000"/>
          </a:xfrm>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The eGFR is a blood test that tells you how well your kidneys are working to filter waste from your blood. eGFR is short for estimated glomerular filtration rate. Your eGFR is a number based on your blood test for creatinine, which is a waste product in your blood that comes from your muscles. Healthy kidneys take creatinine out of your blood.</a:t>
            </a:r>
          </a:p>
          <a:p>
            <a:pPr marL="171450" indent="-171450" defTabSz="1828589">
              <a:buSzPct val="100000"/>
              <a:buFont typeface="Arial"/>
              <a:buChar char="•"/>
              <a:defRPr>
                <a:solidFill>
                  <a:srgbClr val="000000"/>
                </a:solidFill>
              </a:defRPr>
            </a:pPr>
            <a:endParaRPr sz="600" dirty="0"/>
          </a:p>
          <a:p>
            <a:pPr defTabSz="1828589">
              <a:defRPr>
                <a:solidFill>
                  <a:srgbClr val="000000"/>
                </a:solidFill>
              </a:defRPr>
            </a:pPr>
            <a:r>
              <a:rPr dirty="0"/>
              <a:t>Your doctor will figure out your eGFR using </a:t>
            </a:r>
            <a:r>
              <a:rPr lang="en-US" dirty="0"/>
              <a:t>a blood test and other factors. </a:t>
            </a:r>
            <a:r>
              <a:rPr dirty="0"/>
              <a:t>Just as with the urine test, doctors look at eGFR over 3 months to decide how well your kidneys are working. </a:t>
            </a:r>
          </a:p>
          <a:p>
            <a:pPr defTabSz="1828589">
              <a:defRPr>
                <a:solidFill>
                  <a:srgbClr val="000000"/>
                </a:solidFill>
              </a:defRPr>
            </a:pPr>
            <a:endParaRPr sz="600" dirty="0"/>
          </a:p>
          <a:p>
            <a:pPr defTabSz="1828589">
              <a:defRPr>
                <a:solidFill>
                  <a:srgbClr val="000000"/>
                </a:solidFill>
              </a:defRPr>
            </a:pPr>
            <a:r>
              <a:rPr dirty="0"/>
              <a:t>If you have had only one GFR test, you may need to be tested again in a few months. No matter what your eGFR is, ask your doctor when you should be tested again and what other tests you should have.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noRot="1" noChangeAspect="1"/>
          </p:cNvSpPr>
          <p:nvPr>
            <p:ph type="sldImg"/>
          </p:nvPr>
        </p:nvSpPr>
        <p:spPr>
          <a:xfrm>
            <a:off x="381000" y="685800"/>
            <a:ext cx="6096000" cy="3429000"/>
          </a:xfrm>
          <a:prstGeom prst="rect">
            <a:avLst/>
          </a:prstGeom>
        </p:spPr>
        <p:txBody>
          <a:bodyPr/>
          <a:lstStyle/>
          <a:p>
            <a:endParaRPr/>
          </a:p>
        </p:txBody>
      </p:sp>
      <p:sp>
        <p:nvSpPr>
          <p:cNvPr id="636" name="Shape 636"/>
          <p:cNvSpPr>
            <a:spLocks noGrp="1"/>
          </p:cNvSpPr>
          <p:nvPr>
            <p:ph type="body" sz="quarter" idx="1"/>
          </p:nvPr>
        </p:nvSpPr>
        <p:spPr>
          <a:prstGeom prst="rect">
            <a:avLst/>
          </a:prstGeom>
        </p:spPr>
        <p:txBody>
          <a:bodyPr/>
          <a:lstStyle/>
          <a:p>
            <a:pPr defTabSz="1828589">
              <a:defRPr>
                <a:solidFill>
                  <a:srgbClr val="000000"/>
                </a:solidFill>
              </a:defRPr>
            </a:pPr>
            <a:r>
              <a:t>In most cases, eGFR over 60 is considered a healthy result; 15 to 60 is considered CKD, and below 15 is kidney failure.</a:t>
            </a:r>
          </a:p>
          <a:p>
            <a:pPr defTabSz="1828589">
              <a:defRPr>
                <a:solidFill>
                  <a:srgbClr val="000000"/>
                </a:solidFill>
              </a:defRPr>
            </a:pPr>
            <a:endParaRPr sz="600"/>
          </a:p>
          <a:p>
            <a:pPr marL="342900" indent="-342900" defTabSz="1828589">
              <a:buSzPct val="100000"/>
              <a:buFont typeface="Arial"/>
              <a:buChar char="•"/>
              <a:defRPr>
                <a:solidFill>
                  <a:srgbClr val="000000"/>
                </a:solidFill>
              </a:defRPr>
            </a:pPr>
            <a:r>
              <a:t>In CKD stage 1 or 2, the eGFR may be normal. People living in stage 1 and 2 should live their lives as healthy as possible.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3a is an eGFR of 45 to 59. Stage 3a CKD means the kidneys have mild to moderate damage and are not working as well as they should. By Stage 3a, you should be seeing a nephrologist (or kidney doctor) to discuss how to prevent the damage from getting worse.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3b is an eGFR of 30-44. Stage 3b means the kidneys have moderate to severe damage and are not working as well as they should.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4 CKD is an eGFR between 15 to 29. In stage 4, the kidneys are severely damaged, and are not working as well as they should. At this point, you should be seeing your kidney doctor regularly and following a treatment plan.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b="1">
                <a:solidFill>
                  <a:srgbClr val="000000"/>
                </a:solidFill>
              </a:defRPr>
            </a:pPr>
            <a:r>
              <a:t>Stage 5 is having an eGFR of less than 15 and means the kidneys are failing. Once in kidney failure, you will need to start dialysis or have a kidney transplant.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lvl1pPr defTabSz="1828589">
              <a:defRPr>
                <a:solidFill>
                  <a:srgbClr val="000000"/>
                </a:solidFill>
              </a:defRPr>
            </a:lvl1pPr>
          </a:lstStyle>
          <a:p>
            <a:r>
              <a:t>Let’s get started with what the kidneys are and what they do.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xfrm>
            <a:off x="381000" y="685800"/>
            <a:ext cx="6096000" cy="3429000"/>
          </a:xfrm>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pPr defTabSz="1828589">
              <a:defRPr>
                <a:solidFill>
                  <a:srgbClr val="000000"/>
                </a:solidFill>
              </a:defRPr>
            </a:pPr>
            <a:r>
              <a:rPr dirty="0"/>
              <a:t>It is important to keep track of your numbers. Ask your doctor what tests you need, how often they should be, and what your results mean. In general, here’s how often each test should be done and for who. </a:t>
            </a:r>
          </a:p>
          <a:p>
            <a:pPr defTabSz="1828589">
              <a:defRPr>
                <a:solidFill>
                  <a:srgbClr val="000000"/>
                </a:solidFill>
              </a:defRPr>
            </a:pPr>
            <a:endParaRPr sz="600" dirty="0"/>
          </a:p>
          <a:p>
            <a:pPr defTabSz="1828589">
              <a:defRPr>
                <a:solidFill>
                  <a:srgbClr val="000000"/>
                </a:solidFill>
              </a:defRPr>
            </a:pPr>
            <a:r>
              <a:rPr dirty="0"/>
              <a:t>Many people are unaware they have diabetes or prediabetes. It would be beneficial to get a yearly test of your A1c. </a:t>
            </a:r>
          </a:p>
          <a:p>
            <a:pPr defTabSz="1828589">
              <a:defRPr>
                <a:solidFill>
                  <a:srgbClr val="000000"/>
                </a:solidFill>
              </a:defRPr>
            </a:pPr>
            <a:endParaRPr sz="600" dirty="0"/>
          </a:p>
          <a:p>
            <a:pPr defTabSz="1828589">
              <a:defRPr>
                <a:solidFill>
                  <a:srgbClr val="000000"/>
                </a:solidFill>
              </a:defRPr>
            </a:pPr>
            <a:r>
              <a:rPr i="1" dirty="0"/>
              <a:t>Source: National Kidney Foundation. 2020. Three simple tests your should ask your doctor to do. Retrieved from https://www.kidney.org/news/kidneyCare/Spring09/askYourDoc_spring09#:~:text=Ask%20your%20doctor%20about%20these,keep%20it%20from%20getting%20worse!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lvl1pPr defTabSz="1828589">
              <a:defRPr>
                <a:solidFill>
                  <a:srgbClr val="000000"/>
                </a:solidFill>
              </a:defRPr>
            </a:lvl1pPr>
          </a:lstStyle>
          <a:p>
            <a:r>
              <a:t>Based on what we have discussed, what next steps will you take?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xfrm>
            <a:off x="381000" y="685800"/>
            <a:ext cx="6096000" cy="3429000"/>
          </a:xfrm>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Now that we have discussed the kidneys and what CKD is, let’s talk about how to prevent it or keep it from getting worse.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defTabSz="1828589">
              <a:lnSpc>
                <a:spcPct val="90000"/>
              </a:lnSpc>
              <a:defRPr sz="1100">
                <a:solidFill>
                  <a:srgbClr val="4D4D4F"/>
                </a:solidFill>
              </a:defRPr>
            </a:pPr>
            <a:r>
              <a:t>In most cases, it is possible to prevent CKD. The most common causes of kidney disease are diabetes and high blood pressure. Working with your doctor to prevent these problems, or manage them if you have them, can help prevent CKD.</a:t>
            </a:r>
            <a:endParaRPr sz="600"/>
          </a:p>
          <a:p>
            <a:pPr defTabSz="1828589">
              <a:lnSpc>
                <a:spcPct val="90000"/>
              </a:lnSpc>
              <a:defRPr>
                <a:solidFill>
                  <a:srgbClr val="000000"/>
                </a:solidFill>
              </a:defRPr>
            </a:pPr>
            <a:endParaRPr sz="600"/>
          </a:p>
          <a:p>
            <a:pPr defTabSz="1828589">
              <a:lnSpc>
                <a:spcPct val="90000"/>
              </a:lnSpc>
              <a:defRPr sz="1100">
                <a:solidFill>
                  <a:srgbClr val="000000"/>
                </a:solidFill>
              </a:defRPr>
            </a:pPr>
            <a:r>
              <a:t>Also, depending on the stage of kidney disease, it may be possible to slow CKD from becoming kidney failure. Although it is unlikely the kidneys will get better, it may be possible to keep the damage from getting worse.</a:t>
            </a:r>
            <a:endParaRPr sz="600"/>
          </a:p>
          <a:p>
            <a:pPr marL="342900" indent="-342900" defTabSz="1828589">
              <a:lnSpc>
                <a:spcPct val="90000"/>
              </a:lnSpc>
              <a:buSzPct val="100000"/>
              <a:buFont typeface="Arial"/>
              <a:buChar char="•"/>
              <a:defRPr>
                <a:solidFill>
                  <a:srgbClr val="000000"/>
                </a:solidFill>
              </a:defRPr>
            </a:pPr>
            <a:endParaRPr sz="600"/>
          </a:p>
          <a:p>
            <a:pPr defTabSz="1828589">
              <a:lnSpc>
                <a:spcPct val="90000"/>
              </a:lnSpc>
              <a:defRPr sz="1100">
                <a:solidFill>
                  <a:srgbClr val="000000"/>
                </a:solidFill>
              </a:defRPr>
            </a:pPr>
            <a:r>
              <a:t>You can take these steps to prevent CKD or kidney failure:</a:t>
            </a:r>
          </a:p>
          <a:p>
            <a:pPr marL="171450" indent="-171450" defTabSz="457200">
              <a:lnSpc>
                <a:spcPct val="90000"/>
              </a:lnSpc>
              <a:spcBef>
                <a:spcPts val="300"/>
              </a:spcBef>
              <a:buSzPct val="100000"/>
              <a:buFont typeface="Arial"/>
              <a:buChar char="•"/>
              <a:defRPr sz="1100">
                <a:solidFill>
                  <a:srgbClr val="000000"/>
                </a:solidFill>
              </a:defRPr>
            </a:pPr>
            <a:r>
              <a:t>As we discussed before, diabetes and high blood pressure are the 2 leading causes of CKD. So, the best way a person can avoid getting kidney disease is to control their blood sugar if they have diabetes and control their blood pressure if they have high blood pressure. </a:t>
            </a:r>
          </a:p>
          <a:p>
            <a:pPr marL="171450" indent="-171450" defTabSz="457200">
              <a:lnSpc>
                <a:spcPct val="90000"/>
              </a:lnSpc>
              <a:spcBef>
                <a:spcPts val="300"/>
              </a:spcBef>
              <a:buSzPct val="100000"/>
              <a:buFont typeface="Arial"/>
              <a:buChar char="•"/>
              <a:defRPr sz="1100">
                <a:solidFill>
                  <a:srgbClr val="000000"/>
                </a:solidFill>
              </a:defRPr>
            </a:pPr>
            <a:r>
              <a:t>People can also:</a:t>
            </a:r>
          </a:p>
          <a:p>
            <a:pPr marL="800100" lvl="1" indent="-342900" defTabSz="1828589">
              <a:lnSpc>
                <a:spcPct val="90000"/>
              </a:lnSpc>
              <a:buSzPct val="100000"/>
              <a:buFont typeface="Courier"/>
              <a:buChar char="o"/>
              <a:defRPr sz="1100">
                <a:solidFill>
                  <a:srgbClr val="000000"/>
                </a:solidFill>
              </a:defRPr>
            </a:pPr>
            <a:r>
              <a:t>Eat healthy, and </a:t>
            </a:r>
          </a:p>
          <a:p>
            <a:pPr marL="800100" lvl="1" indent="-342900" defTabSz="1828589">
              <a:lnSpc>
                <a:spcPct val="90000"/>
              </a:lnSpc>
              <a:buSzPct val="100000"/>
              <a:buFont typeface="Courier"/>
              <a:buChar char="o"/>
              <a:defRPr sz="1100">
                <a:solidFill>
                  <a:srgbClr val="000000"/>
                </a:solidFill>
              </a:defRPr>
            </a:pPr>
            <a:r>
              <a:t>Be active</a:t>
            </a:r>
          </a:p>
          <a:p>
            <a:pPr marL="457245" indent="-914491" defTabSz="1828589">
              <a:lnSpc>
                <a:spcPct val="90000"/>
              </a:lnSpc>
              <a:defRPr>
                <a:solidFill>
                  <a:srgbClr val="000000"/>
                </a:solidFill>
              </a:defRPr>
            </a:pPr>
            <a:endParaRPr sz="600"/>
          </a:p>
          <a:p>
            <a:pPr marL="457245" indent="-914491" defTabSz="1828589">
              <a:lnSpc>
                <a:spcPct val="90000"/>
              </a:lnSpc>
              <a:defRPr sz="1100">
                <a:solidFill>
                  <a:srgbClr val="000000"/>
                </a:solidFill>
              </a:defRPr>
            </a:pPr>
            <a:r>
              <a:t>Let’s talk about each of these.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pPr defTabSz="457200">
              <a:spcBef>
                <a:spcPts val="400"/>
              </a:spcBef>
              <a:defRPr>
                <a:solidFill>
                  <a:srgbClr val="000000"/>
                </a:solidFill>
              </a:defRPr>
            </a:pPr>
            <a:r>
              <a:t>If you have diabetes, here are steps to manage it:</a:t>
            </a:r>
          </a:p>
          <a:p>
            <a:pPr marL="171450" indent="-171450" defTabSz="457200">
              <a:spcBef>
                <a:spcPts val="400"/>
              </a:spcBef>
              <a:buSzPct val="100000"/>
              <a:buFont typeface="Arial"/>
              <a:buChar char="•"/>
              <a:defRPr>
                <a:solidFill>
                  <a:srgbClr val="000000"/>
                </a:solidFill>
              </a:defRPr>
            </a:pPr>
            <a:r>
              <a:t>Take your medicine as your doctor instructed.</a:t>
            </a:r>
          </a:p>
          <a:p>
            <a:pPr marL="171450" indent="-171450" defTabSz="457200">
              <a:spcBef>
                <a:spcPts val="400"/>
              </a:spcBef>
              <a:buSzPct val="100000"/>
              <a:buFont typeface="Arial"/>
              <a:buChar char="•"/>
              <a:defRPr>
                <a:solidFill>
                  <a:srgbClr val="000000"/>
                </a:solidFill>
              </a:defRPr>
            </a:pPr>
            <a:r>
              <a:t>Check your blood sugar level often at home with a blood glucose meter and keep track of your levels. Aim to keep your blood sugar level in a healthy range. When you check your blood sugar at home, your level should be:</a:t>
            </a:r>
          </a:p>
          <a:p>
            <a:pPr marL="1085746" lvl="1" indent="-171450" defTabSz="457200">
              <a:spcBef>
                <a:spcPts val="400"/>
              </a:spcBef>
              <a:buSzPct val="100000"/>
              <a:buFont typeface="Arial"/>
              <a:buChar char="•"/>
              <a:defRPr>
                <a:solidFill>
                  <a:srgbClr val="000000"/>
                </a:solidFill>
              </a:defRPr>
            </a:pPr>
            <a:r>
              <a:t>Between 70-130 before eating a meal</a:t>
            </a:r>
            <a:r>
              <a:rPr>
                <a:solidFill>
                  <a:srgbClr val="FF0000"/>
                </a:solidFill>
              </a:rPr>
              <a:t> </a:t>
            </a:r>
            <a:endParaRPr sz="600"/>
          </a:p>
          <a:p>
            <a:pPr marL="1085746" lvl="1" indent="-171450" defTabSz="457200">
              <a:spcBef>
                <a:spcPts val="400"/>
              </a:spcBef>
              <a:buSzPct val="100000"/>
              <a:buFont typeface="Arial"/>
              <a:buChar char="•"/>
              <a:defRPr>
                <a:solidFill>
                  <a:srgbClr val="000000"/>
                </a:solidFill>
              </a:defRPr>
            </a:pPr>
            <a:r>
              <a:t>Less than 180, 2 hours after you started to eat a meal</a:t>
            </a:r>
          </a:p>
          <a:p>
            <a:pPr marL="1085746" lvl="1" indent="-171450" defTabSz="457200">
              <a:spcBef>
                <a:spcPts val="400"/>
              </a:spcBef>
              <a:buSzPct val="100000"/>
              <a:buFont typeface="Arial"/>
              <a:buChar char="•"/>
              <a:defRPr>
                <a:solidFill>
                  <a:srgbClr val="000000"/>
                </a:solidFill>
              </a:defRPr>
            </a:pPr>
            <a:r>
              <a:t>Between 90-150 at bedtime</a:t>
            </a:r>
          </a:p>
          <a:p>
            <a:pPr marL="171450" indent="-171450" defTabSz="457200">
              <a:spcBef>
                <a:spcPts val="400"/>
              </a:spcBef>
              <a:buSzPct val="100000"/>
              <a:buFont typeface="Arial"/>
              <a:buChar char="•"/>
              <a:defRPr>
                <a:solidFill>
                  <a:srgbClr val="000000"/>
                </a:solidFill>
              </a:defRPr>
            </a:pPr>
            <a:r>
              <a:t>Go to all your doctor visits. And if you have high blood sugar that will not go down, tell your doctor right away. </a:t>
            </a:r>
          </a:p>
          <a:p>
            <a:pPr marL="171450" indent="-171450" defTabSz="457200">
              <a:spcBef>
                <a:spcPts val="400"/>
              </a:spcBef>
              <a:buSzPct val="100000"/>
              <a:buFont typeface="Arial"/>
              <a:buChar char="•"/>
              <a:defRPr>
                <a:solidFill>
                  <a:srgbClr val="000000"/>
                </a:solidFill>
              </a:defRPr>
            </a:pPr>
            <a:r>
              <a:t>Meet with a dietitian who can help you make a healthy eating plan that is right for you.</a:t>
            </a:r>
          </a:p>
          <a:p>
            <a:pPr marL="171450" indent="-171450" defTabSz="457200">
              <a:spcBef>
                <a:spcPts val="800"/>
              </a:spcBef>
              <a:buSzPct val="100000"/>
              <a:buFont typeface="Arial"/>
              <a:buChar char="•"/>
              <a:defRPr i="1">
                <a:solidFill>
                  <a:srgbClr val="000000"/>
                </a:solidFill>
              </a:defRPr>
            </a:pPr>
            <a:endParaRPr sz="600"/>
          </a:p>
          <a:p>
            <a:pPr defTabSz="1828589">
              <a:defRPr>
                <a:solidFill>
                  <a:srgbClr val="000000"/>
                </a:solidFill>
              </a:defRPr>
            </a:pPr>
            <a:r>
              <a:t>Low blood sugar can also be concerning. Low blood sugar is below 70. There can be many reasons for this. The most common is a side effect of medicine. Check your blood sugar often and work with your doctor if you have low blood sugar.</a:t>
            </a:r>
          </a:p>
          <a:p>
            <a:pPr defTabSz="1828589">
              <a:defRPr>
                <a:solidFill>
                  <a:srgbClr val="000000"/>
                </a:solidFill>
              </a:defRPr>
            </a:pPr>
            <a:endParaRPr sz="600"/>
          </a:p>
          <a:p>
            <a:pPr defTabSz="1828589">
              <a:defRPr>
                <a:solidFill>
                  <a:srgbClr val="000000"/>
                </a:solidFill>
              </a:defRPr>
            </a:pPr>
            <a:r>
              <a:t>Source: American Diabetes Association. 2020. </a:t>
            </a:r>
            <a:r>
              <a:rPr i="1"/>
              <a:t>The Big Picture: Checking your blood glucose</a:t>
            </a:r>
            <a:r>
              <a:t>. Retrieved from https://www.diabetes.org/diabetes/medication-management/blood-glucose-testing-and-control/checking-your-blood-glucose </a:t>
            </a:r>
            <a:endParaRPr sz="6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a:spLocks noGrp="1" noRot="1" noChangeAspect="1"/>
          </p:cNvSpPr>
          <p:nvPr>
            <p:ph type="sldImg"/>
          </p:nvPr>
        </p:nvSpPr>
        <p:spPr>
          <a:prstGeom prst="rect">
            <a:avLst/>
          </a:prstGeom>
        </p:spPr>
        <p:txBody>
          <a:bodyPr/>
          <a:lstStyle/>
          <a:p>
            <a:endParaRPr/>
          </a:p>
        </p:txBody>
      </p:sp>
      <p:sp>
        <p:nvSpPr>
          <p:cNvPr id="718" name="Shape 718"/>
          <p:cNvSpPr>
            <a:spLocks noGrp="1"/>
          </p:cNvSpPr>
          <p:nvPr>
            <p:ph type="body" sz="quarter" idx="1"/>
          </p:nvPr>
        </p:nvSpPr>
        <p:spPr>
          <a:prstGeom prst="rect">
            <a:avLst/>
          </a:prstGeom>
        </p:spPr>
        <p:txBody>
          <a:bodyPr/>
          <a:lstStyle/>
          <a:p>
            <a:pPr defTabSz="457200">
              <a:spcBef>
                <a:spcPts val="400"/>
              </a:spcBef>
              <a:defRPr>
                <a:solidFill>
                  <a:srgbClr val="000000"/>
                </a:solidFill>
              </a:defRPr>
            </a:pPr>
            <a:r>
              <a:t>If you have high blood pressure, here are steps to control it:</a:t>
            </a:r>
          </a:p>
          <a:p>
            <a:pPr marL="171450" indent="-171450" defTabSz="457200">
              <a:spcBef>
                <a:spcPts val="400"/>
              </a:spcBef>
              <a:buSzPct val="100000"/>
              <a:buFont typeface="Arial"/>
              <a:buChar char="•"/>
              <a:defRPr>
                <a:solidFill>
                  <a:srgbClr val="000000"/>
                </a:solidFill>
              </a:defRPr>
            </a:pPr>
            <a:r>
              <a:t>Take your medicine as your doctor instructed.</a:t>
            </a:r>
          </a:p>
          <a:p>
            <a:pPr marL="171450" indent="-171450" defTabSz="457200">
              <a:spcBef>
                <a:spcPts val="400"/>
              </a:spcBef>
              <a:buSzPct val="100000"/>
              <a:buFont typeface="Arial"/>
              <a:buChar char="•"/>
              <a:defRPr>
                <a:solidFill>
                  <a:srgbClr val="000000"/>
                </a:solidFill>
              </a:defRPr>
            </a:pPr>
            <a:r>
              <a:t>Check your blood pressure at the same time each day and on the same arm. Keep track of your levels. </a:t>
            </a:r>
          </a:p>
          <a:p>
            <a:pPr marL="171450" indent="-171450" defTabSz="457200">
              <a:spcBef>
                <a:spcPts val="400"/>
              </a:spcBef>
              <a:buSzPct val="100000"/>
              <a:buFont typeface="Arial"/>
              <a:buChar char="•"/>
              <a:defRPr>
                <a:solidFill>
                  <a:srgbClr val="000000"/>
                </a:solidFill>
              </a:defRPr>
            </a:pPr>
            <a:r>
              <a:t>Go to all your doctor visits and be honest with your doctor about what you are experiencing. </a:t>
            </a:r>
          </a:p>
          <a:p>
            <a:pPr marL="171450" indent="-171450" defTabSz="457200">
              <a:spcBef>
                <a:spcPts val="400"/>
              </a:spcBef>
              <a:buSzPct val="100000"/>
              <a:buFont typeface="Arial"/>
              <a:buChar char="•"/>
              <a:defRPr>
                <a:solidFill>
                  <a:srgbClr val="000000"/>
                </a:solidFill>
              </a:defRPr>
            </a:pPr>
            <a:r>
              <a:t>Eat a heart healthy meal plan such as:</a:t>
            </a:r>
          </a:p>
          <a:p>
            <a:pPr marL="1085896" lvl="1" indent="-171450" defTabSz="457200">
              <a:spcBef>
                <a:spcPts val="400"/>
              </a:spcBef>
              <a:buSzPct val="100000"/>
              <a:buFont typeface="Courier"/>
              <a:buChar char="o"/>
              <a:defRPr>
                <a:solidFill>
                  <a:srgbClr val="000000"/>
                </a:solidFill>
              </a:defRPr>
            </a:pPr>
            <a:r>
              <a:t>Limit sodium (or salt) to 2,300 mg or less a day, which is about 1 teaspoon</a:t>
            </a:r>
          </a:p>
          <a:p>
            <a:pPr marL="1085896" lvl="1" indent="-171450" defTabSz="457200">
              <a:spcBef>
                <a:spcPts val="400"/>
              </a:spcBef>
              <a:buSzPct val="100000"/>
              <a:buFont typeface="Courier"/>
              <a:buChar char="o"/>
              <a:defRPr>
                <a:solidFill>
                  <a:srgbClr val="000000"/>
                </a:solidFill>
              </a:defRPr>
            </a:pPr>
            <a:r>
              <a:t>Eat healthy fats and lean proteins</a:t>
            </a:r>
          </a:p>
          <a:p>
            <a:pPr marL="171600" indent="-171450" defTabSz="457200">
              <a:spcBef>
                <a:spcPts val="400"/>
              </a:spcBef>
              <a:buSzPct val="100000"/>
              <a:buFont typeface="Arial"/>
              <a:buChar char="•"/>
              <a:defRPr>
                <a:solidFill>
                  <a:srgbClr val="000000"/>
                </a:solidFill>
              </a:defRPr>
            </a:pPr>
            <a:r>
              <a:t>Be active most days of the week and keep a healthy weight. This can help lower blood pressure.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prstGeom prst="rect">
            <a:avLst/>
          </a:prstGeom>
        </p:spPr>
        <p:txBody>
          <a:bodyPr/>
          <a:lstStyle/>
          <a:p>
            <a:endParaRPr/>
          </a:p>
        </p:txBody>
      </p:sp>
      <p:sp>
        <p:nvSpPr>
          <p:cNvPr id="734" name="Shape 734"/>
          <p:cNvSpPr>
            <a:spLocks noGrp="1"/>
          </p:cNvSpPr>
          <p:nvPr>
            <p:ph type="body" sz="quarter" idx="1"/>
          </p:nvPr>
        </p:nvSpPr>
        <p:spPr>
          <a:prstGeom prst="rect">
            <a:avLst/>
          </a:prstGeom>
        </p:spPr>
        <p:txBody>
          <a:bodyPr/>
          <a:lstStyle/>
          <a:p>
            <a:pPr defTabSz="457200">
              <a:spcBef>
                <a:spcPts val="400"/>
              </a:spcBef>
              <a:defRPr>
                <a:solidFill>
                  <a:srgbClr val="000000"/>
                </a:solidFill>
              </a:defRPr>
            </a:pPr>
            <a:r>
              <a:t>Eating healthy is a great way to prevent CKD, diabetes, and high blood pressure. To do this:</a:t>
            </a:r>
            <a:endParaRPr sz="600"/>
          </a:p>
          <a:p>
            <a:pPr marL="171450" indent="-171450" defTabSz="457200">
              <a:spcBef>
                <a:spcPts val="400"/>
              </a:spcBef>
              <a:buSzPct val="100000"/>
              <a:buFont typeface="Arial"/>
              <a:buChar char="•"/>
              <a:defRPr>
                <a:solidFill>
                  <a:srgbClr val="000000"/>
                </a:solidFill>
              </a:defRPr>
            </a:pPr>
            <a:r>
              <a:t>Limit your intake of salt and sugar</a:t>
            </a:r>
          </a:p>
          <a:p>
            <a:pPr marL="171450" indent="-171450" defTabSz="457200">
              <a:spcBef>
                <a:spcPts val="400"/>
              </a:spcBef>
              <a:buSzPct val="100000"/>
              <a:buFont typeface="Arial"/>
              <a:buChar char="•"/>
              <a:defRPr>
                <a:solidFill>
                  <a:srgbClr val="000000"/>
                </a:solidFill>
              </a:defRPr>
            </a:pPr>
            <a:r>
              <a:t>Choose healthy fats</a:t>
            </a:r>
          </a:p>
          <a:p>
            <a:pPr marL="171450" indent="-171450" defTabSz="457200">
              <a:spcBef>
                <a:spcPts val="400"/>
              </a:spcBef>
              <a:buSzPct val="100000"/>
              <a:buFont typeface="Arial"/>
              <a:buChar char="•"/>
              <a:defRPr>
                <a:solidFill>
                  <a:srgbClr val="000000"/>
                </a:solidFill>
              </a:defRPr>
            </a:pPr>
            <a:r>
              <a:t>Eat more fruits, vegetables, and whole grains</a:t>
            </a:r>
          </a:p>
          <a:p>
            <a:pPr marL="171450" indent="-171450" defTabSz="457200">
              <a:spcBef>
                <a:spcPts val="400"/>
              </a:spcBef>
              <a:buSzPct val="100000"/>
              <a:buFont typeface="Arial"/>
              <a:buChar char="•"/>
              <a:defRPr>
                <a:solidFill>
                  <a:srgbClr val="000000"/>
                </a:solidFill>
              </a:defRPr>
            </a:pPr>
            <a:r>
              <a:t>Control your portion sizes</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Let’s talk about each these.</a:t>
            </a:r>
            <a:endParaRPr sz="6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noRot="1" noChangeAspect="1"/>
          </p:cNvSpPr>
          <p:nvPr>
            <p:ph type="sldImg"/>
          </p:nvPr>
        </p:nvSpPr>
        <p:spPr>
          <a:prstGeom prst="rect">
            <a:avLst/>
          </a:prstGeom>
        </p:spPr>
        <p:txBody>
          <a:bodyPr/>
          <a:lstStyle/>
          <a:p>
            <a:endParaRPr/>
          </a:p>
        </p:txBody>
      </p:sp>
      <p:sp>
        <p:nvSpPr>
          <p:cNvPr id="743" name="Shape 743"/>
          <p:cNvSpPr>
            <a:spLocks noGrp="1"/>
          </p:cNvSpPr>
          <p:nvPr>
            <p:ph type="body" sz="quarter" idx="1"/>
          </p:nvPr>
        </p:nvSpPr>
        <p:spPr>
          <a:prstGeom prst="rect">
            <a:avLst/>
          </a:prstGeom>
        </p:spPr>
        <p:txBody>
          <a:bodyPr/>
          <a:lstStyle/>
          <a:p>
            <a:pPr defTabSz="1828589">
              <a:lnSpc>
                <a:spcPct val="107000"/>
              </a:lnSpc>
              <a:spcBef>
                <a:spcPts val="800"/>
              </a:spcBef>
              <a:defRPr>
                <a:solidFill>
                  <a:srgbClr val="000000"/>
                </a:solidFill>
              </a:defRPr>
            </a:pPr>
            <a:r>
              <a:t>Salt is listed on the food label as </a:t>
            </a:r>
            <a:r>
              <a:rPr u="sng">
                <a:solidFill>
                  <a:srgbClr val="0563C1"/>
                </a:solidFill>
                <a:uFill>
                  <a:solidFill>
                    <a:srgbClr val="0563C1"/>
                  </a:solidFill>
                </a:uFill>
                <a:hlinkClick r:id="rId3"/>
              </a:rPr>
              <a:t>sodium</a:t>
            </a:r>
            <a:r>
              <a:t>. Your body needs some salt to keep in balance with water. The amount of salt found naturally in foods is enough to keep a healthy level in your body, but salt is often added to many processed foods, foods we eat in restaurants and even the food we cook ourselves. This can lead to eating too much salt and cause too much salt to build up in your body, which can make your kidneys work harder. </a:t>
            </a:r>
          </a:p>
          <a:p>
            <a:pPr defTabSz="1828589">
              <a:spcBef>
                <a:spcPts val="800"/>
              </a:spcBef>
              <a:defRPr>
                <a:solidFill>
                  <a:srgbClr val="000000"/>
                </a:solidFill>
              </a:defRPr>
            </a:pPr>
            <a:endParaRPr sz="600"/>
          </a:p>
          <a:p>
            <a:pPr defTabSz="1828589">
              <a:spcBef>
                <a:spcPts val="800"/>
              </a:spcBef>
              <a:defRPr>
                <a:solidFill>
                  <a:srgbClr val="000000"/>
                </a:solidFill>
              </a:defRPr>
            </a:pPr>
            <a:r>
              <a:t>In general, a healthy amount is 2,300mg or less of sodium a day. This is about 1 teaspoon of salt a day. To do this:</a:t>
            </a:r>
          </a:p>
          <a:p>
            <a:pPr marL="742950" indent="-285750" defTabSz="1828891">
              <a:buClr>
                <a:srgbClr val="ED7D31"/>
              </a:buClr>
              <a:buSzPct val="100000"/>
              <a:buFont typeface="Arial"/>
              <a:buChar char="•"/>
              <a:defRPr>
                <a:solidFill>
                  <a:srgbClr val="000000"/>
                </a:solidFill>
              </a:defRPr>
            </a:pPr>
            <a:r>
              <a:t>Limit foods and meals that have added salt, such as frozen dinners, fast food, canned and jarred foods, packaged snacks, processed meats, and bakery items. These foods are full of added salt.</a:t>
            </a:r>
          </a:p>
          <a:p>
            <a:pPr marL="742950" indent="-285750" defTabSz="1828891">
              <a:buClr>
                <a:srgbClr val="ED7D31"/>
              </a:buClr>
              <a:buSzPct val="100000"/>
              <a:buFont typeface="Arial"/>
              <a:buChar char="•"/>
              <a:defRPr>
                <a:solidFill>
                  <a:srgbClr val="000000"/>
                </a:solidFill>
              </a:defRPr>
            </a:pPr>
            <a:r>
              <a:t>Eat fresh or frozen vegetables or choose canned foods that say “no salt added” on the package. And if you must have canned, drain and rinse the vegetables under water before serving.</a:t>
            </a:r>
          </a:p>
          <a:p>
            <a:pPr marL="742950" indent="-285750" defTabSz="1828589">
              <a:buClr>
                <a:srgbClr val="ED7D31"/>
              </a:buClr>
              <a:buSzPct val="100000"/>
              <a:buFont typeface="Arial"/>
              <a:buChar char="•"/>
              <a:defRPr>
                <a:solidFill>
                  <a:srgbClr val="000000"/>
                </a:solidFill>
              </a:defRPr>
            </a:pPr>
            <a:r>
              <a:t>Use fresh or dried herbs, lemon juice, or other spices to add flavor to your dishes.</a:t>
            </a:r>
          </a:p>
          <a:p>
            <a:pPr marL="742950" indent="-285750" defTabSz="1828589">
              <a:buClr>
                <a:srgbClr val="ED7D31"/>
              </a:buClr>
              <a:buSzPct val="100000"/>
              <a:buFont typeface="Arial"/>
              <a:buChar char="•"/>
              <a:defRPr>
                <a:solidFill>
                  <a:srgbClr val="000000"/>
                </a:solidFill>
              </a:defRPr>
            </a:pPr>
            <a:r>
              <a:t>Drink water instead of sports drinks or soda. Add a few lemon slices or mint sprigs to a large pitcher of water for extra flavor and some variety.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xfrm>
            <a:off x="381000" y="685800"/>
            <a:ext cx="6096000" cy="3429000"/>
          </a:xfrm>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pPr defTabSz="1828589">
              <a:defRPr>
                <a:solidFill>
                  <a:srgbClr val="000000"/>
                </a:solidFill>
              </a:defRPr>
            </a:pPr>
            <a:r>
              <a:rPr dirty="0"/>
              <a:t>Most of our sodium comes from eating packaged and prepared foods. So, it is important to read the food labels to see how much sodium is in them and choose low sodium foods.</a:t>
            </a:r>
          </a:p>
          <a:p>
            <a:pPr defTabSz="1828589">
              <a:defRPr>
                <a:solidFill>
                  <a:srgbClr val="000000"/>
                </a:solidFill>
              </a:defRPr>
            </a:pPr>
            <a:endParaRPr sz="600" dirty="0"/>
          </a:p>
          <a:p>
            <a:pPr defTabSz="1828589">
              <a:defRPr>
                <a:solidFill>
                  <a:srgbClr val="000000"/>
                </a:solidFill>
              </a:defRPr>
            </a:pPr>
            <a:r>
              <a:rPr dirty="0"/>
              <a:t>Use </a:t>
            </a:r>
            <a:r>
              <a:rPr b="1" dirty="0"/>
              <a:t>% Daily Value </a:t>
            </a:r>
            <a:r>
              <a:rPr dirty="0"/>
              <a:t>as a guide to choose low sodium foods. In general:</a:t>
            </a:r>
          </a:p>
          <a:p>
            <a:pPr marL="342900" indent="-342900" defTabSz="1828589">
              <a:buSzPct val="100000"/>
              <a:buFont typeface="Arial"/>
              <a:buChar char="•"/>
              <a:defRPr>
                <a:solidFill>
                  <a:srgbClr val="000000"/>
                </a:solidFill>
              </a:defRPr>
            </a:pPr>
            <a:r>
              <a:rPr dirty="0"/>
              <a:t>Low sodium foods have 5% or less of the Daily Value of sodium per serving</a:t>
            </a:r>
          </a:p>
          <a:p>
            <a:pPr marL="342900" indent="-342900" defTabSz="1828589">
              <a:buSzPct val="100000"/>
              <a:buFont typeface="Arial"/>
              <a:buChar char="•"/>
              <a:defRPr>
                <a:solidFill>
                  <a:srgbClr val="000000"/>
                </a:solidFill>
              </a:defRPr>
            </a:pPr>
            <a:r>
              <a:rPr dirty="0"/>
              <a:t>High sodium foods have 20% or more of the Daily Value of sodium per serving</a:t>
            </a:r>
          </a:p>
          <a:p>
            <a:pPr defTabSz="1828589">
              <a:defRPr>
                <a:solidFill>
                  <a:srgbClr val="000000"/>
                </a:solidFill>
              </a:defRPr>
            </a:pPr>
            <a:endParaRPr sz="600" dirty="0"/>
          </a:p>
          <a:p>
            <a:pPr defTabSz="1828589">
              <a:defRPr>
                <a:solidFill>
                  <a:srgbClr val="000000"/>
                </a:solidFill>
              </a:defRPr>
            </a:pPr>
            <a:r>
              <a:rPr i="1" dirty="0"/>
              <a:t>Source: https://www.fda.gov/food/nutrition-education-resources-materials/sodium-your-diet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pPr defTabSz="1828589">
              <a:lnSpc>
                <a:spcPct val="85600"/>
              </a:lnSpc>
              <a:spcBef>
                <a:spcPts val="800"/>
              </a:spcBef>
              <a:defRPr sz="800">
                <a:solidFill>
                  <a:srgbClr val="000000"/>
                </a:solidFill>
              </a:defRPr>
            </a:pPr>
            <a:r>
              <a:rPr dirty="0"/>
              <a:t>Eating too much </a:t>
            </a:r>
            <a:r>
              <a:rPr u="sng" dirty="0">
                <a:solidFill>
                  <a:srgbClr val="0563C1"/>
                </a:solidFill>
                <a:uFill>
                  <a:solidFill>
                    <a:srgbClr val="0563C1"/>
                  </a:solidFill>
                </a:uFill>
                <a:hlinkClick r:id="rId3"/>
              </a:rPr>
              <a:t>sugar</a:t>
            </a:r>
            <a:r>
              <a:rPr dirty="0"/>
              <a:t> can lead to unwanted weight gain and diabetes—the number one cause of kidney disease. Sugar is found naturally in many foods, like fruits. Sugar is also a product made by ‘refining’ or ‘processing’ sugar cane or sugar beets. Processed foods and drinks use refined or processed sugar to sweeten them. </a:t>
            </a:r>
          </a:p>
          <a:p>
            <a:pPr defTabSz="1828589">
              <a:lnSpc>
                <a:spcPct val="85600"/>
              </a:lnSpc>
              <a:spcBef>
                <a:spcPts val="800"/>
              </a:spcBef>
              <a:defRPr>
                <a:solidFill>
                  <a:srgbClr val="000000"/>
                </a:solidFill>
              </a:defRPr>
            </a:pPr>
            <a:endParaRPr sz="600" dirty="0"/>
          </a:p>
          <a:p>
            <a:pPr defTabSz="1828589">
              <a:lnSpc>
                <a:spcPct val="85600"/>
              </a:lnSpc>
              <a:spcBef>
                <a:spcPts val="800"/>
              </a:spcBef>
              <a:defRPr sz="800">
                <a:solidFill>
                  <a:srgbClr val="000000"/>
                </a:solidFill>
              </a:defRPr>
            </a:pPr>
            <a:r>
              <a:rPr dirty="0"/>
              <a:t>To limit sugar:</a:t>
            </a:r>
          </a:p>
          <a:p>
            <a:pPr marL="285750" indent="-285750" defTabSz="1828589">
              <a:lnSpc>
                <a:spcPct val="85600"/>
              </a:lnSpc>
              <a:spcBef>
                <a:spcPts val="800"/>
              </a:spcBef>
              <a:buSzPct val="100000"/>
              <a:buFont typeface="Arial"/>
              <a:buChar char="•"/>
              <a:defRPr sz="800">
                <a:solidFill>
                  <a:srgbClr val="000000"/>
                </a:solidFill>
              </a:defRPr>
            </a:pPr>
            <a:r>
              <a:rPr dirty="0"/>
              <a:t>Choose foods with natural sugar, like fruit, as a healthy alternative to sweets, such as cookies, cakes and candies. Fruit has natural sugars, which make it sweet.</a:t>
            </a:r>
            <a:endParaRPr sz="600" dirty="0"/>
          </a:p>
          <a:p>
            <a:pPr marL="285750" indent="-285750" defTabSz="1828589">
              <a:lnSpc>
                <a:spcPct val="85600"/>
              </a:lnSpc>
              <a:spcBef>
                <a:spcPts val="800"/>
              </a:spcBef>
              <a:buSzPct val="100000"/>
              <a:buFont typeface="Arial"/>
              <a:buChar char="•"/>
              <a:defRPr sz="800">
                <a:solidFill>
                  <a:srgbClr val="000000"/>
                </a:solidFill>
              </a:defRPr>
            </a:pPr>
            <a:r>
              <a:rPr dirty="0"/>
              <a:t>Avoid processed, packaged foods, in general, like cookies, cakes, muffins. Even foods that are marketed as healthy like granola bars, cereals, and many yogurts can have high sugar content. </a:t>
            </a:r>
          </a:p>
          <a:p>
            <a:pPr marL="1200196" lvl="1" indent="-285750" defTabSz="457200">
              <a:lnSpc>
                <a:spcPct val="80000"/>
              </a:lnSpc>
              <a:spcBef>
                <a:spcPts val="200"/>
              </a:spcBef>
              <a:buSzPct val="100000"/>
              <a:buFont typeface="Courier"/>
              <a:buChar char="o"/>
              <a:defRPr sz="800">
                <a:solidFill>
                  <a:srgbClr val="000000"/>
                </a:solidFill>
              </a:defRPr>
            </a:pPr>
            <a:r>
              <a:rPr dirty="0"/>
              <a:t>Check the nutrition label to see how much sugar is in some of your favorite products, and you may be surprised. </a:t>
            </a:r>
          </a:p>
          <a:p>
            <a:pPr marL="1200196" lvl="1" indent="-285750" defTabSz="457200">
              <a:lnSpc>
                <a:spcPct val="80000"/>
              </a:lnSpc>
              <a:spcBef>
                <a:spcPts val="200"/>
              </a:spcBef>
              <a:buSzPct val="100000"/>
              <a:buFont typeface="Courier"/>
              <a:buChar char="o"/>
              <a:defRPr sz="800">
                <a:solidFill>
                  <a:srgbClr val="000000"/>
                </a:solidFill>
              </a:defRPr>
            </a:pPr>
            <a:r>
              <a:rPr dirty="0"/>
              <a:t>Processed foods are foods that have been pre-prepared in some way and are not in their natural form.</a:t>
            </a:r>
          </a:p>
          <a:p>
            <a:pPr marL="1200196" lvl="1" indent="-285750" defTabSz="457200">
              <a:lnSpc>
                <a:spcPct val="80000"/>
              </a:lnSpc>
              <a:spcBef>
                <a:spcPts val="200"/>
              </a:spcBef>
              <a:buSzPct val="100000"/>
              <a:buFont typeface="Courier"/>
              <a:buChar char="o"/>
              <a:defRPr sz="800">
                <a:solidFill>
                  <a:srgbClr val="000000"/>
                </a:solidFill>
              </a:defRPr>
            </a:pPr>
            <a:r>
              <a:rPr dirty="0"/>
              <a:t>Processed foods make up most of the middle aisles of the grocery store. You will find chips, crackers, cookies, cereal, frozen meals and many more items in this area. Processed foods are often bagged or boxed.</a:t>
            </a:r>
            <a:endParaRPr sz="600" dirty="0"/>
          </a:p>
          <a:p>
            <a:pPr marL="171450" indent="-171450" defTabSz="457200">
              <a:lnSpc>
                <a:spcPct val="80000"/>
              </a:lnSpc>
              <a:spcBef>
                <a:spcPts val="200"/>
              </a:spcBef>
              <a:buSzPct val="100000"/>
              <a:buFont typeface="Arial"/>
              <a:buChar char="•"/>
              <a:defRPr sz="800">
                <a:solidFill>
                  <a:srgbClr val="000000"/>
                </a:solidFill>
              </a:defRPr>
            </a:pPr>
            <a:r>
              <a:rPr dirty="0"/>
              <a:t>Avoid sugary drinks like sodas, or sweetened teas and coffee drinks.</a:t>
            </a:r>
          </a:p>
          <a:p>
            <a:pPr marL="171450" indent="-171450" defTabSz="457200">
              <a:lnSpc>
                <a:spcPct val="80000"/>
              </a:lnSpc>
              <a:spcBef>
                <a:spcPts val="200"/>
              </a:spcBef>
              <a:buSzPct val="100000"/>
              <a:buFont typeface="Arial"/>
              <a:buChar char="•"/>
              <a:defRPr sz="800">
                <a:solidFill>
                  <a:srgbClr val="000000"/>
                </a:solidFill>
              </a:defRPr>
            </a:pPr>
            <a:r>
              <a:rPr dirty="0"/>
              <a:t>Though some fruit juices, such as orange juice and grape juice, often do not contain added sugar, limit them because they have lots of natural sugars.</a:t>
            </a:r>
          </a:p>
          <a:p>
            <a:pPr defTabSz="457200">
              <a:lnSpc>
                <a:spcPct val="80000"/>
              </a:lnSpc>
              <a:spcBef>
                <a:spcPts val="500"/>
              </a:spcBef>
              <a:defRPr>
                <a:solidFill>
                  <a:srgbClr val="000000"/>
                </a:solidFill>
              </a:defRPr>
            </a:pPr>
            <a:endParaRPr sz="600" dirty="0"/>
          </a:p>
          <a:p>
            <a:pPr defTabSz="457200">
              <a:lnSpc>
                <a:spcPct val="80000"/>
              </a:lnSpc>
              <a:spcBef>
                <a:spcPts val="200"/>
              </a:spcBef>
              <a:defRPr sz="800">
                <a:solidFill>
                  <a:srgbClr val="000000"/>
                </a:solidFill>
              </a:defRPr>
            </a:pPr>
            <a:r>
              <a:rPr dirty="0"/>
              <a:t>It is okay to indulge from time to time but having too much sugar in your diet can lead to health problems.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pPr defTabSz="1828589">
              <a:defRPr>
                <a:solidFill>
                  <a:srgbClr val="000000"/>
                </a:solidFill>
              </a:defRPr>
            </a:pPr>
            <a:r>
              <a:rPr dirty="0"/>
              <a:t>We</a:t>
            </a:r>
            <a:r>
              <a:rPr lang="en-US" dirty="0"/>
              <a:t> wi</a:t>
            </a:r>
            <a:r>
              <a:rPr dirty="0"/>
              <a:t>ll begin with the basics of kidney disease. What are the kidneys?</a:t>
            </a:r>
          </a:p>
          <a:p>
            <a:pPr defTabSz="1828589">
              <a:defRPr>
                <a:solidFill>
                  <a:srgbClr val="000000"/>
                </a:solidFill>
              </a:defRPr>
            </a:pPr>
            <a:endParaRPr sz="600" dirty="0"/>
          </a:p>
          <a:p>
            <a:pPr defTabSz="1828891">
              <a:defRPr>
                <a:solidFill>
                  <a:srgbClr val="000000"/>
                </a:solidFill>
              </a:defRPr>
            </a:pPr>
            <a:r>
              <a:rPr dirty="0"/>
              <a:t>The kidneys are 2 bean shaped organs, about the size of a fist, located near the lower middle part of your back on either side of your spine. Your kidneys are vital organs. This means you need at least one healthy kidney to live. They are as critical to life as your heart, lungs, and other organs. </a:t>
            </a:r>
          </a:p>
          <a:p>
            <a:pPr defTabSz="1828891">
              <a:defRPr>
                <a:solidFill>
                  <a:srgbClr val="000000"/>
                </a:solidFill>
              </a:defRPr>
            </a:pPr>
            <a:endParaRPr sz="600" dirty="0"/>
          </a:p>
          <a:p>
            <a:pPr defTabSz="1828891">
              <a:defRPr>
                <a:solidFill>
                  <a:srgbClr val="000000"/>
                </a:solidFill>
              </a:defRPr>
            </a:pPr>
            <a:r>
              <a:rPr dirty="0"/>
              <a:t>Most people have 2 kidneys, but some are born with just one. It is possible to live with just one kidney.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pPr defTabSz="1828589">
              <a:defRPr>
                <a:solidFill>
                  <a:srgbClr val="000000"/>
                </a:solidFill>
              </a:defRPr>
            </a:pPr>
            <a:r>
              <a:t>You can also read food labels to know how much sugar is in your foods and drinks. </a:t>
            </a:r>
          </a:p>
          <a:p>
            <a:pPr defTabSz="1828589">
              <a:defRPr>
                <a:solidFill>
                  <a:srgbClr val="000000"/>
                </a:solidFill>
              </a:defRPr>
            </a:pPr>
            <a:endParaRPr sz="600"/>
          </a:p>
          <a:p>
            <a:pPr defTabSz="1828589">
              <a:defRPr>
                <a:solidFill>
                  <a:srgbClr val="000000"/>
                </a:solidFill>
              </a:defRPr>
            </a:pPr>
            <a:r>
              <a:t>The food label lists Total Sugars and Added Sugars:</a:t>
            </a:r>
          </a:p>
          <a:p>
            <a:pPr marL="342900" indent="-342900" defTabSz="1828589">
              <a:buSzPct val="100000"/>
              <a:buFont typeface="Arial"/>
              <a:buChar char="•"/>
              <a:defRPr>
                <a:solidFill>
                  <a:srgbClr val="000000"/>
                </a:solidFill>
              </a:defRPr>
            </a:pPr>
            <a:r>
              <a:t>Total sugars includes both natural and added sugars. Natural sugars are those that are naturally found in foods, such as in milk and fruit.</a:t>
            </a:r>
          </a:p>
          <a:p>
            <a:pPr marL="342900" indent="-342900" defTabSz="1828589">
              <a:buSzPct val="100000"/>
              <a:buFont typeface="Arial"/>
              <a:buChar char="•"/>
              <a:defRPr>
                <a:solidFill>
                  <a:srgbClr val="000000"/>
                </a:solidFill>
              </a:defRPr>
            </a:pPr>
            <a:r>
              <a:t>Added sugars are added during food processing. Added sugars are from table sugar, syrups and honey; as well as sugar from fruit or vegetable juices.</a:t>
            </a:r>
          </a:p>
          <a:p>
            <a:pPr defTabSz="1828589">
              <a:defRPr>
                <a:solidFill>
                  <a:srgbClr val="000000"/>
                </a:solidFill>
              </a:defRPr>
            </a:pPr>
            <a:endParaRPr sz="600"/>
          </a:p>
          <a:p>
            <a:pPr defTabSz="1828589">
              <a:defRPr>
                <a:solidFill>
                  <a:srgbClr val="000000"/>
                </a:solidFill>
              </a:defRPr>
            </a:pPr>
            <a:r>
              <a:t>Keep added sugar as low as possible:</a:t>
            </a:r>
          </a:p>
          <a:p>
            <a:pPr marL="342900" indent="-342900" defTabSz="1828589">
              <a:buSzPct val="100000"/>
              <a:buFont typeface="Arial"/>
              <a:buChar char="•"/>
              <a:defRPr>
                <a:solidFill>
                  <a:srgbClr val="000000"/>
                </a:solidFill>
              </a:defRPr>
            </a:pPr>
            <a:r>
              <a:t>Low in added sugar is 5% or less of Daily Value per serving</a:t>
            </a:r>
          </a:p>
          <a:p>
            <a:pPr marL="342900" indent="-342900" defTabSz="1828589">
              <a:buSzPct val="100000"/>
              <a:buFont typeface="Arial"/>
              <a:buChar char="•"/>
              <a:defRPr>
                <a:solidFill>
                  <a:srgbClr val="000000"/>
                </a:solidFill>
              </a:defRPr>
            </a:pPr>
            <a:r>
              <a:t>High in added sugar is 20% or more of Daily Value per serving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defTabSz="1828589">
              <a:defRPr>
                <a:solidFill>
                  <a:srgbClr val="808080"/>
                </a:solidFill>
              </a:defRPr>
            </a:pPr>
            <a:r>
              <a:t>Fat is one of the 3 types of nutrients that give us calories (energy) and we need it to survive. To eat healthy, choose healthy fats. </a:t>
            </a:r>
            <a:r>
              <a:rPr>
                <a:solidFill>
                  <a:srgbClr val="000000"/>
                </a:solidFill>
              </a:rPr>
              <a:t>For example, you should choose lean meats, like skinless chicken or turkey, or fish. Choosing lean proteins, which are lower in unhealthy fats, will help keep fat from building up in your blood vessels and protect your heart and kidneys. Or instead of meat as the main dish, substitute with bean, lentils, or quinoa; which are high in protein without the saturated fat. These options are also less expensive. It is also healthier to bake, grill or broil foods instead of frying them.</a:t>
            </a:r>
          </a:p>
          <a:p>
            <a:pPr defTabSz="1828589">
              <a:defRPr>
                <a:solidFill>
                  <a:srgbClr val="000000"/>
                </a:solidFill>
              </a:defRPr>
            </a:pPr>
            <a:endParaRPr sz="600"/>
          </a:p>
          <a:p>
            <a:pPr defTabSz="457200">
              <a:spcBef>
                <a:spcPts val="400"/>
              </a:spcBef>
              <a:defRPr>
                <a:solidFill>
                  <a:srgbClr val="000000"/>
                </a:solidFill>
              </a:defRPr>
            </a:pPr>
            <a:r>
              <a:t>There are 3 types of fats:</a:t>
            </a:r>
            <a:br/>
            <a:endParaRPr sz="600"/>
          </a:p>
          <a:p>
            <a:pPr marL="171450" indent="-171450" defTabSz="457200">
              <a:spcBef>
                <a:spcPts val="400"/>
              </a:spcBef>
              <a:buSzPct val="100000"/>
              <a:buFont typeface="Arial"/>
              <a:buChar char="•"/>
              <a:defRPr>
                <a:solidFill>
                  <a:srgbClr val="000000"/>
                </a:solidFill>
              </a:defRPr>
            </a:pPr>
            <a:r>
              <a:t>Choose unsaturated fats. They are considered the healthiest and are in foods like nuts, olive oil, and avocados and nuts.</a:t>
            </a:r>
            <a:br/>
            <a:endParaRPr sz="600"/>
          </a:p>
          <a:p>
            <a:pPr marL="171450" indent="-171450" defTabSz="457200">
              <a:spcBef>
                <a:spcPts val="400"/>
              </a:spcBef>
              <a:buSzPct val="100000"/>
              <a:buFont typeface="Arial"/>
              <a:buChar char="•"/>
              <a:defRPr>
                <a:solidFill>
                  <a:srgbClr val="000000"/>
                </a:solidFill>
              </a:defRPr>
            </a:pPr>
            <a:r>
              <a:t>Limit saturated fats, which are solid at room temperature. These can lead to heart disease. Saturated fats are most often found in animal products such as fatty cuts of beef, bacon, and fried chicken. Other foods high in saturated fats are butter, whole milk, margarine, and fried foods.</a:t>
            </a:r>
            <a:br/>
            <a:endParaRPr sz="600"/>
          </a:p>
          <a:p>
            <a:pPr marL="171450" indent="-171450" defTabSz="457200">
              <a:spcBef>
                <a:spcPts val="400"/>
              </a:spcBef>
              <a:buSzPct val="100000"/>
              <a:buFont typeface="Arial"/>
              <a:buChar char="•"/>
              <a:defRPr>
                <a:solidFill>
                  <a:srgbClr val="000000"/>
                </a:solidFill>
              </a:defRPr>
            </a:pPr>
            <a:r>
              <a:t>Avoid trans fats as much as possible. This raises your chance of heart disease, which can cause CKD. Trans fats are mostly found in processed foods like doughnuts, baked goods, pie crusts, and biscuits.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Get most of your calories from natural, nutrient-dense foods like fruits, vegetables, and whole grains. </a:t>
            </a:r>
          </a:p>
          <a:p>
            <a:pPr defTabSz="457200">
              <a:spcBef>
                <a:spcPts val="800"/>
              </a:spcBef>
              <a:defRPr>
                <a:solidFill>
                  <a:srgbClr val="000000"/>
                </a:solidFill>
              </a:defRPr>
            </a:pPr>
            <a:endParaRPr sz="600" dirty="0"/>
          </a:p>
          <a:p>
            <a:pPr defTabSz="457200">
              <a:spcBef>
                <a:spcPts val="400"/>
              </a:spcBef>
              <a:defRPr>
                <a:solidFill>
                  <a:srgbClr val="000000"/>
                </a:solidFill>
              </a:defRPr>
            </a:pPr>
            <a:r>
              <a:rPr dirty="0"/>
              <a:t>To do this:</a:t>
            </a:r>
            <a:br>
              <a:rPr dirty="0"/>
            </a:br>
            <a:endParaRPr sz="600" dirty="0"/>
          </a:p>
          <a:p>
            <a:pPr marL="171450" indent="-171450" defTabSz="457200">
              <a:spcBef>
                <a:spcPts val="400"/>
              </a:spcBef>
              <a:buSzPct val="100000"/>
              <a:buFont typeface="Arial"/>
              <a:buChar char="•"/>
              <a:defRPr>
                <a:solidFill>
                  <a:srgbClr val="000000"/>
                </a:solidFill>
              </a:defRPr>
            </a:pPr>
            <a:r>
              <a:rPr dirty="0"/>
              <a:t>Fill your plate with more vegetables and fruits, which are good sources of vitamins and minerals. They are also low in calories and high in fiber. Some fruits and vegetables have antioxidants, which are substances found in plants that may help prevent heart disease.</a:t>
            </a:r>
            <a:br>
              <a:rPr dirty="0"/>
            </a:br>
            <a:endParaRPr sz="600" dirty="0"/>
          </a:p>
          <a:p>
            <a:pPr marL="171450" indent="-171450" defTabSz="1828589">
              <a:buSzPct val="100000"/>
              <a:buFont typeface="Arial"/>
              <a:buChar char="•"/>
              <a:defRPr>
                <a:solidFill>
                  <a:srgbClr val="000000"/>
                </a:solidFill>
              </a:defRPr>
            </a:pPr>
            <a:r>
              <a:rPr dirty="0"/>
              <a:t>Choose </a:t>
            </a:r>
            <a:r>
              <a:rPr u="sng" dirty="0">
                <a:solidFill>
                  <a:srgbClr val="0563C1"/>
                </a:solidFill>
                <a:uFill>
                  <a:solidFill>
                    <a:srgbClr val="0563C1"/>
                  </a:solidFill>
                </a:uFill>
                <a:hlinkClick r:id="rId3"/>
              </a:rPr>
              <a:t>whole grains</a:t>
            </a:r>
            <a:r>
              <a:rPr dirty="0"/>
              <a:t> to get more nutrients. Choose products like: </a:t>
            </a:r>
          </a:p>
          <a:p>
            <a:pPr marL="1200046" lvl="1" indent="-285750" defTabSz="1828589">
              <a:buSzPct val="100000"/>
              <a:buFont typeface="Courier"/>
              <a:buChar char="o"/>
              <a:defRPr>
                <a:solidFill>
                  <a:srgbClr val="000000"/>
                </a:solidFill>
              </a:defRPr>
            </a:pPr>
            <a:r>
              <a:rPr dirty="0"/>
              <a:t>Whole-wheat flour, whole-grain bread, preferably 100% whole-wheat bread or 100% whole-grain bread</a:t>
            </a:r>
          </a:p>
          <a:p>
            <a:pPr marL="1200046" lvl="1" indent="-285750" defTabSz="1828589">
              <a:buSzPct val="100000"/>
              <a:buFont typeface="Courier"/>
              <a:buChar char="o"/>
              <a:defRPr>
                <a:solidFill>
                  <a:srgbClr val="000000"/>
                </a:solidFill>
              </a:defRPr>
            </a:pPr>
            <a:r>
              <a:rPr dirty="0"/>
              <a:t>High-fiber cereal with 5 grams or more of fiber in a serving</a:t>
            </a:r>
          </a:p>
          <a:p>
            <a:pPr marL="1200046" lvl="1" indent="-285750" defTabSz="1828589">
              <a:buSzPct val="100000"/>
              <a:buFont typeface="Courier"/>
              <a:buChar char="o"/>
              <a:defRPr>
                <a:solidFill>
                  <a:srgbClr val="000000"/>
                </a:solidFill>
              </a:defRPr>
            </a:pPr>
            <a:r>
              <a:rPr dirty="0"/>
              <a:t>Whole grains such as whole-grain pasta, barley and buckwheat (kasha), oatmeal (steel-cut, rolled oats or old-fashioned), or other grains like farro, or barley.</a:t>
            </a:r>
            <a:br>
              <a:rPr dirty="0"/>
            </a:br>
            <a:endParaRPr sz="600" dirty="0"/>
          </a:p>
          <a:p>
            <a:pPr marL="171450" indent="-171450" defTabSz="1828589">
              <a:buSzPct val="100000"/>
              <a:buFont typeface="Arial"/>
              <a:buChar char="•"/>
              <a:defRPr>
                <a:solidFill>
                  <a:srgbClr val="000000"/>
                </a:solidFill>
              </a:defRPr>
            </a:pPr>
            <a:r>
              <a:rPr dirty="0"/>
              <a:t>Avoid white, refined grains. For example: White refined flour, white bread, white pasta, or most treats like muffins, cakes, doughnuts, or quick breads.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defTabSz="1828589">
              <a:lnSpc>
                <a:spcPct val="90000"/>
              </a:lnSpc>
              <a:defRPr sz="1100">
                <a:solidFill>
                  <a:srgbClr val="000000"/>
                </a:solidFill>
              </a:defRPr>
            </a:pPr>
            <a:r>
              <a:rPr dirty="0"/>
              <a:t>Another part of eating healthy is to control your serving sizes. Measure or estimate food to give yourself a single serving size. </a:t>
            </a:r>
          </a:p>
          <a:p>
            <a:pPr defTabSz="1828589">
              <a:lnSpc>
                <a:spcPct val="90000"/>
              </a:lnSpc>
              <a:defRPr>
                <a:solidFill>
                  <a:srgbClr val="000000"/>
                </a:solidFill>
              </a:defRPr>
            </a:pPr>
            <a:endParaRPr sz="600" dirty="0"/>
          </a:p>
          <a:p>
            <a:pPr defTabSz="1828589">
              <a:lnSpc>
                <a:spcPct val="90000"/>
              </a:lnSpc>
              <a:defRPr sz="1100">
                <a:solidFill>
                  <a:srgbClr val="000000"/>
                </a:solidFill>
              </a:defRPr>
            </a:pPr>
            <a:r>
              <a:rPr dirty="0"/>
              <a:t>To do this:</a:t>
            </a:r>
            <a:br>
              <a:rPr dirty="0"/>
            </a:br>
            <a:endParaRPr sz="600" dirty="0"/>
          </a:p>
          <a:p>
            <a:pPr marL="171450" indent="-171450" defTabSz="1828589">
              <a:lnSpc>
                <a:spcPct val="90000"/>
              </a:lnSpc>
              <a:buSzPct val="100000"/>
              <a:buFont typeface="Arial"/>
              <a:buChar char="•"/>
              <a:defRPr sz="1100">
                <a:solidFill>
                  <a:srgbClr val="000000"/>
                </a:solidFill>
              </a:defRPr>
            </a:pPr>
            <a:r>
              <a:rPr dirty="0"/>
              <a:t>Eat slowly (take about 20 minutes) and stop eating when you are not hungry anymore. It takes about 20 minutes for your stomach to tell your brain that you are full, so the slower you eat, the more time your body will have to recognize that you are filling up.</a:t>
            </a:r>
            <a:br>
              <a:rPr dirty="0"/>
            </a:br>
            <a:endParaRPr sz="600" dirty="0"/>
          </a:p>
          <a:p>
            <a:pPr marL="171450" indent="-171450" defTabSz="1828589">
              <a:lnSpc>
                <a:spcPct val="90000"/>
              </a:lnSpc>
              <a:buSzPct val="100000"/>
              <a:buFont typeface="Arial"/>
              <a:buChar char="•"/>
              <a:defRPr sz="1100">
                <a:solidFill>
                  <a:srgbClr val="000000"/>
                </a:solidFill>
              </a:defRPr>
            </a:pPr>
            <a:r>
              <a:rPr dirty="0"/>
              <a:t>Check nutrition labels to find the true serving size of a food. For example, a 20-ounce bottle of soda is really 2 ½ servings.</a:t>
            </a:r>
            <a:br>
              <a:rPr dirty="0"/>
            </a:br>
            <a:endParaRPr sz="600" dirty="0"/>
          </a:p>
          <a:p>
            <a:pPr marL="171450" indent="-171450" defTabSz="1828589">
              <a:lnSpc>
                <a:spcPct val="90000"/>
              </a:lnSpc>
              <a:buSzPct val="100000"/>
              <a:buFont typeface="Arial"/>
              <a:buChar char="•"/>
              <a:defRPr sz="1100">
                <a:solidFill>
                  <a:srgbClr val="000000"/>
                </a:solidFill>
              </a:defRPr>
            </a:pPr>
            <a:r>
              <a:rPr dirty="0"/>
              <a:t>Sometimes it can be hard to be mindful of your portions when you do not have a measuring cup, spoon, or scale. There are some ways you can estimate the correct serving size. For example:</a:t>
            </a:r>
            <a:endParaRPr sz="600" dirty="0"/>
          </a:p>
          <a:p>
            <a:pPr marL="628650" lvl="1" indent="-171450" defTabSz="1828589">
              <a:lnSpc>
                <a:spcPct val="90000"/>
              </a:lnSpc>
              <a:buSzPct val="100000"/>
              <a:buFont typeface="Courier"/>
              <a:buChar char="o"/>
              <a:defRPr sz="1100">
                <a:solidFill>
                  <a:srgbClr val="000000"/>
                </a:solidFill>
              </a:defRPr>
            </a:pPr>
            <a:r>
              <a:rPr dirty="0"/>
              <a:t>A small fist is 1 cup, which is a serving size for vegetables at a meal.</a:t>
            </a:r>
          </a:p>
          <a:p>
            <a:pPr marL="628650" lvl="1" indent="-171450" defTabSz="1828589">
              <a:lnSpc>
                <a:spcPct val="90000"/>
              </a:lnSpc>
              <a:buSzPct val="100000"/>
              <a:buFont typeface="Courier"/>
              <a:buChar char="o"/>
              <a:defRPr sz="1100">
                <a:solidFill>
                  <a:srgbClr val="000000"/>
                </a:solidFill>
              </a:defRPr>
            </a:pPr>
            <a:r>
              <a:rPr dirty="0"/>
              <a:t>A cupped hand is ½ cup, which is good for measuring carbs like grains and fruits.</a:t>
            </a:r>
          </a:p>
          <a:p>
            <a:pPr marL="628650" lvl="1" indent="-171450" defTabSz="1828589">
              <a:lnSpc>
                <a:spcPct val="90000"/>
              </a:lnSpc>
              <a:buSzPct val="100000"/>
              <a:buFont typeface="Courier"/>
              <a:buChar char="o"/>
              <a:defRPr sz="1100">
                <a:solidFill>
                  <a:srgbClr val="000000"/>
                </a:solidFill>
              </a:defRPr>
            </a:pPr>
            <a:r>
              <a:rPr dirty="0"/>
              <a:t>A 3-ounce serving of lean meat, like chicken, is about the size of the palm of your hand.</a:t>
            </a:r>
          </a:p>
          <a:p>
            <a:pPr marL="628650" lvl="1" indent="-171450" defTabSz="1828589">
              <a:lnSpc>
                <a:spcPct val="90000"/>
              </a:lnSpc>
              <a:buSzPct val="100000"/>
              <a:buFont typeface="Courier"/>
              <a:buChar char="o"/>
              <a:defRPr sz="1100">
                <a:solidFill>
                  <a:srgbClr val="000000"/>
                </a:solidFill>
              </a:defRPr>
            </a:pPr>
            <a:r>
              <a:rPr dirty="0"/>
              <a:t>A tablespoon is about the size of the top half of your thumb. </a:t>
            </a:r>
          </a:p>
          <a:p>
            <a:pPr marL="628650" lvl="1" indent="-171450" defTabSz="1828589">
              <a:lnSpc>
                <a:spcPct val="90000"/>
              </a:lnSpc>
              <a:buSzPct val="100000"/>
              <a:buFont typeface="Courier"/>
              <a:buChar char="o"/>
              <a:defRPr sz="1100">
                <a:solidFill>
                  <a:srgbClr val="000000"/>
                </a:solidFill>
              </a:defRPr>
            </a:pPr>
            <a:r>
              <a:rPr dirty="0"/>
              <a:t>A teaspoon is about the size of the tip of your index finger.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p>
            <a:pPr defTabSz="1828589">
              <a:defRPr>
                <a:solidFill>
                  <a:srgbClr val="000000"/>
                </a:solidFill>
              </a:defRPr>
            </a:pPr>
            <a:r>
              <a:t>Although your plate will not always look like this picture, consider these portions for a kidney-friendly meal. </a:t>
            </a:r>
          </a:p>
          <a:p>
            <a:pPr defTabSz="1828589">
              <a:defRPr>
                <a:solidFill>
                  <a:srgbClr val="000000"/>
                </a:solidFill>
              </a:defRPr>
            </a:pPr>
            <a:endParaRPr sz="600"/>
          </a:p>
          <a:p>
            <a:pPr defTabSz="1828589">
              <a:defRPr>
                <a:solidFill>
                  <a:srgbClr val="000000"/>
                </a:solidFill>
              </a:defRPr>
            </a:pPr>
            <a:r>
              <a:t>This meal of stir-fry shows servings of: </a:t>
            </a:r>
          </a:p>
          <a:p>
            <a:pPr marL="285750" indent="-285750" defTabSz="1828589">
              <a:buSzPct val="100000"/>
              <a:buFont typeface="Arial"/>
              <a:buChar char="•"/>
              <a:defRPr>
                <a:solidFill>
                  <a:srgbClr val="000000"/>
                </a:solidFill>
              </a:defRPr>
            </a:pPr>
            <a:r>
              <a:t>A ⅓ to ½ palm-sized portion of protein (pieces of lean cooked pork)</a:t>
            </a:r>
          </a:p>
          <a:p>
            <a:pPr marL="285750" indent="-285750" defTabSz="1828589">
              <a:buSzPct val="100000"/>
              <a:buFont typeface="Arial"/>
              <a:buChar char="•"/>
              <a:defRPr>
                <a:solidFill>
                  <a:srgbClr val="000000"/>
                </a:solidFill>
              </a:defRPr>
            </a:pPr>
            <a:r>
              <a:t>Cupped hand of fruit (sliced mango) </a:t>
            </a:r>
          </a:p>
          <a:p>
            <a:pPr marL="285750" indent="-285750" defTabSz="1828589">
              <a:buSzPct val="100000"/>
              <a:buFont typeface="Arial"/>
              <a:buChar char="•"/>
              <a:defRPr>
                <a:solidFill>
                  <a:srgbClr val="000000"/>
                </a:solidFill>
              </a:defRPr>
            </a:pPr>
            <a:r>
              <a:t>Cupped hand of bread or grains, such as brown rice, corn tortilla, or popcorn (steamed brown rice)</a:t>
            </a:r>
          </a:p>
          <a:p>
            <a:pPr marL="285750" indent="-285750" defTabSz="1828589">
              <a:buSzPct val="100000"/>
              <a:buFont typeface="Arial"/>
              <a:buChar char="•"/>
              <a:defRPr>
                <a:solidFill>
                  <a:srgbClr val="000000"/>
                </a:solidFill>
              </a:defRPr>
            </a:pPr>
            <a:r>
              <a:t>Cupped hand of dairy, such as low-fat milk or yogurt – </a:t>
            </a:r>
            <a:r>
              <a:rPr b="1"/>
              <a:t>missing from this one – could show another example that has dairy</a:t>
            </a:r>
            <a:r>
              <a:t>)</a:t>
            </a:r>
          </a:p>
          <a:p>
            <a:pPr marL="285750" indent="-285750" defTabSz="1828589">
              <a:buSzPct val="100000"/>
              <a:buFont typeface="Arial"/>
              <a:buChar char="•"/>
              <a:defRPr>
                <a:solidFill>
                  <a:srgbClr val="000000"/>
                </a:solidFill>
              </a:defRPr>
            </a:pPr>
            <a:r>
              <a:t>Fist size of vegetables (diced bell peppers, chopped scallions/green onions)</a:t>
            </a:r>
          </a:p>
          <a:p>
            <a:pPr marL="285750" indent="-285750" defTabSz="1828589">
              <a:buSzPct val="100000"/>
              <a:buFont typeface="Arial"/>
              <a:buChar char="•"/>
              <a:defRPr>
                <a:solidFill>
                  <a:srgbClr val="000000"/>
                </a:solidFill>
              </a:defRPr>
            </a:pPr>
            <a:r>
              <a:t>½ thumb-sized serving of healthy fat, such as olive oil or vegetable oil (point out this stir fry could be cooked using olive or canola oil)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1828589">
              <a:defRPr>
                <a:solidFill>
                  <a:srgbClr val="000000"/>
                </a:solidFill>
              </a:defRPr>
            </a:pPr>
            <a:r>
              <a:t>Although your plate will not always look like this picture, consider these portions for a kidney-friendly meal. </a:t>
            </a:r>
          </a:p>
          <a:p>
            <a:pPr defTabSz="1828589">
              <a:defRPr>
                <a:solidFill>
                  <a:srgbClr val="000000"/>
                </a:solidFill>
              </a:defRPr>
            </a:pPr>
            <a:r>
              <a:t>This meal shows servings of: </a:t>
            </a:r>
          </a:p>
          <a:p>
            <a:pPr marL="285750" indent="-285750" defTabSz="1828589">
              <a:buSzPct val="100000"/>
              <a:buFont typeface="Arial"/>
              <a:buChar char="•"/>
              <a:defRPr>
                <a:solidFill>
                  <a:srgbClr val="000000"/>
                </a:solidFill>
              </a:defRPr>
            </a:pPr>
            <a:r>
              <a:t>A ⅓ to ½ palm-sized portion of protein (chicken)</a:t>
            </a:r>
          </a:p>
          <a:p>
            <a:pPr marL="285750" indent="-285750" defTabSz="1828589">
              <a:buSzPct val="100000"/>
              <a:buFont typeface="Arial"/>
              <a:buChar char="•"/>
              <a:defRPr>
                <a:solidFill>
                  <a:srgbClr val="000000"/>
                </a:solidFill>
              </a:defRPr>
            </a:pPr>
            <a:r>
              <a:t>Cupped hand of fruit (tomato) </a:t>
            </a:r>
          </a:p>
          <a:p>
            <a:pPr marL="285750" indent="-285750" defTabSz="1828589">
              <a:buSzPct val="100000"/>
              <a:buFont typeface="Arial"/>
              <a:buChar char="•"/>
              <a:defRPr>
                <a:solidFill>
                  <a:srgbClr val="000000"/>
                </a:solidFill>
              </a:defRPr>
            </a:pPr>
            <a:r>
              <a:t>Cupped hand of bread or grains, such as brown rice</a:t>
            </a:r>
          </a:p>
          <a:p>
            <a:pPr marL="285750" indent="-285750" defTabSz="1828589">
              <a:buSzPct val="100000"/>
              <a:buFont typeface="Arial"/>
              <a:buChar char="•"/>
              <a:defRPr>
                <a:solidFill>
                  <a:srgbClr val="000000"/>
                </a:solidFill>
              </a:defRPr>
            </a:pPr>
            <a:r>
              <a:t>Cupped hand of dairy, such as low-fat milk or yogurt (yogurt-based dressing/sauce)</a:t>
            </a:r>
          </a:p>
          <a:p>
            <a:pPr marL="285750" indent="-285750" defTabSz="1828589">
              <a:buSzPct val="100000"/>
              <a:buFont typeface="Arial"/>
              <a:buChar char="•"/>
              <a:defRPr>
                <a:solidFill>
                  <a:srgbClr val="000000"/>
                </a:solidFill>
              </a:defRPr>
            </a:pPr>
            <a:r>
              <a:t>Fist size of vegetables (onion, cucumber)</a:t>
            </a:r>
          </a:p>
          <a:p>
            <a:pPr marL="285750" indent="-285750" defTabSz="1828589">
              <a:buSzPct val="100000"/>
              <a:buFont typeface="Arial"/>
              <a:buChar char="•"/>
              <a:defRPr>
                <a:solidFill>
                  <a:srgbClr val="000000"/>
                </a:solidFill>
              </a:defRPr>
            </a:pPr>
            <a:r>
              <a:t>½ thumb-sized serving of healthy fat, such as olive oil (chicken could be cooked in canola or olive oil, dressing could have olive oil)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defTabSz="1828589">
              <a:defRPr>
                <a:solidFill>
                  <a:srgbClr val="000000"/>
                </a:solidFill>
              </a:defRPr>
            </a:pPr>
            <a:r>
              <a:t>Now we will show some examples of kidney healthy plates. I want you to name which foods on the plate fit into each food group. </a:t>
            </a:r>
          </a:p>
          <a:p>
            <a:pPr defTabSz="1828589">
              <a:defRPr>
                <a:solidFill>
                  <a:srgbClr val="000000"/>
                </a:solidFill>
              </a:defRPr>
            </a:pPr>
            <a:endParaRPr sz="600"/>
          </a:p>
          <a:p>
            <a:pPr defTabSz="1828589">
              <a:defRPr>
                <a:solidFill>
                  <a:srgbClr val="000000"/>
                </a:solidFill>
              </a:defRPr>
            </a:pPr>
            <a:r>
              <a:t>What foods on the plate are:</a:t>
            </a:r>
          </a:p>
          <a:p>
            <a:pPr marL="285750" indent="-285750" defTabSz="1828589">
              <a:buSzPct val="100000"/>
              <a:buFont typeface="Arial"/>
              <a:buChar char="•"/>
              <a:defRPr>
                <a:solidFill>
                  <a:srgbClr val="000000"/>
                </a:solidFill>
              </a:defRPr>
            </a:pPr>
            <a:r>
              <a:t>Proteins: Grilled chicken, kidney beans</a:t>
            </a:r>
          </a:p>
          <a:p>
            <a:pPr marL="285750" indent="-285750" defTabSz="1828589">
              <a:buSzPct val="100000"/>
              <a:buFont typeface="Arial"/>
              <a:buChar char="•"/>
              <a:defRPr>
                <a:solidFill>
                  <a:srgbClr val="000000"/>
                </a:solidFill>
              </a:defRPr>
            </a:pPr>
            <a:r>
              <a:t>Fruit: lemon to drizzle for flavor</a:t>
            </a:r>
          </a:p>
          <a:p>
            <a:pPr marL="285750" indent="-285750" defTabSz="1828589">
              <a:buSzPct val="100000"/>
              <a:buFont typeface="Arial"/>
              <a:buChar char="•"/>
              <a:defRPr>
                <a:solidFill>
                  <a:srgbClr val="000000"/>
                </a:solidFill>
              </a:defRPr>
            </a:pPr>
            <a:r>
              <a:t>Bread or grains: quinoa</a:t>
            </a:r>
          </a:p>
          <a:p>
            <a:pPr marL="285750" indent="-285750" defTabSz="1828589">
              <a:buSzPct val="100000"/>
              <a:buFont typeface="Arial"/>
              <a:buChar char="•"/>
              <a:defRPr>
                <a:solidFill>
                  <a:srgbClr val="000000"/>
                </a:solidFill>
              </a:defRPr>
            </a:pPr>
            <a:r>
              <a:t>Dairy: missing; could have a glass of milk with it or sprinkle cheese on top</a:t>
            </a:r>
          </a:p>
          <a:p>
            <a:pPr marL="285750" indent="-285750" defTabSz="1828589">
              <a:buSzPct val="100000"/>
              <a:buFont typeface="Arial"/>
              <a:buChar char="•"/>
              <a:defRPr>
                <a:solidFill>
                  <a:srgbClr val="000000"/>
                </a:solidFill>
              </a:defRPr>
            </a:pPr>
            <a:r>
              <a:t>Vegetables: Brussels sprouts, broccoli, spinach, green pepper</a:t>
            </a:r>
          </a:p>
          <a:p>
            <a:pPr marL="285750" indent="-285750" defTabSz="1828589">
              <a:buSzPct val="100000"/>
              <a:buFont typeface="Arial"/>
              <a:buChar char="•"/>
              <a:defRPr>
                <a:solidFill>
                  <a:srgbClr val="000000"/>
                </a:solidFill>
              </a:defRPr>
            </a:pPr>
            <a:r>
              <a:t>Healthy fat: olive oil dressing</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381000" y="685800"/>
            <a:ext cx="6096000" cy="3429000"/>
          </a:xfrm>
          <a:prstGeom prst="rect">
            <a:avLst/>
          </a:prstGeom>
        </p:spPr>
        <p:txBody>
          <a:bodyPr/>
          <a:lstStyle/>
          <a:p>
            <a:endParaRPr/>
          </a:p>
        </p:txBody>
      </p:sp>
      <p:sp>
        <p:nvSpPr>
          <p:cNvPr id="851" name="Shape 851"/>
          <p:cNvSpPr>
            <a:spLocks noGrp="1"/>
          </p:cNvSpPr>
          <p:nvPr>
            <p:ph type="body" sz="quarter" idx="1"/>
          </p:nvPr>
        </p:nvSpPr>
        <p:spPr>
          <a:prstGeom prst="rect">
            <a:avLst/>
          </a:prstGeom>
        </p:spPr>
        <p:txBody>
          <a:bodyPr/>
          <a:lstStyle/>
          <a:p>
            <a:pPr defTabSz="1828589">
              <a:defRPr>
                <a:solidFill>
                  <a:srgbClr val="000000"/>
                </a:solidFill>
              </a:defRPr>
            </a:pPr>
            <a:r>
              <a:t>Kidney Kitchen is the American Kidney Fund’s nutrition-focused website that provides information on the basics of healthy eating and cooking with kidney disease. </a:t>
            </a:r>
          </a:p>
          <a:p>
            <a:pPr defTabSz="1828589">
              <a:defRPr>
                <a:solidFill>
                  <a:srgbClr val="000000"/>
                </a:solidFill>
              </a:defRPr>
            </a:pPr>
            <a:endParaRPr sz="600"/>
          </a:p>
          <a:p>
            <a:pPr defTabSz="1828589">
              <a:defRPr>
                <a:solidFill>
                  <a:srgbClr val="000000"/>
                </a:solidFill>
              </a:defRPr>
            </a:pPr>
            <a:r>
              <a:t>Kidney Kitchen offers information and resources on what people living with kidney disease can eat and drink and empowers people to make positive food and fluid choices without feeling burdened or discouraged. </a:t>
            </a:r>
          </a:p>
          <a:p>
            <a:pPr defTabSz="1828589">
              <a:defRPr>
                <a:solidFill>
                  <a:srgbClr val="000000"/>
                </a:solidFill>
              </a:defRPr>
            </a:pPr>
            <a:endParaRPr sz="600"/>
          </a:p>
          <a:p>
            <a:pPr defTabSz="1828589">
              <a:defRPr>
                <a:solidFill>
                  <a:srgbClr val="000000"/>
                </a:solidFill>
              </a:defRPr>
            </a:pPr>
            <a:r>
              <a:t>To learn more about Kidney Kitchen, visit: https://kitchen.kidneyfund.org/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Shape 864"/>
          <p:cNvSpPr>
            <a:spLocks noGrp="1" noRot="1" noChangeAspect="1"/>
          </p:cNvSpPr>
          <p:nvPr>
            <p:ph type="sldImg"/>
          </p:nvPr>
        </p:nvSpPr>
        <p:spPr>
          <a:prstGeom prst="rect">
            <a:avLst/>
          </a:prstGeom>
        </p:spPr>
        <p:txBody>
          <a:bodyPr/>
          <a:lstStyle/>
          <a:p>
            <a:endParaRPr/>
          </a:p>
        </p:txBody>
      </p:sp>
      <p:sp>
        <p:nvSpPr>
          <p:cNvPr id="865" name="Shape 865"/>
          <p:cNvSpPr>
            <a:spLocks noGrp="1"/>
          </p:cNvSpPr>
          <p:nvPr>
            <p:ph type="body" sz="quarter" idx="1"/>
          </p:nvPr>
        </p:nvSpPr>
        <p:spPr>
          <a:prstGeom prst="rect">
            <a:avLst/>
          </a:prstGeom>
        </p:spPr>
        <p:txBody>
          <a:bodyPr/>
          <a:lstStyle/>
          <a:p>
            <a:pPr defTabSz="1828589">
              <a:defRPr>
                <a:solidFill>
                  <a:srgbClr val="000000"/>
                </a:solidFill>
              </a:defRPr>
            </a:pPr>
            <a:r>
              <a:t>Being active in a safe area is important for your overall health. It is also helpful to prevent diabetes, high blood pressure, and CKD.</a:t>
            </a:r>
          </a:p>
          <a:p>
            <a:pPr defTabSz="1828589">
              <a:defRPr>
                <a:solidFill>
                  <a:srgbClr val="000000"/>
                </a:solidFill>
              </a:defRPr>
            </a:pPr>
            <a:endParaRPr sz="600"/>
          </a:p>
          <a:p>
            <a:pPr defTabSz="1828589">
              <a:defRPr>
                <a:solidFill>
                  <a:srgbClr val="000000"/>
                </a:solidFill>
              </a:defRPr>
            </a:pPr>
            <a:r>
              <a:t>Aim to be active for 30 minutes a day, 5 days a week. Being active does not have to be boring or happen all at one time during the day. It is helpful to start slowly. For example, add an extra activity into your routine, such as a walk after a meal, or taking the stairs instead of the elevator. Find activities that you enjoy, like walking, dancing, gardening, or playing a sport. If you cannot walk up all the flights of stairs, try walking 1 to 3 flights and then taking the elevator the rest of the way.</a:t>
            </a:r>
          </a:p>
          <a:p>
            <a:pPr defTabSz="1828589">
              <a:defRPr>
                <a:solidFill>
                  <a:srgbClr val="000000"/>
                </a:solidFill>
              </a:defRPr>
            </a:pPr>
            <a:endParaRPr sz="600"/>
          </a:p>
          <a:p>
            <a:pPr defTabSz="1828589">
              <a:defRPr>
                <a:solidFill>
                  <a:srgbClr val="000000"/>
                </a:solidFill>
              </a:defRPr>
            </a:pPr>
            <a:r>
              <a:t>Remember, it is important to talk to your doctor before starting a new exercise routine.</a:t>
            </a:r>
            <a:endParaRPr sz="6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p>
            <a:pPr defTabSz="1828589">
              <a:defRPr>
                <a:solidFill>
                  <a:srgbClr val="000000"/>
                </a:solidFill>
              </a:defRPr>
            </a:pPr>
            <a:r>
              <a:t>There are other changes you can make to lower your chance of getting CKD.</a:t>
            </a:r>
            <a:br/>
            <a:endParaRPr sz="600"/>
          </a:p>
          <a:p>
            <a:pPr marL="171450" indent="-171450" defTabSz="1828589">
              <a:buSzPct val="100000"/>
              <a:buFont typeface="Arial"/>
              <a:buChar char="•"/>
              <a:defRPr>
                <a:solidFill>
                  <a:srgbClr val="000000"/>
                </a:solidFill>
              </a:defRPr>
            </a:pPr>
            <a:r>
              <a:t>First, if you smoke, quit. Smoking, or even chewing tobacco can raise blood pressure and damage the kidneys. Free resources like smokefree.gov or 1-800-QUIT-NOW can help.</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Limit alcohol. In general, women should have no more than 1 drink per day and men should have no more than 2 drinks per day (this is based on a person’s body size). Too much drinking can increase blood pressure, which then can damage the kidneys. </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Talk with your doctor about ways to prevent CKD. It is always better to catch health problems early before they get worse.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defTabSz="1828589">
              <a:defRPr>
                <a:solidFill>
                  <a:srgbClr val="000000"/>
                </a:solidFill>
              </a:defRPr>
            </a:pPr>
            <a:r>
              <a:rPr dirty="0"/>
              <a:t>The main job of your kidneys is to filter waste and extra fluid out of your blood.  You may not realize it, but your body makes waste all the time. The waste comes from food you eat and from using your muscles. </a:t>
            </a:r>
          </a:p>
          <a:p>
            <a:pPr defTabSz="1828589">
              <a:defRPr>
                <a:solidFill>
                  <a:srgbClr val="000000"/>
                </a:solidFill>
              </a:defRPr>
            </a:pPr>
            <a:endParaRPr sz="600" dirty="0"/>
          </a:p>
          <a:p>
            <a:pPr defTabSz="1828589">
              <a:defRPr>
                <a:solidFill>
                  <a:srgbClr val="000000"/>
                </a:solidFill>
              </a:defRPr>
            </a:pPr>
            <a:r>
              <a:rPr dirty="0"/>
              <a:t>The kidneys have other important jobs that keep your body working the way it should. Your kidneys also help:</a:t>
            </a:r>
          </a:p>
          <a:p>
            <a:pPr marL="171450" indent="-171450" defTabSz="1828891">
              <a:buSzPct val="100000"/>
              <a:buFont typeface="Arial"/>
              <a:buChar char="•"/>
              <a:defRPr>
                <a:solidFill>
                  <a:srgbClr val="000000"/>
                </a:solidFill>
              </a:defRPr>
            </a:pPr>
            <a:r>
              <a:rPr dirty="0"/>
              <a:t>Keep your bones healthy and strong</a:t>
            </a:r>
          </a:p>
          <a:p>
            <a:pPr marL="171450" indent="-171450" defTabSz="1828891">
              <a:buSzPct val="100000"/>
              <a:buFont typeface="Arial"/>
              <a:buChar char="•"/>
              <a:defRPr>
                <a:solidFill>
                  <a:srgbClr val="000000"/>
                </a:solidFill>
              </a:defRPr>
            </a:pPr>
            <a:r>
              <a:rPr dirty="0"/>
              <a:t>Make red blood cells</a:t>
            </a:r>
          </a:p>
          <a:p>
            <a:pPr marL="171450" indent="-171450" defTabSz="1828891">
              <a:buSzPct val="100000"/>
              <a:buFont typeface="Arial"/>
              <a:buChar char="•"/>
              <a:defRPr>
                <a:solidFill>
                  <a:srgbClr val="000000"/>
                </a:solidFill>
              </a:defRPr>
            </a:pPr>
            <a:r>
              <a:rPr dirty="0"/>
              <a:t>Control blood pressure</a:t>
            </a:r>
          </a:p>
          <a:p>
            <a:pPr marL="171450" indent="-171450" defTabSz="1828589">
              <a:buSzPct val="100000"/>
              <a:buFont typeface="Arial"/>
              <a:buChar char="•"/>
              <a:defRPr>
                <a:solidFill>
                  <a:srgbClr val="000000"/>
                </a:solidFill>
              </a:defRPr>
            </a:pPr>
            <a:r>
              <a:rPr dirty="0"/>
              <a:t>And, keep the right amount of minerals in your body. Minerals include salt, potassium, and calcium, which you get from food.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pPr defTabSz="1828589">
              <a:defRPr>
                <a:solidFill>
                  <a:srgbClr val="000000"/>
                </a:solidFill>
              </a:defRPr>
            </a:pPr>
            <a:r>
              <a:t>Now that we have talked about ways to prevent CKD, take a moment to write down 3 things you will do to prevent CKD. </a:t>
            </a:r>
          </a:p>
          <a:p>
            <a:pPr defTabSz="1828589">
              <a:defRPr>
                <a:solidFill>
                  <a:srgbClr val="000000"/>
                </a:solidFill>
              </a:defRPr>
            </a:pPr>
            <a:endParaRPr sz="600"/>
          </a:p>
          <a:p>
            <a:pPr defTabSz="1828589">
              <a:defRPr>
                <a:solidFill>
                  <a:srgbClr val="000000"/>
                </a:solidFill>
              </a:defRPr>
            </a:pPr>
            <a:r>
              <a:t>The slide has some general examples. Try to make your action steps as specific as possible.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8" name="Shape 888"/>
          <p:cNvSpPr>
            <a:spLocks noGrp="1"/>
          </p:cNvSpPr>
          <p:nvPr>
            <p:ph type="body" sz="quarter" idx="1"/>
          </p:nvPr>
        </p:nvSpPr>
        <p:spPr>
          <a:prstGeom prst="rect">
            <a:avLst/>
          </a:prstGeom>
        </p:spPr>
        <p:txBody>
          <a:bodyPr/>
          <a:lstStyle/>
          <a:p>
            <a:pPr defTabSz="1828589">
              <a:defRPr>
                <a:solidFill>
                  <a:srgbClr val="000000"/>
                </a:solidFill>
              </a:defRPr>
            </a:pPr>
            <a:r>
              <a:t>Remember, once a person reaches kidney failure, their kidneys will not get better. There is no cure for kidney failure. </a:t>
            </a:r>
            <a:r>
              <a:rPr>
                <a:solidFill>
                  <a:srgbClr val="4D4D4F"/>
                </a:solidFill>
              </a:rPr>
              <a:t>But many people live long lives with treatment. </a:t>
            </a:r>
          </a:p>
          <a:p>
            <a:pPr defTabSz="1828589">
              <a:defRPr>
                <a:solidFill>
                  <a:srgbClr val="4D4D4F"/>
                </a:solidFill>
              </a:defRPr>
            </a:pPr>
            <a:endParaRPr sz="600"/>
          </a:p>
          <a:p>
            <a:pPr defTabSz="1828589">
              <a:defRPr>
                <a:solidFill>
                  <a:srgbClr val="4D4D4F"/>
                </a:solidFill>
              </a:defRPr>
            </a:pPr>
            <a:r>
              <a:t>The main treatments for kidney failure are dialysis, kidney transplant, and medical management.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Shape 900"/>
          <p:cNvSpPr>
            <a:spLocks noGrp="1" noRot="1" noChangeAspect="1"/>
          </p:cNvSpPr>
          <p:nvPr>
            <p:ph type="sldImg"/>
          </p:nvPr>
        </p:nvSpPr>
        <p:spPr>
          <a:prstGeom prst="rect">
            <a:avLst/>
          </a:prstGeom>
        </p:spPr>
        <p:txBody>
          <a:bodyPr/>
          <a:lstStyle/>
          <a:p>
            <a:endParaRPr/>
          </a:p>
        </p:txBody>
      </p:sp>
      <p:sp>
        <p:nvSpPr>
          <p:cNvPr id="901" name="Shape 901"/>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There are 3 main treatment types for CKD. Let’s talk about each of them.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Shape 913"/>
          <p:cNvSpPr>
            <a:spLocks noGrp="1" noRot="1" noChangeAspect="1"/>
          </p:cNvSpPr>
          <p:nvPr>
            <p:ph type="sldImg"/>
          </p:nvPr>
        </p:nvSpPr>
        <p:spPr>
          <a:xfrm>
            <a:off x="381000" y="685800"/>
            <a:ext cx="6096000" cy="3429000"/>
          </a:xfrm>
          <a:prstGeom prst="rect">
            <a:avLst/>
          </a:prstGeom>
        </p:spPr>
        <p:txBody>
          <a:bodyPr/>
          <a:lstStyle/>
          <a:p>
            <a:endParaRPr/>
          </a:p>
        </p:txBody>
      </p:sp>
      <p:sp>
        <p:nvSpPr>
          <p:cNvPr id="914" name="Shape 914"/>
          <p:cNvSpPr>
            <a:spLocks noGrp="1"/>
          </p:cNvSpPr>
          <p:nvPr>
            <p:ph type="body" sz="quarter" idx="1"/>
          </p:nvPr>
        </p:nvSpPr>
        <p:spPr>
          <a:prstGeom prst="rect">
            <a:avLst/>
          </a:prstGeom>
        </p:spPr>
        <p:txBody>
          <a:bodyPr/>
          <a:lstStyle/>
          <a:p>
            <a:pPr defTabSz="457200">
              <a:spcBef>
                <a:spcPts val="400"/>
              </a:spcBef>
              <a:defRPr>
                <a:solidFill>
                  <a:srgbClr val="000000"/>
                </a:solidFill>
              </a:defRPr>
            </a:pPr>
            <a:r>
              <a:t>Dialysis is a treatment to clean your blood when your kidneys are not able to. Dialysis does not make the kidneys better; it replaces the job healthy kidneys would normally do. But dialysis only does some of the work that healthy kidneys do—about 10 to 15 percent of what a normal kidney does.</a:t>
            </a:r>
            <a:endParaRPr sz="600"/>
          </a:p>
          <a:p>
            <a:pPr defTabSz="457200">
              <a:spcBef>
                <a:spcPts val="800"/>
              </a:spcBef>
              <a:defRPr>
                <a:solidFill>
                  <a:srgbClr val="000000"/>
                </a:solidFill>
              </a:defRPr>
            </a:pPr>
            <a:endParaRPr sz="600"/>
          </a:p>
          <a:p>
            <a:pPr defTabSz="457200">
              <a:spcBef>
                <a:spcPts val="400"/>
              </a:spcBef>
              <a:defRPr>
                <a:solidFill>
                  <a:srgbClr val="000000"/>
                </a:solidFill>
              </a:defRPr>
            </a:pPr>
            <a:r>
              <a:t>There are 2 types: hemodialysis and peritoneal dialysis, or PD for short.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Shape 929"/>
          <p:cNvSpPr>
            <a:spLocks noGrp="1" noRot="1" noChangeAspect="1"/>
          </p:cNvSpPr>
          <p:nvPr>
            <p:ph type="sldImg"/>
          </p:nvPr>
        </p:nvSpPr>
        <p:spPr>
          <a:xfrm>
            <a:off x="381000" y="685800"/>
            <a:ext cx="6096000" cy="3429000"/>
          </a:xfrm>
          <a:prstGeom prst="rect">
            <a:avLst/>
          </a:prstGeom>
        </p:spPr>
        <p:txBody>
          <a:bodyPr/>
          <a:lstStyle/>
          <a:p>
            <a:endParaRPr/>
          </a:p>
        </p:txBody>
      </p:sp>
      <p:sp>
        <p:nvSpPr>
          <p:cNvPr id="930" name="Shape 930"/>
          <p:cNvSpPr>
            <a:spLocks noGrp="1"/>
          </p:cNvSpPr>
          <p:nvPr>
            <p:ph type="body" sz="quarter" idx="1"/>
          </p:nvPr>
        </p:nvSpPr>
        <p:spPr>
          <a:prstGeom prst="rect">
            <a:avLst/>
          </a:prstGeom>
        </p:spPr>
        <p:txBody>
          <a:bodyPr/>
          <a:lstStyle/>
          <a:p>
            <a:pPr defTabSz="1828891">
              <a:defRPr>
                <a:solidFill>
                  <a:srgbClr val="000000"/>
                </a:solidFill>
              </a:defRPr>
            </a:pPr>
            <a:r>
              <a:t>Hemodialysis uses a machine to clean your blood. Blood travels from a needle, usually in your arm (a special port is created for access), through a tube and into a machine that cleans it. Clean blood goes back into your body through another tube and needle. </a:t>
            </a:r>
          </a:p>
          <a:p>
            <a:pPr marL="171450" indent="-171450" defTabSz="1828589">
              <a:buSzPct val="100000"/>
              <a:buFont typeface="Arial"/>
              <a:buChar char="•"/>
              <a:defRPr>
                <a:solidFill>
                  <a:srgbClr val="000000"/>
                </a:solidFill>
              </a:defRPr>
            </a:pPr>
            <a:endParaRPr sz="600"/>
          </a:p>
          <a:p>
            <a:pPr defTabSz="1828891">
              <a:defRPr>
                <a:solidFill>
                  <a:srgbClr val="000000"/>
                </a:solidFill>
              </a:defRPr>
            </a:pPr>
            <a:r>
              <a:t>You can do hemodialysis at a dialysis center, or at home. When done in-center, it is usually done 3 times per week, for about 4 hours each session.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937"/>
          <p:cNvSpPr>
            <a:spLocks noGrp="1" noRot="1" noChangeAspect="1"/>
          </p:cNvSpPr>
          <p:nvPr>
            <p:ph type="sldImg"/>
          </p:nvPr>
        </p:nvSpPr>
        <p:spPr>
          <a:xfrm>
            <a:off x="381000" y="685800"/>
            <a:ext cx="6096000" cy="3429000"/>
          </a:xfrm>
          <a:prstGeom prst="rect">
            <a:avLst/>
          </a:prstGeom>
        </p:spPr>
        <p:txBody>
          <a:bodyPr/>
          <a:lstStyle/>
          <a:p>
            <a:endParaRPr/>
          </a:p>
        </p:txBody>
      </p:sp>
      <p:sp>
        <p:nvSpPr>
          <p:cNvPr id="938" name="Shape 938"/>
          <p:cNvSpPr>
            <a:spLocks noGrp="1"/>
          </p:cNvSpPr>
          <p:nvPr>
            <p:ph type="body" sz="quarter" idx="1"/>
          </p:nvPr>
        </p:nvSpPr>
        <p:spPr>
          <a:prstGeom prst="rect">
            <a:avLst/>
          </a:prstGeom>
        </p:spPr>
        <p:txBody>
          <a:bodyPr/>
          <a:lstStyle/>
          <a:p>
            <a:pPr defTabSz="1828891">
              <a:defRPr>
                <a:solidFill>
                  <a:srgbClr val="000000"/>
                </a:solidFill>
              </a:defRPr>
            </a:pPr>
            <a:r>
              <a:t>If done at home, hemodialysis is usually done 6 days a week and takes 2 to 3 hours each time. You will need training on how to do your treatment and some support at home.</a:t>
            </a:r>
          </a:p>
          <a:p>
            <a:pPr defTabSz="1828891">
              <a:defRPr>
                <a:solidFill>
                  <a:srgbClr val="000000"/>
                </a:solidFill>
              </a:defRPr>
            </a:pPr>
            <a:endParaRPr sz="600"/>
          </a:p>
          <a:p>
            <a:pPr defTabSz="1828891">
              <a:defRPr>
                <a:solidFill>
                  <a:srgbClr val="000000"/>
                </a:solidFill>
              </a:defRPr>
            </a:pPr>
            <a:r>
              <a:t>There are some benefits to home hemodialysis:</a:t>
            </a:r>
          </a:p>
          <a:p>
            <a:pPr marL="171450" indent="-171450" defTabSz="1828891">
              <a:buSzPct val="100000"/>
              <a:buFont typeface="Arial"/>
              <a:buChar char="•"/>
              <a:defRPr>
                <a:solidFill>
                  <a:srgbClr val="000000"/>
                </a:solidFill>
              </a:defRPr>
            </a:pPr>
            <a:r>
              <a:t>If you do your treatments everyday, you may be able to be less strict with your meal plan</a:t>
            </a:r>
          </a:p>
          <a:p>
            <a:pPr marL="171450" indent="-171450" defTabSz="1828891">
              <a:buSzPct val="100000"/>
              <a:buFont typeface="Arial"/>
              <a:buChar char="•"/>
              <a:defRPr>
                <a:solidFill>
                  <a:srgbClr val="000000"/>
                </a:solidFill>
              </a:defRPr>
            </a:pPr>
            <a:r>
              <a:t>Since you don’t have to travel to a center, you may have more flexibility in your schedule</a:t>
            </a:r>
          </a:p>
          <a:p>
            <a:pPr marL="171450" indent="-171450" defTabSz="1828891">
              <a:buSzPct val="100000"/>
              <a:buFont typeface="Arial"/>
              <a:buChar char="•"/>
              <a:defRPr>
                <a:solidFill>
                  <a:srgbClr val="000000"/>
                </a:solidFill>
              </a:defRPr>
            </a:pPr>
            <a:r>
              <a:t>You can keep working</a:t>
            </a:r>
          </a:p>
          <a:p>
            <a:pPr marL="171450" indent="-171450" defTabSz="1828891">
              <a:buSzPct val="100000"/>
              <a:buFont typeface="Arial"/>
              <a:buChar char="•"/>
              <a:defRPr>
                <a:solidFill>
                  <a:srgbClr val="000000"/>
                </a:solidFill>
              </a:defRPr>
            </a:pPr>
            <a:r>
              <a:t>And, you can travel if you plan for it by bringing your machine with you on your trip</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defTabSz="1828589">
              <a:defRPr>
                <a:solidFill>
                  <a:srgbClr val="4D4D4F"/>
                </a:solidFill>
              </a:defRPr>
            </a:pPr>
            <a:r>
              <a:t>Peritoneal dialysis (or PD) uses a fluid that is put into your belly and then removed to clean your blood. During PD, you fill an area of your belly with a cleaning fluid called dialysate. The dialysate uses the lining that covers most of the organs in your belly, called the peritoneum, to serve as a filter for the dialysis process. </a:t>
            </a:r>
          </a:p>
          <a:p>
            <a:pPr defTabSz="1828589">
              <a:defRPr>
                <a:solidFill>
                  <a:srgbClr val="4D4D4F"/>
                </a:solidFill>
              </a:defRPr>
            </a:pPr>
            <a:endParaRPr sz="600"/>
          </a:p>
          <a:p>
            <a:pPr defTabSz="1828589">
              <a:defRPr>
                <a:solidFill>
                  <a:srgbClr val="4D4D4F"/>
                </a:solidFill>
              </a:defRPr>
            </a:pPr>
            <a:r>
              <a:t>You have to let the dialysate sit in your belly for a period of time while it cleans your blood.</a:t>
            </a:r>
            <a:r>
              <a:rPr>
                <a:solidFill>
                  <a:srgbClr val="000000"/>
                </a:solidFill>
              </a:rPr>
              <a:t> The amount of time depends on the person. </a:t>
            </a:r>
            <a:r>
              <a:t>Then, you will drain the used dialysate out of your belly and refill your belly with fresh dialysate. This process of draining used dialysate and refilling with fresh dialysate is called an exchange.</a:t>
            </a:r>
            <a:endParaRPr sz="600"/>
          </a:p>
          <a:p>
            <a:pPr marL="171450" indent="-171450" defTabSz="1828589">
              <a:buSzPct val="100000"/>
              <a:buFont typeface="Arial"/>
              <a:buChar char="•"/>
              <a:defRPr>
                <a:solidFill>
                  <a:srgbClr val="000000"/>
                </a:solidFill>
              </a:defRPr>
            </a:pPr>
            <a:endParaRPr sz="600"/>
          </a:p>
          <a:p>
            <a:pPr defTabSz="1828589">
              <a:defRPr>
                <a:solidFill>
                  <a:srgbClr val="000000"/>
                </a:solidFill>
              </a:defRPr>
            </a:pPr>
            <a:r>
              <a:t>Peritoneal dialysis can be done anywhere that is clean and dry, which means you may be able to keep working or going to school with this treatment option. It is done continuously throughout the day or night. People usually complete 4 to 6 exchanges every 24 hours.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Shape 967"/>
          <p:cNvSpPr>
            <a:spLocks noGrp="1" noRot="1" noChangeAspect="1"/>
          </p:cNvSpPr>
          <p:nvPr>
            <p:ph type="sldImg"/>
          </p:nvPr>
        </p:nvSpPr>
        <p:spPr>
          <a:xfrm>
            <a:off x="381000" y="685800"/>
            <a:ext cx="6096000" cy="3429000"/>
          </a:xfrm>
          <a:prstGeom prst="rect">
            <a:avLst/>
          </a:prstGeom>
        </p:spPr>
        <p:txBody>
          <a:bodyPr/>
          <a:lstStyle/>
          <a:p>
            <a:endParaRPr/>
          </a:p>
        </p:txBody>
      </p:sp>
      <p:sp>
        <p:nvSpPr>
          <p:cNvPr id="968" name="Shape 968"/>
          <p:cNvSpPr>
            <a:spLocks noGrp="1"/>
          </p:cNvSpPr>
          <p:nvPr>
            <p:ph type="body" sz="quarter" idx="1"/>
          </p:nvPr>
        </p:nvSpPr>
        <p:spPr>
          <a:prstGeom prst="rect">
            <a:avLst/>
          </a:prstGeom>
        </p:spPr>
        <p:txBody>
          <a:bodyPr/>
          <a:lstStyle/>
          <a:p>
            <a:pPr defTabSz="1828589">
              <a:defRPr>
                <a:solidFill>
                  <a:srgbClr val="4D4D4F"/>
                </a:solidFill>
              </a:defRPr>
            </a:pPr>
            <a:r>
              <a:t>Kidney transplant is considered the best treatment option for people facing kidney failure because it can raise your chances of living a longer, healthier life. </a:t>
            </a:r>
            <a:r>
              <a:rPr>
                <a:solidFill>
                  <a:srgbClr val="000000"/>
                </a:solidFill>
              </a:rPr>
              <a:t>People with successful kidney transplants can stop dialysis for as long as their kidney transplant lasts. </a:t>
            </a:r>
          </a:p>
          <a:p>
            <a:pPr defTabSz="1828589">
              <a:defRPr>
                <a:solidFill>
                  <a:srgbClr val="000000"/>
                </a:solidFill>
              </a:defRPr>
            </a:pPr>
            <a:endParaRPr sz="600"/>
          </a:p>
          <a:p>
            <a:pPr defTabSz="1828589">
              <a:defRPr>
                <a:solidFill>
                  <a:srgbClr val="000000"/>
                </a:solidFill>
              </a:defRPr>
            </a:pPr>
            <a:r>
              <a:t>To get a kidney transplant, you must first be evaluated by a transplant team. The team includes doctors, nurses, social workers, and dietitians. They will look at your physical and mental health, as well as your financials, because caring for a new kidney takes a lot of work.</a:t>
            </a:r>
          </a:p>
          <a:p>
            <a:pPr defTabSz="457200">
              <a:spcBef>
                <a:spcPts val="800"/>
              </a:spcBef>
              <a:defRPr>
                <a:solidFill>
                  <a:srgbClr val="000000"/>
                </a:solidFill>
              </a:defRPr>
            </a:pPr>
            <a:endParaRPr sz="600"/>
          </a:p>
          <a:p>
            <a:pPr defTabSz="457200">
              <a:spcBef>
                <a:spcPts val="400"/>
              </a:spcBef>
              <a:defRPr>
                <a:solidFill>
                  <a:srgbClr val="000000"/>
                </a:solidFill>
              </a:defRPr>
            </a:pPr>
            <a:r>
              <a:t>After a kidney transplant, you must take immunosuppressant medicines, also known as anti-rejection medicines, for as long as the transplant lasts. These medicines prevent your body from rejecting (fighting) the new kidney. This can happen if your body’s immune system realizes that the kidney is from someone else. Immunosuppressant medicines lower (suppress) your immune system to weaken its response to fight your new kidney.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Shape 974"/>
          <p:cNvSpPr>
            <a:spLocks noGrp="1" noRot="1" noChangeAspect="1"/>
          </p:cNvSpPr>
          <p:nvPr>
            <p:ph type="sldImg"/>
          </p:nvPr>
        </p:nvSpPr>
        <p:spPr>
          <a:xfrm>
            <a:off x="381000" y="685800"/>
            <a:ext cx="6096000" cy="3429000"/>
          </a:xfrm>
          <a:prstGeom prst="rect">
            <a:avLst/>
          </a:prstGeom>
        </p:spPr>
        <p:txBody>
          <a:bodyPr/>
          <a:lstStyle/>
          <a:p>
            <a:endParaRPr/>
          </a:p>
        </p:txBody>
      </p:sp>
      <p:sp>
        <p:nvSpPr>
          <p:cNvPr id="975" name="Shape 975"/>
          <p:cNvSpPr>
            <a:spLocks noGrp="1"/>
          </p:cNvSpPr>
          <p:nvPr>
            <p:ph type="body" sz="quarter" idx="1"/>
          </p:nvPr>
        </p:nvSpPr>
        <p:spPr>
          <a:prstGeom prst="rect">
            <a:avLst/>
          </a:prstGeom>
        </p:spPr>
        <p:txBody>
          <a:bodyPr/>
          <a:lstStyle/>
          <a:p>
            <a:pPr>
              <a:defRPr>
                <a:solidFill>
                  <a:srgbClr val="000000"/>
                </a:solidFill>
              </a:defRPr>
            </a:pPr>
            <a:r>
              <a:t>There are different types of kidney transplants. Transplanted kidneys can be from a donor who is alive, or from a donor who has recently died. </a:t>
            </a:r>
            <a:br/>
            <a:endParaRPr sz="600"/>
          </a:p>
          <a:p>
            <a:pPr marL="171450" indent="-171450" defTabSz="1828589">
              <a:buSzPct val="100000"/>
              <a:buFont typeface="Arial"/>
              <a:buChar char="•"/>
              <a:defRPr>
                <a:solidFill>
                  <a:srgbClr val="4D4D4F"/>
                </a:solidFill>
              </a:defRPr>
            </a:pPr>
            <a:r>
              <a:t>A living donor kidney transplant is a surgery where the healthy kidney comes from someone who is living, also called a living donor. This is possible because each person only needs one healthy kidney to live. A person with two healthy kidneys can donate one kidney to a person with kidney failure. A living donor can be a family member, friend, or even a stranger!</a:t>
            </a:r>
            <a:br/>
            <a:endParaRPr sz="600"/>
          </a:p>
          <a:p>
            <a:pPr marL="171450" indent="-171450" defTabSz="1828589">
              <a:buSzPct val="100000"/>
              <a:buFont typeface="Arial"/>
              <a:buChar char="•"/>
              <a:defRPr>
                <a:solidFill>
                  <a:srgbClr val="4D4D4F"/>
                </a:solidFill>
              </a:defRPr>
            </a:pPr>
            <a:r>
              <a:t>Paired kidney donation (or paired exchange) is a type of living donor transplant. It is an option when a kidney patient has a relative or friend who is willing and able to be a kidney donor, but they are not a match. The donor gives their kidney to a second patient who needs it, and that second patient’s relative or friend gives their kidney to the first patient. Paired kidney exchange can happen with 2 or more pairs of kidney patients and their donors. Each patient swaps their donor so that both patients get a kidney that works for them.</a:t>
            </a:r>
          </a:p>
          <a:p>
            <a:pPr marL="171450" indent="-171450" defTabSz="1828589">
              <a:buSzPct val="100000"/>
              <a:buFont typeface="Arial"/>
              <a:buChar char="•"/>
              <a:defRPr>
                <a:solidFill>
                  <a:srgbClr val="4D4D4F"/>
                </a:solidFill>
              </a:defRPr>
            </a:pPr>
            <a:endParaRPr sz="600"/>
          </a:p>
          <a:p>
            <a:pPr marL="171450" indent="-171450" defTabSz="1828589">
              <a:buSzPct val="100000"/>
              <a:buFont typeface="Arial"/>
              <a:buChar char="•"/>
              <a:defRPr>
                <a:solidFill>
                  <a:srgbClr val="4D4D4F"/>
                </a:solidFill>
              </a:defRPr>
            </a:pPr>
            <a:r>
              <a:t>A deceased donor is when a healthy kidney comes from someone who has just died, also called a decease donor. This person or their family member decided to donate healthy organs at the time of death to help people who need transplants. No matter how the person died, their kidney is only transplanted if it is healthy and matches with the kidney patient.</a:t>
            </a:r>
            <a:br/>
            <a:endParaRPr sz="600"/>
          </a:p>
          <a:p>
            <a:pPr defTabSz="1828589">
              <a:defRPr>
                <a:solidFill>
                  <a:srgbClr val="4D4D4F"/>
                </a:solidFill>
              </a:defRPr>
            </a:pPr>
            <a:r>
              <a:t>Research has shown that people who get a kidney from a </a:t>
            </a:r>
            <a:r>
              <a:rPr u="sng">
                <a:solidFill>
                  <a:srgbClr val="0563C1"/>
                </a:solidFill>
                <a:uFill>
                  <a:solidFill>
                    <a:srgbClr val="0563C1"/>
                  </a:solidFill>
                </a:uFill>
                <a:hlinkClick r:id="rId3"/>
              </a:rPr>
              <a:t>living donor</a:t>
            </a:r>
            <a:r>
              <a:t> live longer than people who get a kidney from a </a:t>
            </a:r>
            <a:r>
              <a:rPr u="sng">
                <a:solidFill>
                  <a:srgbClr val="0563C1"/>
                </a:solidFill>
                <a:uFill>
                  <a:solidFill>
                    <a:srgbClr val="0563C1"/>
                  </a:solidFill>
                </a:uFill>
                <a:hlinkClick r:id="rId4"/>
              </a:rPr>
              <a:t>deceased donor</a:t>
            </a:r>
            <a:r>
              <a:t>. On average, living kidney donor transplants last 15 to 20 years, and deceased kidney donor transplants last 10 to 15 years. The amount of time that a transplanted kidney lasts is also based on having no complications. </a:t>
            </a:r>
            <a:endParaRPr sz="600"/>
          </a:p>
          <a:p>
            <a:pPr defTabSz="1828589">
              <a:defRPr>
                <a:solidFill>
                  <a:srgbClr val="1C7DBD"/>
                </a:solidFill>
              </a:defRPr>
            </a:pPr>
            <a:endParaRPr sz="600"/>
          </a:p>
          <a:p>
            <a:pPr defTabSz="1828589">
              <a:defRPr>
                <a:solidFill>
                  <a:srgbClr val="1C7DBD"/>
                </a:solidFill>
              </a:defRPr>
            </a:pPr>
            <a:r>
              <a:rPr u="sng">
                <a:solidFill>
                  <a:srgbClr val="0563C1"/>
                </a:solidFill>
                <a:uFill>
                  <a:solidFill>
                    <a:srgbClr val="0563C1"/>
                  </a:solidFill>
                </a:uFill>
                <a:hlinkClick r:id="rId5"/>
              </a:rPr>
              <a:t>Kidney transplant surgery</a:t>
            </a:r>
            <a:r>
              <a:rPr>
                <a:solidFill>
                  <a:srgbClr val="4D4D4F"/>
                </a:solidFill>
              </a:rPr>
              <a:t> is considered safe and is usually very successful. A successful kidney transplant depends on how healthy you are before the transplant, taking care of yourself after your transplant, and closely following your doctor’s orders after the transplant.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1828589">
              <a:defRPr>
                <a:solidFill>
                  <a:srgbClr val="000000"/>
                </a:solidFill>
              </a:defRPr>
            </a:pPr>
            <a:r>
              <a:t>Certain patients may opt for medical management, also called supportive care or comfort care. Supportive care uses medicines to treat the symptoms of kidney failure without doing dialysis or having a kidney transplant. It can help a person live comfortably, but it will not keep them alive. </a:t>
            </a:r>
          </a:p>
          <a:p>
            <a:pPr defTabSz="1828589">
              <a:defRPr>
                <a:solidFill>
                  <a:srgbClr val="000000"/>
                </a:solidFill>
              </a:defRPr>
            </a:pPr>
            <a:endParaRPr sz="600"/>
          </a:p>
          <a:p>
            <a:pPr defTabSz="1828589">
              <a:defRPr>
                <a:solidFill>
                  <a:srgbClr val="000000"/>
                </a:solidFill>
              </a:defRPr>
            </a:pPr>
            <a:r>
              <a:t>This option is more common among older people and people dealing with two or more illnesses at the same time. The goal is to keep the person comfortable, but lengthening their life is not necessarily realistic. </a:t>
            </a:r>
            <a:r>
              <a:rPr>
                <a:solidFill>
                  <a:srgbClr val="4D4D4F"/>
                </a:solidFill>
              </a:rPr>
              <a:t>How long you will live depends on many things. Every person is different, and nobody can give you a definite answer to this question.</a:t>
            </a:r>
          </a:p>
          <a:p>
            <a:pPr marL="171450" indent="-171450" defTabSz="1828589">
              <a:buSzPct val="100000"/>
              <a:buFont typeface="Arial"/>
              <a:buChar char="•"/>
              <a:defRPr>
                <a:solidFill>
                  <a:srgbClr val="4D4D4F"/>
                </a:solidFill>
              </a:defRPr>
            </a:pPr>
            <a:endParaRPr sz="600"/>
          </a:p>
          <a:p>
            <a:pPr defTabSz="1828589">
              <a:defRPr>
                <a:solidFill>
                  <a:srgbClr val="000000"/>
                </a:solidFill>
              </a:defRPr>
            </a:pPr>
            <a:r>
              <a:t>When choosing a treatment option, it is important to consider the pros and cons of each type. You can also discuss it with your doctor and loved ones.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pPr defTabSz="1828589">
              <a:defRPr>
                <a:solidFill>
                  <a:srgbClr val="000000"/>
                </a:solidFill>
              </a:defRPr>
            </a:pPr>
            <a:r>
              <a:t>Here’s how your kidneys work:</a:t>
            </a:r>
          </a:p>
          <a:p>
            <a:pPr marL="342900" indent="-342900" defTabSz="1828589">
              <a:buSzPct val="100000"/>
              <a:buFont typeface="Arial"/>
              <a:buChar char="•"/>
              <a:defRPr>
                <a:solidFill>
                  <a:srgbClr val="000000"/>
                </a:solidFill>
              </a:defRPr>
            </a:pPr>
            <a:r>
              <a:t>Blood enters your kidneys</a:t>
            </a:r>
          </a:p>
          <a:p>
            <a:pPr marL="342900" indent="-342900" defTabSz="1828589">
              <a:buSzPct val="100000"/>
              <a:buFont typeface="Arial"/>
              <a:buChar char="•"/>
              <a:defRPr>
                <a:solidFill>
                  <a:srgbClr val="000000"/>
                </a:solidFill>
              </a:defRPr>
            </a:pPr>
            <a:r>
              <a:t>Your kidneys filter waste and extra fluid from your blood to make urine (pee)</a:t>
            </a:r>
          </a:p>
          <a:p>
            <a:pPr marL="342900" indent="-342900" defTabSz="1828589">
              <a:buSzPct val="100000"/>
              <a:buFont typeface="Arial"/>
              <a:buChar char="•"/>
              <a:defRPr>
                <a:solidFill>
                  <a:srgbClr val="000000"/>
                </a:solidFill>
              </a:defRPr>
            </a:pPr>
            <a:r>
              <a:t>The clean, filtered blood leaves your kidneys and flows back into the rest of your body</a:t>
            </a:r>
          </a:p>
          <a:p>
            <a:pPr marL="342900" indent="-342900" defTabSz="1828589">
              <a:buSzPct val="100000"/>
              <a:buFont typeface="Arial"/>
              <a:buChar char="•"/>
              <a:defRPr>
                <a:solidFill>
                  <a:srgbClr val="000000"/>
                </a:solidFill>
              </a:defRPr>
            </a:pPr>
            <a:r>
              <a:t>The urine flows from your kidneys to your bladder through 2 thin tubes called ureters</a:t>
            </a:r>
          </a:p>
          <a:p>
            <a:pPr marL="342900" indent="-342900" defTabSz="1828589">
              <a:buSzPct val="100000"/>
              <a:buFont typeface="Arial"/>
              <a:buChar char="•"/>
              <a:defRPr>
                <a:solidFill>
                  <a:srgbClr val="000000"/>
                </a:solidFill>
              </a:defRPr>
            </a:pPr>
            <a:r>
              <a:t>When you urinate, the waste leaves your body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hape 1011"/>
          <p:cNvSpPr>
            <a:spLocks noGrp="1" noRot="1" noChangeAspect="1"/>
          </p:cNvSpPr>
          <p:nvPr>
            <p:ph type="sldImg"/>
          </p:nvPr>
        </p:nvSpPr>
        <p:spPr>
          <a:prstGeom prst="rect">
            <a:avLst/>
          </a:prstGeom>
        </p:spPr>
        <p:txBody>
          <a:bodyPr/>
          <a:lstStyle/>
          <a:p>
            <a:endParaRPr/>
          </a:p>
        </p:txBody>
      </p:sp>
      <p:sp>
        <p:nvSpPr>
          <p:cNvPr id="1012" name="Shape 1012"/>
          <p:cNvSpPr>
            <a:spLocks noGrp="1"/>
          </p:cNvSpPr>
          <p:nvPr>
            <p:ph type="body" sz="quarter" idx="1"/>
          </p:nvPr>
        </p:nvSpPr>
        <p:spPr>
          <a:prstGeom prst="rect">
            <a:avLst/>
          </a:prstGeom>
        </p:spPr>
        <p:txBody>
          <a:bodyPr/>
          <a:lstStyle/>
          <a:p>
            <a:pPr defTabSz="1828589">
              <a:defRPr>
                <a:solidFill>
                  <a:srgbClr val="000000"/>
                </a:solidFill>
              </a:defRPr>
            </a:pPr>
            <a:r>
              <a:t>Now you can show what you have learned! Match the treatment to its description.</a:t>
            </a:r>
          </a:p>
          <a:p>
            <a:pPr defTabSz="1828589">
              <a:defRPr b="1">
                <a:solidFill>
                  <a:srgbClr val="000000"/>
                </a:solidFill>
              </a:defRPr>
            </a:pPr>
            <a:endParaRPr sz="600"/>
          </a:p>
          <a:p>
            <a:pPr defTabSz="1828589">
              <a:defRPr b="1" i="1">
                <a:solidFill>
                  <a:srgbClr val="000000"/>
                </a:solidFill>
              </a:defRPr>
            </a:pPr>
            <a:r>
              <a:t>[Let participants talk, then show all the answers]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hape 1029"/>
          <p:cNvSpPr>
            <a:spLocks noGrp="1" noRot="1" noChangeAspect="1"/>
          </p:cNvSpPr>
          <p:nvPr>
            <p:ph type="sldImg"/>
          </p:nvPr>
        </p:nvSpPr>
        <p:spPr>
          <a:prstGeom prst="rect">
            <a:avLst/>
          </a:prstGeom>
        </p:spPr>
        <p:txBody>
          <a:bodyPr/>
          <a:lstStyle/>
          <a:p>
            <a:endParaRPr/>
          </a:p>
        </p:txBody>
      </p:sp>
      <p:sp>
        <p:nvSpPr>
          <p:cNvPr id="1030" name="Shape 1030"/>
          <p:cNvSpPr>
            <a:spLocks noGrp="1"/>
          </p:cNvSpPr>
          <p:nvPr>
            <p:ph type="body" sz="quarter" idx="1"/>
          </p:nvPr>
        </p:nvSpPr>
        <p:spPr>
          <a:prstGeom prst="rect">
            <a:avLst/>
          </a:prstGeom>
        </p:spPr>
        <p:txBody>
          <a:bodyPr/>
          <a:lstStyle/>
          <a:p>
            <a:pPr defTabSz="1828589">
              <a:defRPr>
                <a:solidFill>
                  <a:srgbClr val="000000"/>
                </a:solidFill>
              </a:defRPr>
            </a:pPr>
            <a:r>
              <a:t>Here’s the answers.</a:t>
            </a:r>
          </a:p>
          <a:p>
            <a:pPr defTabSz="1828589">
              <a:defRPr b="1">
                <a:solidFill>
                  <a:srgbClr val="000000"/>
                </a:solidFill>
              </a:defRPr>
            </a:pPr>
            <a:endParaRPr sz="600"/>
          </a:p>
          <a:p>
            <a:pPr defTabSz="1828589">
              <a:defRPr b="1" i="1">
                <a:solidFill>
                  <a:srgbClr val="000000"/>
                </a:solidFill>
              </a:defRPr>
            </a:pPr>
            <a:r>
              <a:t>[Let participants talk, then show all the answers]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defTabSz="1828589">
              <a:defRPr>
                <a:solidFill>
                  <a:srgbClr val="000000"/>
                </a:solidFill>
              </a:defRPr>
            </a:pPr>
            <a:r>
              <a:t>Now w have come to the end of our kidney education section. Let’s recap the most important points to remember going forward. These are the most important messages you will want to walk away with. Please shout out the answer to fill in the blank. </a:t>
            </a:r>
            <a:r>
              <a:rPr b="1" i="1"/>
              <a:t>Click to next slide to reveal answers.</a:t>
            </a:r>
            <a:br>
              <a:rPr b="1" i="1"/>
            </a:br>
            <a:endParaRPr sz="600"/>
          </a:p>
          <a:p>
            <a:pPr defTabSz="1828589">
              <a:defRPr b="1" i="1">
                <a:solidFill>
                  <a:srgbClr val="000000"/>
                </a:solidFill>
              </a:defRPr>
            </a:pPr>
            <a:r>
              <a:t>[Answers]</a:t>
            </a:r>
          </a:p>
          <a:p>
            <a:pPr marL="285750" indent="-285750" defTabSz="1828589">
              <a:buSzPct val="100000"/>
              <a:buFont typeface="Arial"/>
              <a:buChar char="•"/>
              <a:defRPr>
                <a:solidFill>
                  <a:srgbClr val="000000"/>
                </a:solidFill>
              </a:defRPr>
            </a:pPr>
            <a:r>
              <a:t>When the kidneys are permanently damaged and do not work as well as they should, it is called </a:t>
            </a:r>
            <a:r>
              <a:rPr b="1"/>
              <a:t>chronic kidney disease (CKD)</a:t>
            </a:r>
            <a:r>
              <a:t>.</a:t>
            </a:r>
          </a:p>
          <a:p>
            <a:pPr marL="285750" indent="-285750" defTabSz="1828891">
              <a:buSzPct val="100000"/>
              <a:buFont typeface="Arial"/>
              <a:buChar char="•"/>
              <a:defRPr>
                <a:solidFill>
                  <a:srgbClr val="000000"/>
                </a:solidFill>
              </a:defRPr>
            </a:pPr>
            <a:r>
              <a:t>The most common causes of CKD are </a:t>
            </a:r>
            <a:r>
              <a:rPr b="1"/>
              <a:t>diabetes and high blood pressure. </a:t>
            </a:r>
          </a:p>
          <a:p>
            <a:pPr marL="285750" indent="-285750" defTabSz="1828589">
              <a:buSzPct val="100000"/>
              <a:buFont typeface="Arial"/>
              <a:buChar char="•"/>
              <a:defRPr>
                <a:solidFill>
                  <a:srgbClr val="000000"/>
                </a:solidFill>
              </a:defRPr>
            </a:pPr>
            <a:r>
              <a:t>Symptoms of CKD usually do not appear until </a:t>
            </a:r>
            <a:r>
              <a:rPr b="1"/>
              <a:t>later stages or kidney failure</a:t>
            </a:r>
          </a:p>
          <a:p>
            <a:pPr marL="285750" indent="-285750" defTabSz="1828589">
              <a:buSzPct val="100000"/>
              <a:buFont typeface="Arial"/>
              <a:buChar char="•"/>
              <a:defRPr>
                <a:solidFill>
                  <a:srgbClr val="000000"/>
                </a:solidFill>
              </a:defRPr>
            </a:pPr>
            <a:r>
              <a:t>Ask your doctor about </a:t>
            </a:r>
            <a:r>
              <a:rPr b="1"/>
              <a:t>blood or urine tests.</a:t>
            </a:r>
            <a:r>
              <a:t> This is the only way to know how well your kidneys are working.</a:t>
            </a:r>
          </a:p>
          <a:p>
            <a:pPr marL="285750" indent="-285750" defTabSz="1828589">
              <a:buSzPct val="100000"/>
              <a:buFont typeface="Arial"/>
              <a:buChar char="•"/>
              <a:defRPr>
                <a:solidFill>
                  <a:srgbClr val="000000"/>
                </a:solidFill>
              </a:defRPr>
            </a:pPr>
            <a:r>
              <a:t>You can prevent CKD and kidney failure by: </a:t>
            </a:r>
          </a:p>
          <a:p>
            <a:pPr marL="1085896" lvl="1" indent="-171450" defTabSz="1828589">
              <a:buSzPct val="100000"/>
              <a:buFont typeface="Arial"/>
              <a:buChar char="•"/>
              <a:defRPr b="1">
                <a:solidFill>
                  <a:srgbClr val="000000"/>
                </a:solidFill>
              </a:defRPr>
            </a:pPr>
            <a:r>
              <a:t>Controlling diabetes and high blood pressure</a:t>
            </a:r>
          </a:p>
          <a:p>
            <a:pPr marL="1085896" lvl="1" indent="-171450" defTabSz="1828589">
              <a:buSzPct val="100000"/>
              <a:buFont typeface="Arial"/>
              <a:buChar char="•"/>
              <a:defRPr b="1">
                <a:solidFill>
                  <a:srgbClr val="000000"/>
                </a:solidFill>
              </a:defRPr>
            </a:pPr>
            <a:r>
              <a:t>Eating healthy</a:t>
            </a:r>
          </a:p>
          <a:p>
            <a:pPr marL="1085896" lvl="1" indent="-171450" defTabSz="1828589">
              <a:buSzPct val="100000"/>
              <a:buFont typeface="Arial"/>
              <a:buChar char="•"/>
              <a:defRPr b="1">
                <a:solidFill>
                  <a:srgbClr val="000000"/>
                </a:solidFill>
              </a:defRPr>
            </a:pPr>
            <a:r>
              <a:t>Being active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Shape 1048"/>
          <p:cNvSpPr>
            <a:spLocks noGrp="1" noRot="1" noChangeAspect="1"/>
          </p:cNvSpPr>
          <p:nvPr>
            <p:ph type="sldImg"/>
          </p:nvPr>
        </p:nvSpPr>
        <p:spPr>
          <a:prstGeom prst="rect">
            <a:avLst/>
          </a:prstGeom>
        </p:spPr>
        <p:txBody>
          <a:bodyPr/>
          <a:lstStyle/>
          <a:p>
            <a:endParaRPr/>
          </a:p>
        </p:txBody>
      </p:sp>
      <p:sp>
        <p:nvSpPr>
          <p:cNvPr id="1049" name="Shape 1049"/>
          <p:cNvSpPr>
            <a:spLocks noGrp="1"/>
          </p:cNvSpPr>
          <p:nvPr>
            <p:ph type="body" sz="quarter" idx="1"/>
          </p:nvPr>
        </p:nvSpPr>
        <p:spPr>
          <a:prstGeom prst="rect">
            <a:avLst/>
          </a:prstGeom>
        </p:spPr>
        <p:txBody>
          <a:bodyPr/>
          <a:lstStyle/>
          <a:p>
            <a:pPr defTabSz="1828589">
              <a:defRPr b="1" i="1">
                <a:solidFill>
                  <a:srgbClr val="000000"/>
                </a:solidFill>
              </a:defRPr>
            </a:pPr>
            <a:r>
              <a:t>[Answers]</a:t>
            </a:r>
          </a:p>
          <a:p>
            <a:pPr marL="285750" indent="-285750" defTabSz="1828589">
              <a:buSzPct val="100000"/>
              <a:buFont typeface="Arial"/>
              <a:buChar char="•"/>
              <a:defRPr>
                <a:solidFill>
                  <a:srgbClr val="000000"/>
                </a:solidFill>
              </a:defRPr>
            </a:pPr>
            <a:r>
              <a:t>When the kidneys are permanently damaged and do not work as well as they should, it is called </a:t>
            </a:r>
            <a:r>
              <a:rPr b="1"/>
              <a:t>chronic kidney disease (CKD)</a:t>
            </a:r>
            <a:r>
              <a:t>.</a:t>
            </a:r>
          </a:p>
          <a:p>
            <a:pPr marL="285750" indent="-285750" defTabSz="1828891">
              <a:buSzPct val="100000"/>
              <a:buFont typeface="Arial"/>
              <a:buChar char="•"/>
              <a:defRPr>
                <a:solidFill>
                  <a:srgbClr val="000000"/>
                </a:solidFill>
              </a:defRPr>
            </a:pPr>
            <a:r>
              <a:t>The most common causes of CKD are </a:t>
            </a:r>
            <a:r>
              <a:rPr b="1"/>
              <a:t>diabetes and high blood pressure. </a:t>
            </a:r>
          </a:p>
          <a:p>
            <a:pPr marL="285750" indent="-285750" defTabSz="1828589">
              <a:buSzPct val="100000"/>
              <a:buFont typeface="Arial"/>
              <a:buChar char="•"/>
              <a:defRPr>
                <a:solidFill>
                  <a:srgbClr val="000000"/>
                </a:solidFill>
              </a:defRPr>
            </a:pPr>
            <a:r>
              <a:t>Symptoms of CKD usually do not appear until </a:t>
            </a:r>
            <a:r>
              <a:rPr b="1"/>
              <a:t>later stages or kidney failure</a:t>
            </a:r>
          </a:p>
          <a:p>
            <a:pPr marL="285750" indent="-285750" defTabSz="1828589">
              <a:buSzPct val="100000"/>
              <a:buFont typeface="Arial"/>
              <a:buChar char="•"/>
              <a:defRPr>
                <a:solidFill>
                  <a:srgbClr val="000000"/>
                </a:solidFill>
              </a:defRPr>
            </a:pPr>
            <a:r>
              <a:t>Ask your doctor about </a:t>
            </a:r>
            <a:r>
              <a:rPr b="1"/>
              <a:t>blood or urine tests.</a:t>
            </a:r>
            <a:r>
              <a:t> This is the only way to know how well your kidneys are working.</a:t>
            </a:r>
          </a:p>
          <a:p>
            <a:pPr marL="285750" indent="-285750" defTabSz="1828589">
              <a:buSzPct val="100000"/>
              <a:buFont typeface="Arial"/>
              <a:buChar char="•"/>
              <a:defRPr>
                <a:solidFill>
                  <a:srgbClr val="000000"/>
                </a:solidFill>
              </a:defRPr>
            </a:pPr>
            <a:r>
              <a:t>You can prevent CKD and kidney failure by: </a:t>
            </a:r>
          </a:p>
          <a:p>
            <a:pPr marL="1085896" lvl="1" indent="-171450" defTabSz="1828589">
              <a:buSzPct val="100000"/>
              <a:buFont typeface="Arial"/>
              <a:buChar char="•"/>
              <a:defRPr b="1">
                <a:solidFill>
                  <a:srgbClr val="000000"/>
                </a:solidFill>
              </a:defRPr>
            </a:pPr>
            <a:r>
              <a:t>Controlling diabetes and high blood pressure</a:t>
            </a:r>
          </a:p>
          <a:p>
            <a:pPr marL="1085896" lvl="1" indent="-171450" defTabSz="1828589">
              <a:buSzPct val="100000"/>
              <a:buFont typeface="Arial"/>
              <a:buChar char="•"/>
              <a:defRPr b="1">
                <a:solidFill>
                  <a:srgbClr val="000000"/>
                </a:solidFill>
              </a:defRPr>
            </a:pPr>
            <a:r>
              <a:t>Eating healthy</a:t>
            </a:r>
          </a:p>
          <a:p>
            <a:pPr marL="1085896" lvl="1" indent="-171450" defTabSz="1828589">
              <a:buSzPct val="100000"/>
              <a:buFont typeface="Arial"/>
              <a:buChar char="•"/>
              <a:defRPr b="1">
                <a:solidFill>
                  <a:srgbClr val="000000"/>
                </a:solidFill>
              </a:defRPr>
            </a:pPr>
            <a:r>
              <a:t>Being active</a:t>
            </a:r>
            <a:endParaRPr sz="600">
              <a:solidFill>
                <a:srgbClr val="C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xfrm>
            <a:off x="381000" y="685800"/>
            <a:ext cx="6096000" cy="3429000"/>
          </a:xfrm>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lvl1pPr defTabSz="1828589">
              <a:defRPr>
                <a:solidFill>
                  <a:srgbClr val="000000"/>
                </a:solidFill>
              </a:defRPr>
            </a:lvl1pPr>
          </a:lstStyle>
          <a:p>
            <a:r>
              <a:rPr dirty="0"/>
              <a:t>Here are the list of references for this presentation.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xfrm>
            <a:off x="381000" y="685800"/>
            <a:ext cx="6096000" cy="3429000"/>
          </a:xfrm>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pPr defTabSz="1828891">
              <a:defRPr>
                <a:solidFill>
                  <a:srgbClr val="000000"/>
                </a:solidFill>
              </a:defRPr>
            </a:pPr>
            <a:r>
              <a:t>Thank you for participating in this education session today. I hope you have learned more about kidney disease. I now have time to take any questions!</a:t>
            </a:r>
          </a:p>
          <a:p>
            <a:pPr defTabSz="1828891">
              <a:defRPr>
                <a:solidFill>
                  <a:srgbClr val="000000"/>
                </a:solidFill>
              </a:defRPr>
            </a:pPr>
            <a:endParaRPr sz="600"/>
          </a:p>
          <a:p>
            <a:pPr defTabSz="1828891">
              <a:defRPr>
                <a:solidFill>
                  <a:srgbClr val="000000"/>
                </a:solidFill>
              </a:defRPr>
            </a:pPr>
            <a:r>
              <a:t>I will then provide the link for you to take the quiz and post-evaluation. Your responses will help the American Kidney Fund improve the program. </a:t>
            </a:r>
          </a:p>
          <a:p>
            <a:pPr defTabSz="1828891">
              <a:defRPr>
                <a:solidFill>
                  <a:srgbClr val="000000"/>
                </a:solidFill>
              </a:defRPr>
            </a:pPr>
            <a:endParaRPr sz="600"/>
          </a:p>
          <a:p>
            <a:pPr defTabSz="1828891">
              <a:defRPr b="1" i="1">
                <a:solidFill>
                  <a:srgbClr val="000000"/>
                </a:solidFill>
              </a:defRPr>
            </a:pPr>
            <a:r>
              <a:t>[Ensure the audience can access the link and complete the quiz and post-evaluation before they leave]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defTabSz="1828891">
              <a:defRPr>
                <a:solidFill>
                  <a:srgbClr val="000000"/>
                </a:solidFill>
              </a:defRPr>
            </a:pPr>
            <a:r>
              <a:t>Different health problems or injury can damage your kidneys. If your kidneys are damaged, they will not work as well as they should to filter waste and water from your blood. This causes waste and fluid to build up in the body, which leads to problems with the heart and lungs. It could also lead to bone disease and anemia. Anemia is a low number of red blood cells, which can make you feel tired and weak. </a:t>
            </a:r>
            <a:endParaRPr sz="600"/>
          </a:p>
          <a:p>
            <a:pPr defTabSz="1828891">
              <a:defRPr>
                <a:solidFill>
                  <a:srgbClr val="000000"/>
                </a:solidFill>
              </a:defRPr>
            </a:pPr>
            <a:endParaRPr sz="600"/>
          </a:p>
          <a:p>
            <a:pPr defTabSz="1828589">
              <a:defRPr>
                <a:solidFill>
                  <a:srgbClr val="4D4D4F"/>
                </a:solidFill>
              </a:defRPr>
            </a:pPr>
            <a:r>
              <a:t>If the damage (even little damage) to your kidneys gets worse and your kidneys are less able to do their job, you have chronic kidney disease.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lvl1pPr defTabSz="1828589">
              <a:defRPr>
                <a:solidFill>
                  <a:srgbClr val="4D4D4F"/>
                </a:solidFill>
              </a:defRPr>
            </a:lvl1pPr>
          </a:lstStyle>
          <a:p>
            <a:r>
              <a:t> Let’s talk more about chronic kidney disease or CKD.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pPr defTabSz="1828589">
              <a:defRPr>
                <a:solidFill>
                  <a:srgbClr val="000000"/>
                </a:solidFill>
              </a:defRPr>
            </a:pPr>
            <a:r>
              <a:t>CKD means that the kidneys are damaged. They do not work as they should. CKD is permanent, or lasting, damage to your kidneys. Unfortunately, the damage will not go away and can get worse over time. There is not a medicine or a treatment that can fix damage to the kidneys. </a:t>
            </a:r>
            <a:r>
              <a:rPr b="1"/>
              <a:t>However, if you find out you have CKD early and take steps to keep your kidneys healthy, you can prevent or slow the damage from getting worse. </a:t>
            </a:r>
            <a:r>
              <a:t>Also, there has been an increase in available treatments to prevent CKD from getting worse.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odule Intro Slide">
    <p:spTree>
      <p:nvGrpSpPr>
        <p:cNvPr id="1" name=""/>
        <p:cNvGrpSpPr/>
        <p:nvPr/>
      </p:nvGrpSpPr>
      <p:grpSpPr>
        <a:xfrm>
          <a:off x="0" y="0"/>
          <a:ext cx="0" cy="0"/>
          <a:chOff x="0" y="0"/>
          <a:chExt cx="0" cy="0"/>
        </a:xfrm>
      </p:grpSpPr>
      <p:sp>
        <p:nvSpPr>
          <p:cNvPr id="21" name="Body Level One…"/>
          <p:cNvSpPr txBox="1">
            <a:spLocks noGrp="1"/>
          </p:cNvSpPr>
          <p:nvPr>
            <p:ph type="body" sz="quarter" idx="1" hasCustomPrompt="1"/>
          </p:nvPr>
        </p:nvSpPr>
        <p:spPr>
          <a:prstGeom prst="rect">
            <a:avLst/>
          </a:prstGeom>
        </p:spPr>
        <p:txBody>
          <a:bodyPr/>
          <a:lstStyle/>
          <a:p>
            <a:r>
              <a:t>MODULE 1 OF 4: WELCOME AND KIDNEY BASICS</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con blank slide for graphics">
    <p:spTree>
      <p:nvGrpSpPr>
        <p:cNvPr id="1" name=""/>
        <p:cNvGrpSpPr/>
        <p:nvPr/>
      </p:nvGrpSpPr>
      <p:grpSpPr>
        <a:xfrm>
          <a:off x="0" y="0"/>
          <a:ext cx="0" cy="0"/>
          <a:chOff x="0" y="0"/>
          <a:chExt cx="0" cy="0"/>
        </a:xfrm>
      </p:grpSpPr>
      <p:sp>
        <p:nvSpPr>
          <p:cNvPr id="145"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46"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47"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48"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49"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50" name="Straight Connector 12"/>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5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rt slide">
    <p:spTree>
      <p:nvGrpSpPr>
        <p:cNvPr id="1" name=""/>
        <p:cNvGrpSpPr/>
        <p:nvPr/>
      </p:nvGrpSpPr>
      <p:grpSpPr>
        <a:xfrm>
          <a:off x="0" y="0"/>
          <a:ext cx="0" cy="0"/>
          <a:chOff x="0" y="0"/>
          <a:chExt cx="0" cy="0"/>
        </a:xfrm>
      </p:grpSpPr>
      <p:sp>
        <p:nvSpPr>
          <p:cNvPr id="15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6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6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62"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163"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64"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title card">
    <p:bg>
      <p:bgPr>
        <a:solidFill>
          <a:srgbClr val="00599C"/>
        </a:solidFill>
        <a:effectLst/>
      </p:bgPr>
    </p:bg>
    <p:spTree>
      <p:nvGrpSpPr>
        <p:cNvPr id="1" name=""/>
        <p:cNvGrpSpPr/>
        <p:nvPr/>
      </p:nvGrpSpPr>
      <p:grpSpPr>
        <a:xfrm>
          <a:off x="0" y="0"/>
          <a:ext cx="0" cy="0"/>
          <a:chOff x="0" y="0"/>
          <a:chExt cx="0" cy="0"/>
        </a:xfrm>
      </p:grpSpPr>
      <p:pic>
        <p:nvPicPr>
          <p:cNvPr id="17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73"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209092" y="239207"/>
            <a:ext cx="2144709" cy="377795"/>
          </a:xfrm>
          <a:prstGeom prst="rect">
            <a:avLst/>
          </a:prstGeom>
          <a:ln w="12700">
            <a:miter lim="400000"/>
          </a:ln>
        </p:spPr>
      </p:pic>
      <p:pic>
        <p:nvPicPr>
          <p:cNvPr id="174" name="Image" descr="Image"/>
          <p:cNvPicPr>
            <a:picLocks noChangeAspect="1"/>
          </p:cNvPicPr>
          <p:nvPr/>
        </p:nvPicPr>
        <p:blipFill>
          <a:blip r:embed="rId4"/>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5"/>
              </a:buBlip>
              <a:defRPr sz="2400" b="0" cap="none">
                <a:solidFill>
                  <a:srgbClr val="FFFFFF"/>
                </a:solidFill>
              </a:defRPr>
            </a:lvl1pPr>
            <a:lvl2pPr marL="621631" indent="-240631">
              <a:buSzPct val="60000"/>
              <a:buBlip>
                <a:blip r:embed="rId6"/>
              </a:buBlip>
              <a:defRPr sz="2400" b="0" cap="none">
                <a:solidFill>
                  <a:srgbClr val="FFFFFF"/>
                </a:solidFill>
              </a:defRPr>
            </a:lvl2pPr>
            <a:lvl3pPr marL="1002631" indent="-240631">
              <a:buSzPct val="60000"/>
              <a:buBlip>
                <a:blip r:embed="rId6"/>
              </a:buBlip>
              <a:defRPr sz="2400" b="0" cap="none">
                <a:solidFill>
                  <a:srgbClr val="FFFFFF"/>
                </a:solidFill>
              </a:defRPr>
            </a:lvl3pPr>
            <a:lvl4pPr marL="1383631" indent="-240631">
              <a:buSzPct val="60000"/>
              <a:buBlip>
                <a:blip r:embed="rId6"/>
              </a:buBlip>
              <a:defRPr sz="2400" b="0" cap="none">
                <a:solidFill>
                  <a:srgbClr val="FFFFFF"/>
                </a:solidFill>
              </a:defRPr>
            </a:lvl4pPr>
            <a:lvl5pPr marL="1764631" indent="-240631">
              <a:buSzPct val="60000"/>
              <a:buBlip>
                <a:blip r:embed="rId6"/>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card">
    <p:bg>
      <p:bgPr>
        <a:solidFill>
          <a:srgbClr val="00599C"/>
        </a:solidFill>
        <a:effectLst/>
      </p:bgPr>
    </p:bg>
    <p:spTree>
      <p:nvGrpSpPr>
        <p:cNvPr id="1" name=""/>
        <p:cNvGrpSpPr/>
        <p:nvPr/>
      </p:nvGrpSpPr>
      <p:grpSpPr>
        <a:xfrm>
          <a:off x="0" y="0"/>
          <a:ext cx="0" cy="0"/>
          <a:chOff x="0" y="0"/>
          <a:chExt cx="0" cy="0"/>
        </a:xfrm>
      </p:grpSpPr>
      <p:pic>
        <p:nvPicPr>
          <p:cNvPr id="29"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30"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pic>
        <p:nvPicPr>
          <p:cNvPr id="31" name="Picture 3" descr="Picture 3"/>
          <p:cNvPicPr>
            <a:picLocks noChangeAspect="1"/>
          </p:cNvPicPr>
          <p:nvPr/>
        </p:nvPicPr>
        <p:blipFill>
          <a:blip r:embed="rId4"/>
          <a:stretch>
            <a:fillRect/>
          </a:stretch>
        </p:blipFill>
        <p:spPr>
          <a:xfrm>
            <a:off x="8402019" y="1016013"/>
            <a:ext cx="3789981" cy="5522900"/>
          </a:xfrm>
          <a:prstGeom prst="rect">
            <a:avLst/>
          </a:prstGeom>
          <a:ln w="12700">
            <a:miter lim="400000"/>
          </a:ln>
        </p:spPr>
      </p:pic>
      <p:sp>
        <p:nvSpPr>
          <p:cNvPr id="32" name="Title 1"/>
          <p:cNvSpPr txBox="1">
            <a:spLocks noGrp="1"/>
          </p:cNvSpPr>
          <p:nvPr>
            <p:ph type="body" sz="quarter" idx="21" hasCustomPrompt="1"/>
          </p:nvPr>
        </p:nvSpPr>
        <p:spPr>
          <a:xfrm>
            <a:off x="838200" y="3474720"/>
            <a:ext cx="7425977" cy="678558"/>
          </a:xfrm>
          <a:prstGeom prst="rect">
            <a:avLst/>
          </a:prstGeom>
        </p:spPr>
        <p:txBody>
          <a:bodyPr>
            <a:spAutoFit/>
          </a:bodyPr>
          <a:lstStyle>
            <a:lvl1pPr>
              <a:spcBef>
                <a:spcPts val="0"/>
              </a:spcBef>
              <a:defRPr sz="4800" cap="none">
                <a:solidFill>
                  <a:srgbClr val="FFFFFF"/>
                </a:solidFill>
              </a:defRPr>
            </a:lvl1pPr>
          </a:lstStyle>
          <a:p>
            <a:r>
              <a:t>Text</a:t>
            </a:r>
          </a:p>
        </p:txBody>
      </p:sp>
      <p:sp>
        <p:nvSpPr>
          <p:cNvPr id="33" name="Straight Connector 20"/>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4" name="Title 1"/>
          <p:cNvSpPr txBox="1">
            <a:spLocks noGrp="1"/>
          </p:cNvSpPr>
          <p:nvPr>
            <p:ph type="body" sz="quarter" idx="22" hasCustomPrompt="1"/>
          </p:nvPr>
        </p:nvSpPr>
        <p:spPr>
          <a:xfrm>
            <a:off x="838199" y="2322151"/>
            <a:ext cx="5659419" cy="851372"/>
          </a:xfrm>
          <a:prstGeom prst="rect">
            <a:avLst/>
          </a:prstGeom>
        </p:spPr>
        <p:txBody>
          <a:bodyPr>
            <a:spAutoFit/>
          </a:bodyPr>
          <a:lstStyle>
            <a:lvl1pPr>
              <a:spcBef>
                <a:spcPts val="0"/>
              </a:spcBef>
              <a:defRPr sz="6000" cap="none">
                <a:solidFill>
                  <a:srgbClr val="FFFFFF"/>
                </a:solidFill>
              </a:defRPr>
            </a:lvl1pPr>
          </a:lstStyle>
          <a:p>
            <a:r>
              <a:t>#</a:t>
            </a:r>
          </a:p>
        </p:txBody>
      </p:sp>
      <p:sp>
        <p:nvSpPr>
          <p:cNvPr id="35"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Column">
    <p:spTree>
      <p:nvGrpSpPr>
        <p:cNvPr id="1" name=""/>
        <p:cNvGrpSpPr/>
        <p:nvPr/>
      </p:nvGrpSpPr>
      <p:grpSpPr>
        <a:xfrm>
          <a:off x="0" y="0"/>
          <a:ext cx="0" cy="0"/>
          <a:chOff x="0" y="0"/>
          <a:chExt cx="0" cy="0"/>
        </a:xfrm>
      </p:grpSpPr>
      <p:sp>
        <p:nvSpPr>
          <p:cNvPr id="43"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44"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5"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46"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47"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48" name="Straight Connector 7"/>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49"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57"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58"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59"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60"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61"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62" name="Straight Connector 16"/>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63"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Photo/graphic">
    <p:spTree>
      <p:nvGrpSpPr>
        <p:cNvPr id="1" name=""/>
        <p:cNvGrpSpPr/>
        <p:nvPr/>
      </p:nvGrpSpPr>
      <p:grpSpPr>
        <a:xfrm>
          <a:off x="0" y="0"/>
          <a:ext cx="0" cy="0"/>
          <a:chOff x="0" y="0"/>
          <a:chExt cx="0" cy="0"/>
        </a:xfrm>
      </p:grpSpPr>
      <p:sp>
        <p:nvSpPr>
          <p:cNvPr id="71"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7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73"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74"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75"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76"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77"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78"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for graphics">
    <p:spTree>
      <p:nvGrpSpPr>
        <p:cNvPr id="1" name=""/>
        <p:cNvGrpSpPr/>
        <p:nvPr/>
      </p:nvGrpSpPr>
      <p:grpSpPr>
        <a:xfrm>
          <a:off x="0" y="0"/>
          <a:ext cx="0" cy="0"/>
          <a:chOff x="0" y="0"/>
          <a:chExt cx="0" cy="0"/>
        </a:xfrm>
      </p:grpSpPr>
      <p:sp>
        <p:nvSpPr>
          <p:cNvPr id="86"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87"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88"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89"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90" name="Straight Connector 9"/>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9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con slide single column">
    <p:spTree>
      <p:nvGrpSpPr>
        <p:cNvPr id="1" name=""/>
        <p:cNvGrpSpPr/>
        <p:nvPr/>
      </p:nvGrpSpPr>
      <p:grpSpPr>
        <a:xfrm>
          <a:off x="0" y="0"/>
          <a:ext cx="0" cy="0"/>
          <a:chOff x="0" y="0"/>
          <a:chExt cx="0" cy="0"/>
        </a:xfrm>
      </p:grpSpPr>
      <p:sp>
        <p:nvSpPr>
          <p:cNvPr id="9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0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0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0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03"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04" name="Straight Connector 7"/>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05"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06"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con slide two column">
    <p:spTree>
      <p:nvGrpSpPr>
        <p:cNvPr id="1" name=""/>
        <p:cNvGrpSpPr/>
        <p:nvPr/>
      </p:nvGrpSpPr>
      <p:grpSpPr>
        <a:xfrm>
          <a:off x="0" y="0"/>
          <a:ext cx="0" cy="0"/>
          <a:chOff x="0" y="0"/>
          <a:chExt cx="0" cy="0"/>
        </a:xfrm>
      </p:grpSpPr>
      <p:sp>
        <p:nvSpPr>
          <p:cNvPr id="114"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15"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16"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17"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18"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19"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0" name="Body Level One…"/>
          <p:cNvSpPr txBox="1">
            <a:spLocks noGrp="1"/>
          </p:cNvSpPr>
          <p:nvPr>
            <p:ph type="body" sz="half" idx="2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2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con slide with photo/graphic">
    <p:spTree>
      <p:nvGrpSpPr>
        <p:cNvPr id="1" name=""/>
        <p:cNvGrpSpPr/>
        <p:nvPr/>
      </p:nvGrpSpPr>
      <p:grpSpPr>
        <a:xfrm>
          <a:off x="0" y="0"/>
          <a:ext cx="0" cy="0"/>
          <a:chOff x="0" y="0"/>
          <a:chExt cx="0" cy="0"/>
        </a:xfrm>
      </p:grpSpPr>
      <p:sp>
        <p:nvSpPr>
          <p:cNvPr id="12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3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3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3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33"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34"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35"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136" name="Body Level One…"/>
          <p:cNvSpPr txBox="1">
            <a:spLocks noGrp="1"/>
          </p:cNvSpPr>
          <p:nvPr>
            <p:ph type="body" sz="half" idx="1"/>
          </p:nvPr>
        </p:nvSpPr>
        <p:spPr>
          <a:xfrm>
            <a:off x="840928" y="2161171"/>
            <a:ext cx="4831229" cy="3488387"/>
          </a:xfrm>
          <a:prstGeom prst="rect">
            <a:avLst/>
          </a:prstGeom>
        </p:spPr>
        <p:txBody>
          <a:bodyPr>
            <a:normAutofit/>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37"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 name="Picture 8" descr="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 name="Picture 10" descr="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09092" y="239208"/>
            <a:ext cx="2144709" cy="377794"/>
          </a:xfrm>
          <a:prstGeom prst="rect">
            <a:avLst/>
          </a:prstGeom>
          <a:ln w="12700">
            <a:miter lim="400000"/>
          </a:ln>
        </p:spPr>
      </p:pic>
      <p:pic>
        <p:nvPicPr>
          <p:cNvPr id="5" name="Picture 19" descr="Picture 19"/>
          <p:cNvPicPr>
            <a:picLocks noChangeAspect="1"/>
          </p:cNvPicPr>
          <p:nvPr/>
        </p:nvPicPr>
        <p:blipFill>
          <a:blip r:embed="rId16"/>
          <a:stretch>
            <a:fillRect/>
          </a:stretch>
        </p:blipFill>
        <p:spPr>
          <a:xfrm>
            <a:off x="-107006" y="-30901"/>
            <a:ext cx="12301871" cy="6919802"/>
          </a:xfrm>
          <a:prstGeom prst="rect">
            <a:avLst/>
          </a:prstGeom>
          <a:ln w="12700">
            <a:miter lim="400000"/>
          </a:ln>
        </p:spPr>
      </p:pic>
      <p:sp>
        <p:nvSpPr>
          <p:cNvPr id="6" name="TextBox 7"/>
          <p:cNvSpPr txBox="1"/>
          <p:nvPr/>
        </p:nvSpPr>
        <p:spPr>
          <a:xfrm>
            <a:off x="2005655" y="326866"/>
            <a:ext cx="2136372"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spc="300">
                <a:solidFill>
                  <a:srgbClr val="FFFFFF"/>
                </a:solidFill>
                <a:latin typeface="+mj-lt"/>
                <a:ea typeface="+mj-ea"/>
                <a:cs typeface="+mj-cs"/>
                <a:sym typeface="Calibri"/>
              </a:defRPr>
            </a:lvl1pPr>
          </a:lstStyle>
          <a:p>
            <a:r>
              <a:t>MODULE X</a:t>
            </a:r>
          </a:p>
        </p:txBody>
      </p:sp>
      <p:pic>
        <p:nvPicPr>
          <p:cNvPr id="7" name="Picture 14" descr="Picture 14"/>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31850" y="326866"/>
            <a:ext cx="1443518" cy="954828"/>
          </a:xfrm>
          <a:prstGeom prst="rect">
            <a:avLst/>
          </a:prstGeom>
          <a:ln w="12700">
            <a:miter lim="400000"/>
          </a:ln>
        </p:spPr>
      </p:pic>
      <p:sp>
        <p:nvSpPr>
          <p:cNvPr id="8" name="Title 1"/>
          <p:cNvSpPr txBox="1"/>
          <p:nvPr/>
        </p:nvSpPr>
        <p:spPr>
          <a:xfrm>
            <a:off x="831850" y="3009321"/>
            <a:ext cx="10424160" cy="8513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nSpc>
                <a:spcPct val="90000"/>
              </a:lnSpc>
              <a:defRPr sz="6000" b="1"/>
            </a:lvl1pPr>
          </a:lstStyle>
          <a:p>
            <a:r>
              <a:t>Chronic kidney disease</a:t>
            </a:r>
          </a:p>
        </p:txBody>
      </p:sp>
      <p:sp>
        <p:nvSpPr>
          <p:cNvPr id="9" name="Body Level One…"/>
          <p:cNvSpPr txBox="1">
            <a:spLocks noGrp="1"/>
          </p:cNvSpPr>
          <p:nvPr>
            <p:ph type="body" idx="1"/>
          </p:nvPr>
        </p:nvSpPr>
        <p:spPr>
          <a:xfrm>
            <a:off x="831850" y="4202965"/>
            <a:ext cx="10515600" cy="293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MODULE 1 OF 4: WELCOME AND KIDNEY BASICS</a:t>
            </a:r>
          </a:p>
          <a:p>
            <a:pPr lvl="1"/>
            <a:endParaRPr/>
          </a:p>
          <a:p>
            <a:pPr lvl="2"/>
            <a:endParaRPr/>
          </a:p>
          <a:p>
            <a:pPr lvl="3"/>
            <a:endParaRPr/>
          </a:p>
          <a:p>
            <a:pPr lvl="4"/>
            <a:endParaRPr/>
          </a:p>
        </p:txBody>
      </p:sp>
      <p:pic>
        <p:nvPicPr>
          <p:cNvPr id="10" name="AKF_Logo+Tagline_CMYK.pdf" descr="AKF_Logo+Tagline_CMYK.pdf"/>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a:xfrm>
            <a:off x="2690901" y="595072"/>
            <a:ext cx="2276287" cy="433289"/>
          </a:xfrm>
          <a:prstGeom prst="rect">
            <a:avLst/>
          </a:prstGeom>
          <a:ln w="12700">
            <a:miter lim="400000"/>
          </a:ln>
        </p:spPr>
      </p:pic>
      <p:sp>
        <p:nvSpPr>
          <p:cNvPr id="11" name="Straight Connector 20"/>
          <p:cNvSpPr/>
          <p:nvPr/>
        </p:nvSpPr>
        <p:spPr>
          <a:xfrm>
            <a:off x="838200" y="4107729"/>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 name="TextBox 24"/>
          <p:cNvSpPr txBox="1"/>
          <p:nvPr/>
        </p:nvSpPr>
        <p:spPr>
          <a:xfrm>
            <a:off x="838200" y="6402070"/>
            <a:ext cx="4622748" cy="4073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914262">
              <a:lnSpc>
                <a:spcPct val="120000"/>
              </a:lnSpc>
              <a:defRPr sz="1000">
                <a:solidFill>
                  <a:schemeClr val="accent3"/>
                </a:solidFill>
              </a:defRPr>
            </a:pPr>
            <a:r>
              <a:t>© 2020 American Kidney Fund, Inc. (AKF).  </a:t>
            </a:r>
          </a:p>
          <a:p>
            <a:pPr defTabSz="914262">
              <a:lnSpc>
                <a:spcPct val="120000"/>
              </a:lnSpc>
              <a:defRPr sz="1000">
                <a:solidFill>
                  <a:schemeClr val="accent3"/>
                </a:solidFill>
              </a:defRPr>
            </a:pPr>
            <a:r>
              <a:t>Any reproduction of AKF material requires the express permission of AKF.</a:t>
            </a:r>
            <a:endParaRPr sz="600"/>
          </a:p>
        </p:txBody>
      </p:sp>
      <p:sp>
        <p:nvSpPr>
          <p:cNvPr id="13"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14" name="Slide Number"/>
          <p:cNvSpPr txBox="1">
            <a:spLocks noGrp="1"/>
          </p:cNvSpPr>
          <p:nvPr>
            <p:ph type="sldNum" sz="quarter" idx="2"/>
          </p:nvPr>
        </p:nvSpPr>
        <p:spPr>
          <a:xfrm>
            <a:off x="11353800" y="6471139"/>
            <a:ext cx="153963" cy="135547"/>
          </a:xfrm>
          <a:prstGeom prst="rect">
            <a:avLst/>
          </a:prstGeom>
          <a:ln w="12700">
            <a:miter lim="400000"/>
          </a:ln>
        </p:spPr>
        <p:txBody>
          <a:bodyPr wrap="none" lIns="0" tIns="0" rIns="0" bIns="0" anchor="ctr">
            <a:spAutoFit/>
          </a:bodyPr>
          <a:lstStyle>
            <a:lvl1pPr defTabSz="914262">
              <a:lnSpc>
                <a:spcPct val="120000"/>
              </a:lnSpc>
              <a:defRPr sz="1000">
                <a:solidFill>
                  <a:schemeClr val="accent3"/>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5pPr>
      <a:lvl6pPr marL="0" marR="0" indent="22860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6pPr>
      <a:lvl7pPr marL="0" marR="0" indent="2743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7pPr>
      <a:lvl8pPr marL="0" marR="0" indent="3200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8pPr>
      <a:lvl9pPr marL="0" marR="0" indent="3657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9pPr>
    </p:bodyStyle>
    <p:otherStyle>
      <a:lvl1pPr marL="0" marR="0" indent="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chart" Target="../charts/char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21.png"/><Relationship Id="rId10" Type="http://schemas.openxmlformats.org/officeDocument/2006/relationships/image" Target="../media/image61.png"/><Relationship Id="rId4" Type="http://schemas.openxmlformats.org/officeDocument/2006/relationships/image" Target="../media/image35.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pn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8.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61.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21.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1.png"/><Relationship Id="rId7" Type="http://schemas.openxmlformats.org/officeDocument/2006/relationships/image" Target="../media/image106.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1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hsph.harvard.edu/nutritionsource/healthy-eating-plate/" TargetMode="External"/><Relationship Id="rId3" Type="http://schemas.openxmlformats.org/officeDocument/2006/relationships/hyperlink" Target="https://www.diabetes.org/a1c/diagnosis" TargetMode="External"/><Relationship Id="rId7" Type="http://schemas.openxmlformats.org/officeDocument/2006/relationships/hyperlink" Target="https://www.fda.gov/food/nutrition-education-resources-materials/sodium-your-diet"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cdc.gov/bloodpressure/facts.htm" TargetMode="External"/><Relationship Id="rId5" Type="http://schemas.openxmlformats.org/officeDocument/2006/relationships/hyperlink" Target="https://www.cdc.gov/kidneydisease/basics.html" TargetMode="External"/><Relationship Id="rId10" Type="http://schemas.openxmlformats.org/officeDocument/2006/relationships/hyperlink" Target="https://www.kidney.org/news/kidneyCare/Spring09/askYourDoc_spring09%23:~:text=Ask%20your%20doctor%20about%20these,keep%20it%20from%20getting%20worse" TargetMode="External"/><Relationship Id="rId4" Type="http://schemas.openxmlformats.org/officeDocument/2006/relationships/hyperlink" Target="http://www.kidneyfund.org/" TargetMode="External"/><Relationship Id="rId9" Type="http://schemas.openxmlformats.org/officeDocument/2006/relationships/hyperlink" Target="https://www.kidney.org/kidneydisease/siemens_hcp_acr"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What you need to know to prevent and treat it"/>
          <p:cNvSpPr txBox="1">
            <a:spLocks noGrp="1"/>
          </p:cNvSpPr>
          <p:nvPr>
            <p:ph type="subTitle" sz="quarter" idx="1"/>
          </p:nvPr>
        </p:nvSpPr>
        <p:spPr>
          <a:prstGeom prst="rect">
            <a:avLst/>
          </a:prstGeom>
        </p:spPr>
        <p:txBody>
          <a:bodyPr/>
          <a:lstStyle/>
          <a:p>
            <a:r>
              <a:t>What you need to know to prevent and treat 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prstGeom prst="rect">
            <a:avLst/>
          </a:prstGeom>
        </p:spPr>
        <p:txBody>
          <a:bodyPr lIns="22860" tIns="22860" rIns="22860" bIns="22860"/>
          <a:lstStyle/>
          <a:p>
            <a:r>
              <a:t>Do you know? </a:t>
            </a:r>
          </a:p>
        </p:txBody>
      </p:sp>
      <p:sp>
        <p:nvSpPr>
          <p:cNvPr id="335" name="Subtitle 2"/>
          <p:cNvSpPr txBox="1">
            <a:spLocks noGrp="1"/>
          </p:cNvSpPr>
          <p:nvPr>
            <p:ph type="body" sz="quarter" idx="1"/>
          </p:nvPr>
        </p:nvSpPr>
        <p:spPr>
          <a:xfrm>
            <a:off x="838200" y="2157351"/>
            <a:ext cx="10515600" cy="493809"/>
          </a:xfrm>
          <a:prstGeom prst="rect">
            <a:avLst/>
          </a:prstGeom>
        </p:spPr>
        <p:txBody>
          <a:bodyPr lIns="22860" tIns="22860" rIns="22860" bIns="22860"/>
          <a:lstStyle>
            <a:lvl1pPr marL="0" indent="0">
              <a:buSzTx/>
              <a:buNone/>
            </a:lvl1pPr>
          </a:lstStyle>
          <a:p>
            <a:r>
              <a:t>How many adults in the U.S. have CKD?</a:t>
            </a:r>
          </a:p>
        </p:txBody>
      </p:sp>
      <p:pic>
        <p:nvPicPr>
          <p:cNvPr id="33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341" name="Group"/>
          <p:cNvGrpSpPr/>
          <p:nvPr/>
        </p:nvGrpSpPr>
        <p:grpSpPr>
          <a:xfrm>
            <a:off x="875564" y="3128531"/>
            <a:ext cx="10215716" cy="1728076"/>
            <a:chOff x="0" y="0"/>
            <a:chExt cx="10215714" cy="1728074"/>
          </a:xfrm>
        </p:grpSpPr>
        <p:pic>
          <p:nvPicPr>
            <p:cNvPr id="337" name="Image" descr="Image"/>
            <p:cNvPicPr>
              <a:picLocks noChangeAspect="1"/>
            </p:cNvPicPr>
            <p:nvPr/>
          </p:nvPicPr>
          <p:blipFill>
            <a:blip r:embed="rId4"/>
            <a:stretch>
              <a:fillRect/>
            </a:stretch>
          </p:blipFill>
          <p:spPr>
            <a:xfrm>
              <a:off x="0" y="0"/>
              <a:ext cx="2134609" cy="1712191"/>
            </a:xfrm>
            <a:prstGeom prst="rect">
              <a:avLst/>
            </a:prstGeom>
            <a:ln w="12700" cap="flat">
              <a:noFill/>
              <a:miter lim="400000"/>
            </a:ln>
            <a:effectLst/>
          </p:spPr>
        </p:pic>
        <p:pic>
          <p:nvPicPr>
            <p:cNvPr id="338" name="Image" descr="Image"/>
            <p:cNvPicPr>
              <a:picLocks noChangeAspect="1"/>
            </p:cNvPicPr>
            <p:nvPr/>
          </p:nvPicPr>
          <p:blipFill>
            <a:blip r:embed="rId5"/>
            <a:stretch>
              <a:fillRect/>
            </a:stretch>
          </p:blipFill>
          <p:spPr>
            <a:xfrm>
              <a:off x="2706930" y="0"/>
              <a:ext cx="2134609" cy="1712191"/>
            </a:xfrm>
            <a:prstGeom prst="rect">
              <a:avLst/>
            </a:prstGeom>
            <a:ln w="12700" cap="flat">
              <a:noFill/>
              <a:miter lim="400000"/>
            </a:ln>
            <a:effectLst/>
          </p:spPr>
        </p:pic>
        <p:pic>
          <p:nvPicPr>
            <p:cNvPr id="339" name="Image" descr="Image"/>
            <p:cNvPicPr>
              <a:picLocks noChangeAspect="1"/>
            </p:cNvPicPr>
            <p:nvPr/>
          </p:nvPicPr>
          <p:blipFill>
            <a:blip r:embed="rId6"/>
            <a:stretch>
              <a:fillRect/>
            </a:stretch>
          </p:blipFill>
          <p:spPr>
            <a:xfrm>
              <a:off x="5413860" y="15884"/>
              <a:ext cx="2094925" cy="1680423"/>
            </a:xfrm>
            <a:prstGeom prst="rect">
              <a:avLst/>
            </a:prstGeom>
            <a:ln w="12700" cap="flat">
              <a:noFill/>
              <a:miter lim="400000"/>
            </a:ln>
            <a:effectLst/>
          </p:spPr>
        </p:pic>
        <p:pic>
          <p:nvPicPr>
            <p:cNvPr id="340" name="Image" descr="Image"/>
            <p:cNvPicPr>
              <a:picLocks noChangeAspect="1"/>
            </p:cNvPicPr>
            <p:nvPr/>
          </p:nvPicPr>
          <p:blipFill>
            <a:blip r:embed="rId7"/>
            <a:stretch>
              <a:fillRect/>
            </a:stretch>
          </p:blipFill>
          <p:spPr>
            <a:xfrm>
              <a:off x="8081105" y="15884"/>
              <a:ext cx="2134610" cy="1712191"/>
            </a:xfrm>
            <a:prstGeom prst="rect">
              <a:avLst/>
            </a:prstGeom>
            <a:ln w="12700" cap="flat">
              <a:noFill/>
              <a:miter lim="400000"/>
            </a:ln>
            <a:effectLst/>
          </p:spPr>
        </p:pic>
      </p:grpSp>
      <p:grpSp>
        <p:nvGrpSpPr>
          <p:cNvPr id="344" name="Group"/>
          <p:cNvGrpSpPr/>
          <p:nvPr/>
        </p:nvGrpSpPr>
        <p:grpSpPr>
          <a:xfrm>
            <a:off x="1630107" y="3380408"/>
            <a:ext cx="544672" cy="951483"/>
            <a:chOff x="0" y="0"/>
            <a:chExt cx="544671" cy="951481"/>
          </a:xfrm>
        </p:grpSpPr>
        <p:sp>
          <p:nvSpPr>
            <p:cNvPr id="342" name="5%"/>
            <p:cNvSpPr txBox="1"/>
            <p:nvPr/>
          </p:nvSpPr>
          <p:spPr>
            <a:xfrm>
              <a:off x="0" y="514413"/>
              <a:ext cx="54467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5%</a:t>
              </a:r>
            </a:p>
          </p:txBody>
        </p:sp>
        <p:sp>
          <p:nvSpPr>
            <p:cNvPr id="343" name="A"/>
            <p:cNvSpPr txBox="1"/>
            <p:nvPr/>
          </p:nvSpPr>
          <p:spPr>
            <a:xfrm>
              <a:off x="415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nvGrpSpPr>
          <p:cNvPr id="347" name="Group"/>
          <p:cNvGrpSpPr/>
          <p:nvPr/>
        </p:nvGrpSpPr>
        <p:grpSpPr>
          <a:xfrm>
            <a:off x="4341097" y="3380408"/>
            <a:ext cx="1270001" cy="1784414"/>
            <a:chOff x="0" y="0"/>
            <a:chExt cx="1270000" cy="1784413"/>
          </a:xfrm>
        </p:grpSpPr>
        <p:sp>
          <p:nvSpPr>
            <p:cNvPr id="345" name="1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15%</a:t>
              </a:r>
            </a:p>
          </p:txBody>
        </p:sp>
        <p:sp>
          <p:nvSpPr>
            <p:cNvPr id="346" name="B"/>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nvGrpSpPr>
          <p:cNvPr id="350" name="Group"/>
          <p:cNvGrpSpPr/>
          <p:nvPr/>
        </p:nvGrpSpPr>
        <p:grpSpPr>
          <a:xfrm>
            <a:off x="6991694" y="3380408"/>
            <a:ext cx="1270001" cy="1784414"/>
            <a:chOff x="0" y="0"/>
            <a:chExt cx="1270000" cy="1784413"/>
          </a:xfrm>
        </p:grpSpPr>
        <p:sp>
          <p:nvSpPr>
            <p:cNvPr id="348" name="50%"/>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50%</a:t>
              </a:r>
            </a:p>
          </p:txBody>
        </p:sp>
        <p:sp>
          <p:nvSpPr>
            <p:cNvPr id="349" name="C"/>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nvGrpSpPr>
          <p:cNvPr id="353" name="Group"/>
          <p:cNvGrpSpPr/>
          <p:nvPr/>
        </p:nvGrpSpPr>
        <p:grpSpPr>
          <a:xfrm>
            <a:off x="9716106" y="3380408"/>
            <a:ext cx="1270001" cy="1784414"/>
            <a:chOff x="0" y="0"/>
            <a:chExt cx="1270000" cy="1784413"/>
          </a:xfrm>
        </p:grpSpPr>
        <p:sp>
          <p:nvSpPr>
            <p:cNvPr id="351" name="7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75%</a:t>
              </a:r>
            </a:p>
          </p:txBody>
        </p:sp>
        <p:sp>
          <p:nvSpPr>
            <p:cNvPr id="352" name="D"/>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Image" descr="Image"/>
          <p:cNvPicPr>
            <a:picLocks noChangeAspect="1"/>
          </p:cNvPicPr>
          <p:nvPr/>
        </p:nvPicPr>
        <p:blipFill>
          <a:blip r:embed="rId3"/>
          <a:stretch>
            <a:fillRect/>
          </a:stretch>
        </p:blipFill>
        <p:spPr>
          <a:xfrm>
            <a:off x="1405684" y="3128531"/>
            <a:ext cx="2134609" cy="1712192"/>
          </a:xfrm>
          <a:prstGeom prst="rect">
            <a:avLst/>
          </a:prstGeom>
          <a:ln w="12700">
            <a:miter lim="400000"/>
          </a:ln>
        </p:spPr>
      </p:pic>
      <p:sp>
        <p:nvSpPr>
          <p:cNvPr id="358"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sp>
        <p:nvSpPr>
          <p:cNvPr id="359" name="Title 1"/>
          <p:cNvSpPr txBox="1">
            <a:spLocks noGrp="1"/>
          </p:cNvSpPr>
          <p:nvPr>
            <p:ph type="title"/>
          </p:nvPr>
        </p:nvSpPr>
        <p:spPr>
          <a:prstGeom prst="rect">
            <a:avLst/>
          </a:prstGeom>
        </p:spPr>
        <p:txBody>
          <a:bodyPr lIns="22860" tIns="22860" rIns="22860" bIns="22860"/>
          <a:lstStyle/>
          <a:p>
            <a:r>
              <a:t>Answer</a:t>
            </a:r>
          </a:p>
        </p:txBody>
      </p:sp>
      <p:sp>
        <p:nvSpPr>
          <p:cNvPr id="360" name="Subtitle 2"/>
          <p:cNvSpPr txBox="1">
            <a:spLocks noGrp="1"/>
          </p:cNvSpPr>
          <p:nvPr>
            <p:ph type="body" sz="quarter" idx="1"/>
          </p:nvPr>
        </p:nvSpPr>
        <p:spPr>
          <a:xfrm>
            <a:off x="838200" y="2157351"/>
            <a:ext cx="10515600" cy="745686"/>
          </a:xfrm>
          <a:prstGeom prst="rect">
            <a:avLst/>
          </a:prstGeom>
        </p:spPr>
        <p:txBody>
          <a:bodyPr lIns="22860" tIns="22860" rIns="22860" bIns="22860"/>
          <a:lstStyle>
            <a:lvl1pPr marL="0" indent="0">
              <a:buSzTx/>
              <a:buNone/>
            </a:lvl1pPr>
          </a:lstStyle>
          <a:p>
            <a:r>
              <a:t>How many adults in the U.S. have CKD?</a:t>
            </a:r>
          </a:p>
        </p:txBody>
      </p:sp>
      <p:pic>
        <p:nvPicPr>
          <p:cNvPr id="36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364" name="Group"/>
          <p:cNvGrpSpPr/>
          <p:nvPr/>
        </p:nvGrpSpPr>
        <p:grpSpPr>
          <a:xfrm>
            <a:off x="9147864" y="3602256"/>
            <a:ext cx="2413898" cy="1536996"/>
            <a:chOff x="0" y="0"/>
            <a:chExt cx="2413897" cy="1536994"/>
          </a:xfrm>
        </p:grpSpPr>
        <p:pic>
          <p:nvPicPr>
            <p:cNvPr id="362" name="Image" descr="Imag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2413898" cy="1536995"/>
            </a:xfrm>
            <a:prstGeom prst="rect">
              <a:avLst/>
            </a:prstGeom>
            <a:ln w="12700" cap="flat">
              <a:noFill/>
              <a:miter lim="400000"/>
            </a:ln>
            <a:effectLst/>
          </p:spPr>
        </p:pic>
        <p:sp>
          <p:nvSpPr>
            <p:cNvPr id="363" name="That’s about 1 in 7 adults."/>
            <p:cNvSpPr txBox="1"/>
            <p:nvPr/>
          </p:nvSpPr>
          <p:spPr>
            <a:xfrm>
              <a:off x="165036" y="325381"/>
              <a:ext cx="2083825" cy="7585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buClr>
                  <a:srgbClr val="00599C"/>
                </a:buClr>
                <a:buFont typeface="Arial"/>
                <a:defRPr sz="2200" b="1">
                  <a:solidFill>
                    <a:srgbClr val="FFFFFF"/>
                  </a:solidFill>
                </a:defRPr>
              </a:pPr>
              <a:r>
                <a:t>That’s about</a:t>
              </a:r>
              <a:br/>
              <a:r>
                <a:t>1 in 7 adults.</a:t>
              </a:r>
            </a:p>
          </p:txBody>
        </p:sp>
      </p:grpSp>
      <p:grpSp>
        <p:nvGrpSpPr>
          <p:cNvPr id="373" name="Group"/>
          <p:cNvGrpSpPr/>
          <p:nvPr/>
        </p:nvGrpSpPr>
        <p:grpSpPr>
          <a:xfrm>
            <a:off x="3784994" y="2933206"/>
            <a:ext cx="5367993" cy="3308677"/>
            <a:chOff x="0" y="0"/>
            <a:chExt cx="5367991" cy="3308675"/>
          </a:xfrm>
        </p:grpSpPr>
        <p:sp>
          <p:nvSpPr>
            <p:cNvPr id="365" name="Freeform: Shape 4"/>
            <p:cNvSpPr/>
            <p:nvPr/>
          </p:nvSpPr>
          <p:spPr>
            <a:xfrm>
              <a:off x="0" y="-1"/>
              <a:ext cx="5367992" cy="3308677"/>
            </a:xfrm>
            <a:custGeom>
              <a:avLst/>
              <a:gdLst/>
              <a:ahLst/>
              <a:cxnLst>
                <a:cxn ang="0">
                  <a:pos x="wd2" y="hd2"/>
                </a:cxn>
                <a:cxn ang="5400000">
                  <a:pos x="wd2" y="hd2"/>
                </a:cxn>
                <a:cxn ang="10800000">
                  <a:pos x="wd2" y="hd2"/>
                </a:cxn>
                <a:cxn ang="16200000">
                  <a:pos x="wd2" y="hd2"/>
                </a:cxn>
              </a:cxnLst>
              <a:rect l="0" t="0" r="r" b="b"/>
              <a:pathLst>
                <a:path w="21536" h="21581" extrusionOk="0">
                  <a:moveTo>
                    <a:pt x="1746" y="17"/>
                  </a:moveTo>
                  <a:cubicBezTo>
                    <a:pt x="1746" y="44"/>
                    <a:pt x="1766" y="123"/>
                    <a:pt x="1791" y="203"/>
                  </a:cubicBezTo>
                  <a:cubicBezTo>
                    <a:pt x="1827" y="309"/>
                    <a:pt x="1819" y="362"/>
                    <a:pt x="1750" y="480"/>
                  </a:cubicBezTo>
                  <a:cubicBezTo>
                    <a:pt x="1697" y="573"/>
                    <a:pt x="1673" y="679"/>
                    <a:pt x="1685" y="785"/>
                  </a:cubicBezTo>
                  <a:cubicBezTo>
                    <a:pt x="1697" y="877"/>
                    <a:pt x="1693" y="904"/>
                    <a:pt x="1677" y="851"/>
                  </a:cubicBezTo>
                  <a:cubicBezTo>
                    <a:pt x="1640" y="712"/>
                    <a:pt x="1543" y="599"/>
                    <a:pt x="1417" y="560"/>
                  </a:cubicBezTo>
                  <a:cubicBezTo>
                    <a:pt x="1360" y="540"/>
                    <a:pt x="1254" y="447"/>
                    <a:pt x="1185" y="355"/>
                  </a:cubicBezTo>
                  <a:cubicBezTo>
                    <a:pt x="1116" y="262"/>
                    <a:pt x="1051" y="216"/>
                    <a:pt x="1034" y="249"/>
                  </a:cubicBezTo>
                  <a:cubicBezTo>
                    <a:pt x="1010" y="322"/>
                    <a:pt x="1051" y="1380"/>
                    <a:pt x="1079" y="1459"/>
                  </a:cubicBezTo>
                  <a:cubicBezTo>
                    <a:pt x="1091" y="1492"/>
                    <a:pt x="1079" y="1512"/>
                    <a:pt x="1054" y="1512"/>
                  </a:cubicBezTo>
                  <a:cubicBezTo>
                    <a:pt x="1030" y="1512"/>
                    <a:pt x="1022" y="1578"/>
                    <a:pt x="1038" y="1677"/>
                  </a:cubicBezTo>
                  <a:cubicBezTo>
                    <a:pt x="1054" y="1776"/>
                    <a:pt x="1046" y="1842"/>
                    <a:pt x="1018" y="1842"/>
                  </a:cubicBezTo>
                  <a:cubicBezTo>
                    <a:pt x="945" y="1842"/>
                    <a:pt x="965" y="2027"/>
                    <a:pt x="1046" y="2061"/>
                  </a:cubicBezTo>
                  <a:cubicBezTo>
                    <a:pt x="1111" y="2087"/>
                    <a:pt x="1111" y="2093"/>
                    <a:pt x="1046" y="2100"/>
                  </a:cubicBezTo>
                  <a:cubicBezTo>
                    <a:pt x="1002" y="2107"/>
                    <a:pt x="965" y="2180"/>
                    <a:pt x="949" y="2286"/>
                  </a:cubicBezTo>
                  <a:cubicBezTo>
                    <a:pt x="937" y="2391"/>
                    <a:pt x="863" y="2735"/>
                    <a:pt x="782" y="3066"/>
                  </a:cubicBezTo>
                  <a:cubicBezTo>
                    <a:pt x="705" y="3390"/>
                    <a:pt x="624" y="3747"/>
                    <a:pt x="595" y="3859"/>
                  </a:cubicBezTo>
                  <a:cubicBezTo>
                    <a:pt x="570" y="3965"/>
                    <a:pt x="489" y="4210"/>
                    <a:pt x="420" y="4395"/>
                  </a:cubicBezTo>
                  <a:cubicBezTo>
                    <a:pt x="347" y="4579"/>
                    <a:pt x="286" y="4791"/>
                    <a:pt x="282" y="4857"/>
                  </a:cubicBezTo>
                  <a:cubicBezTo>
                    <a:pt x="282" y="4930"/>
                    <a:pt x="273" y="5208"/>
                    <a:pt x="265" y="5479"/>
                  </a:cubicBezTo>
                  <a:cubicBezTo>
                    <a:pt x="253" y="5982"/>
                    <a:pt x="176" y="6378"/>
                    <a:pt x="62" y="6537"/>
                  </a:cubicBezTo>
                  <a:cubicBezTo>
                    <a:pt x="-23" y="6643"/>
                    <a:pt x="-19" y="6874"/>
                    <a:pt x="66" y="7159"/>
                  </a:cubicBezTo>
                  <a:cubicBezTo>
                    <a:pt x="119" y="7350"/>
                    <a:pt x="123" y="7423"/>
                    <a:pt x="86" y="7562"/>
                  </a:cubicBezTo>
                  <a:cubicBezTo>
                    <a:pt x="13" y="7819"/>
                    <a:pt x="30" y="8077"/>
                    <a:pt x="135" y="8461"/>
                  </a:cubicBezTo>
                  <a:cubicBezTo>
                    <a:pt x="192" y="8653"/>
                    <a:pt x="225" y="8838"/>
                    <a:pt x="213" y="8864"/>
                  </a:cubicBezTo>
                  <a:cubicBezTo>
                    <a:pt x="184" y="8950"/>
                    <a:pt x="327" y="9188"/>
                    <a:pt x="379" y="9135"/>
                  </a:cubicBezTo>
                  <a:cubicBezTo>
                    <a:pt x="404" y="9115"/>
                    <a:pt x="400" y="9135"/>
                    <a:pt x="371" y="9188"/>
                  </a:cubicBezTo>
                  <a:cubicBezTo>
                    <a:pt x="347" y="9235"/>
                    <a:pt x="322" y="9413"/>
                    <a:pt x="322" y="9585"/>
                  </a:cubicBezTo>
                  <a:cubicBezTo>
                    <a:pt x="322" y="9836"/>
                    <a:pt x="343" y="9922"/>
                    <a:pt x="408" y="10001"/>
                  </a:cubicBezTo>
                  <a:cubicBezTo>
                    <a:pt x="493" y="10094"/>
                    <a:pt x="493" y="10107"/>
                    <a:pt x="432" y="10318"/>
                  </a:cubicBezTo>
                  <a:cubicBezTo>
                    <a:pt x="396" y="10437"/>
                    <a:pt x="383" y="10562"/>
                    <a:pt x="400" y="10603"/>
                  </a:cubicBezTo>
                  <a:cubicBezTo>
                    <a:pt x="416" y="10636"/>
                    <a:pt x="456" y="10775"/>
                    <a:pt x="485" y="10900"/>
                  </a:cubicBezTo>
                  <a:cubicBezTo>
                    <a:pt x="513" y="11026"/>
                    <a:pt x="574" y="11211"/>
                    <a:pt x="615" y="11310"/>
                  </a:cubicBezTo>
                  <a:cubicBezTo>
                    <a:pt x="655" y="11402"/>
                    <a:pt x="676" y="11528"/>
                    <a:pt x="664" y="11588"/>
                  </a:cubicBezTo>
                  <a:cubicBezTo>
                    <a:pt x="651" y="11647"/>
                    <a:pt x="655" y="11693"/>
                    <a:pt x="680" y="11693"/>
                  </a:cubicBezTo>
                  <a:cubicBezTo>
                    <a:pt x="704" y="11693"/>
                    <a:pt x="721" y="11832"/>
                    <a:pt x="716" y="11998"/>
                  </a:cubicBezTo>
                  <a:lnTo>
                    <a:pt x="708" y="12308"/>
                  </a:lnTo>
                  <a:lnTo>
                    <a:pt x="904" y="12414"/>
                  </a:lnTo>
                  <a:cubicBezTo>
                    <a:pt x="1022" y="12480"/>
                    <a:pt x="1136" y="12606"/>
                    <a:pt x="1196" y="12731"/>
                  </a:cubicBezTo>
                  <a:cubicBezTo>
                    <a:pt x="1253" y="12844"/>
                    <a:pt x="1343" y="12956"/>
                    <a:pt x="1400" y="12976"/>
                  </a:cubicBezTo>
                  <a:cubicBezTo>
                    <a:pt x="1465" y="13002"/>
                    <a:pt x="1501" y="13062"/>
                    <a:pt x="1501" y="13148"/>
                  </a:cubicBezTo>
                  <a:cubicBezTo>
                    <a:pt x="1501" y="13221"/>
                    <a:pt x="1526" y="13280"/>
                    <a:pt x="1554" y="13280"/>
                  </a:cubicBezTo>
                  <a:cubicBezTo>
                    <a:pt x="1583" y="13280"/>
                    <a:pt x="1664" y="13406"/>
                    <a:pt x="1737" y="13558"/>
                  </a:cubicBezTo>
                  <a:cubicBezTo>
                    <a:pt x="1839" y="13769"/>
                    <a:pt x="1867" y="13895"/>
                    <a:pt x="1867" y="14120"/>
                  </a:cubicBezTo>
                  <a:cubicBezTo>
                    <a:pt x="1867" y="14305"/>
                    <a:pt x="1887" y="14424"/>
                    <a:pt x="1924" y="14445"/>
                  </a:cubicBezTo>
                  <a:cubicBezTo>
                    <a:pt x="1956" y="14464"/>
                    <a:pt x="2188" y="14517"/>
                    <a:pt x="2441" y="14557"/>
                  </a:cubicBezTo>
                  <a:cubicBezTo>
                    <a:pt x="2802" y="14616"/>
                    <a:pt x="2904" y="14656"/>
                    <a:pt x="2904" y="14735"/>
                  </a:cubicBezTo>
                  <a:cubicBezTo>
                    <a:pt x="2904" y="14794"/>
                    <a:pt x="3213" y="15118"/>
                    <a:pt x="3660" y="15535"/>
                  </a:cubicBezTo>
                  <a:lnTo>
                    <a:pt x="4417" y="16242"/>
                  </a:lnTo>
                  <a:lnTo>
                    <a:pt x="5023" y="16375"/>
                  </a:lnTo>
                  <a:cubicBezTo>
                    <a:pt x="5356" y="16447"/>
                    <a:pt x="5641" y="16494"/>
                    <a:pt x="5661" y="16473"/>
                  </a:cubicBezTo>
                  <a:cubicBezTo>
                    <a:pt x="5677" y="16461"/>
                    <a:pt x="5689" y="16368"/>
                    <a:pt x="5689" y="16282"/>
                  </a:cubicBezTo>
                  <a:cubicBezTo>
                    <a:pt x="5689" y="16123"/>
                    <a:pt x="5702" y="16117"/>
                    <a:pt x="5844" y="16149"/>
                  </a:cubicBezTo>
                  <a:cubicBezTo>
                    <a:pt x="5925" y="16170"/>
                    <a:pt x="6100" y="16202"/>
                    <a:pt x="6231" y="16223"/>
                  </a:cubicBezTo>
                  <a:cubicBezTo>
                    <a:pt x="6397" y="16256"/>
                    <a:pt x="6475" y="16302"/>
                    <a:pt x="6503" y="16388"/>
                  </a:cubicBezTo>
                  <a:cubicBezTo>
                    <a:pt x="6528" y="16461"/>
                    <a:pt x="6658" y="16699"/>
                    <a:pt x="6800" y="16930"/>
                  </a:cubicBezTo>
                  <a:cubicBezTo>
                    <a:pt x="7052" y="17340"/>
                    <a:pt x="7125" y="17538"/>
                    <a:pt x="7174" y="17955"/>
                  </a:cubicBezTo>
                  <a:cubicBezTo>
                    <a:pt x="7186" y="18067"/>
                    <a:pt x="7247" y="18226"/>
                    <a:pt x="7308" y="18305"/>
                  </a:cubicBezTo>
                  <a:cubicBezTo>
                    <a:pt x="7536" y="18596"/>
                    <a:pt x="7776" y="18821"/>
                    <a:pt x="7825" y="18794"/>
                  </a:cubicBezTo>
                  <a:cubicBezTo>
                    <a:pt x="7850" y="18775"/>
                    <a:pt x="7915" y="18642"/>
                    <a:pt x="7963" y="18497"/>
                  </a:cubicBezTo>
                  <a:cubicBezTo>
                    <a:pt x="8073" y="18186"/>
                    <a:pt x="8187" y="18094"/>
                    <a:pt x="8386" y="18173"/>
                  </a:cubicBezTo>
                  <a:cubicBezTo>
                    <a:pt x="8467" y="18199"/>
                    <a:pt x="8541" y="18213"/>
                    <a:pt x="8549" y="18199"/>
                  </a:cubicBezTo>
                  <a:cubicBezTo>
                    <a:pt x="8597" y="18120"/>
                    <a:pt x="8919" y="18775"/>
                    <a:pt x="9012" y="19125"/>
                  </a:cubicBezTo>
                  <a:cubicBezTo>
                    <a:pt x="9069" y="19350"/>
                    <a:pt x="9139" y="19574"/>
                    <a:pt x="9171" y="19628"/>
                  </a:cubicBezTo>
                  <a:cubicBezTo>
                    <a:pt x="9334" y="19919"/>
                    <a:pt x="9440" y="20170"/>
                    <a:pt x="9455" y="20335"/>
                  </a:cubicBezTo>
                  <a:cubicBezTo>
                    <a:pt x="9488" y="20619"/>
                    <a:pt x="9651" y="21148"/>
                    <a:pt x="9704" y="21148"/>
                  </a:cubicBezTo>
                  <a:cubicBezTo>
                    <a:pt x="9732" y="21148"/>
                    <a:pt x="9818" y="21208"/>
                    <a:pt x="9899" y="21280"/>
                  </a:cubicBezTo>
                  <a:cubicBezTo>
                    <a:pt x="9980" y="21353"/>
                    <a:pt x="10094" y="21413"/>
                    <a:pt x="10155" y="21413"/>
                  </a:cubicBezTo>
                  <a:cubicBezTo>
                    <a:pt x="10216" y="21413"/>
                    <a:pt x="10302" y="21459"/>
                    <a:pt x="10342" y="21512"/>
                  </a:cubicBezTo>
                  <a:cubicBezTo>
                    <a:pt x="10383" y="21564"/>
                    <a:pt x="10432" y="21591"/>
                    <a:pt x="10452" y="21578"/>
                  </a:cubicBezTo>
                  <a:cubicBezTo>
                    <a:pt x="10509" y="21518"/>
                    <a:pt x="10533" y="21042"/>
                    <a:pt x="10488" y="20857"/>
                  </a:cubicBezTo>
                  <a:cubicBezTo>
                    <a:pt x="10428" y="20599"/>
                    <a:pt x="10395" y="20679"/>
                    <a:pt x="10452" y="20943"/>
                  </a:cubicBezTo>
                  <a:cubicBezTo>
                    <a:pt x="10477" y="21062"/>
                    <a:pt x="10488" y="21168"/>
                    <a:pt x="10477" y="21194"/>
                  </a:cubicBezTo>
                  <a:cubicBezTo>
                    <a:pt x="10464" y="21214"/>
                    <a:pt x="10432" y="21102"/>
                    <a:pt x="10407" y="20950"/>
                  </a:cubicBezTo>
                  <a:cubicBezTo>
                    <a:pt x="10379" y="20771"/>
                    <a:pt x="10375" y="20652"/>
                    <a:pt x="10399" y="20626"/>
                  </a:cubicBezTo>
                  <a:cubicBezTo>
                    <a:pt x="10420" y="20606"/>
                    <a:pt x="10473" y="20414"/>
                    <a:pt x="10513" y="20209"/>
                  </a:cubicBezTo>
                  <a:cubicBezTo>
                    <a:pt x="10558" y="19998"/>
                    <a:pt x="10607" y="19826"/>
                    <a:pt x="10623" y="19826"/>
                  </a:cubicBezTo>
                  <a:cubicBezTo>
                    <a:pt x="10643" y="19826"/>
                    <a:pt x="10684" y="19780"/>
                    <a:pt x="10716" y="19727"/>
                  </a:cubicBezTo>
                  <a:cubicBezTo>
                    <a:pt x="10749" y="19674"/>
                    <a:pt x="10810" y="19601"/>
                    <a:pt x="10846" y="19568"/>
                  </a:cubicBezTo>
                  <a:cubicBezTo>
                    <a:pt x="10903" y="19515"/>
                    <a:pt x="10908" y="19482"/>
                    <a:pt x="10867" y="19370"/>
                  </a:cubicBezTo>
                  <a:cubicBezTo>
                    <a:pt x="10822" y="19251"/>
                    <a:pt x="10826" y="19244"/>
                    <a:pt x="10936" y="19264"/>
                  </a:cubicBezTo>
                  <a:cubicBezTo>
                    <a:pt x="11070" y="19290"/>
                    <a:pt x="11302" y="19125"/>
                    <a:pt x="11501" y="18841"/>
                  </a:cubicBezTo>
                  <a:cubicBezTo>
                    <a:pt x="11635" y="18662"/>
                    <a:pt x="11639" y="18649"/>
                    <a:pt x="11570" y="18536"/>
                  </a:cubicBezTo>
                  <a:cubicBezTo>
                    <a:pt x="11513" y="18444"/>
                    <a:pt x="11510" y="18404"/>
                    <a:pt x="11554" y="18364"/>
                  </a:cubicBezTo>
                  <a:cubicBezTo>
                    <a:pt x="11587" y="18331"/>
                    <a:pt x="11615" y="18344"/>
                    <a:pt x="11627" y="18410"/>
                  </a:cubicBezTo>
                  <a:cubicBezTo>
                    <a:pt x="11655" y="18536"/>
                    <a:pt x="11627" y="18543"/>
                    <a:pt x="11973" y="18351"/>
                  </a:cubicBezTo>
                  <a:cubicBezTo>
                    <a:pt x="12229" y="18206"/>
                    <a:pt x="12274" y="18199"/>
                    <a:pt x="12408" y="18278"/>
                  </a:cubicBezTo>
                  <a:cubicBezTo>
                    <a:pt x="12607" y="18391"/>
                    <a:pt x="13010" y="18450"/>
                    <a:pt x="13010" y="18370"/>
                  </a:cubicBezTo>
                  <a:cubicBezTo>
                    <a:pt x="13010" y="18330"/>
                    <a:pt x="12962" y="18304"/>
                    <a:pt x="12900" y="18304"/>
                  </a:cubicBezTo>
                  <a:cubicBezTo>
                    <a:pt x="12823" y="18304"/>
                    <a:pt x="12802" y="18284"/>
                    <a:pt x="12835" y="18231"/>
                  </a:cubicBezTo>
                  <a:cubicBezTo>
                    <a:pt x="12900" y="18125"/>
                    <a:pt x="13217" y="18370"/>
                    <a:pt x="13193" y="18509"/>
                  </a:cubicBezTo>
                  <a:cubicBezTo>
                    <a:pt x="13161" y="18674"/>
                    <a:pt x="13453" y="18741"/>
                    <a:pt x="13522" y="18583"/>
                  </a:cubicBezTo>
                  <a:cubicBezTo>
                    <a:pt x="13567" y="18477"/>
                    <a:pt x="13579" y="18477"/>
                    <a:pt x="13657" y="18596"/>
                  </a:cubicBezTo>
                  <a:cubicBezTo>
                    <a:pt x="13734" y="18708"/>
                    <a:pt x="13742" y="18708"/>
                    <a:pt x="13767" y="18609"/>
                  </a:cubicBezTo>
                  <a:cubicBezTo>
                    <a:pt x="13779" y="18549"/>
                    <a:pt x="13782" y="18457"/>
                    <a:pt x="13767" y="18404"/>
                  </a:cubicBezTo>
                  <a:cubicBezTo>
                    <a:pt x="13750" y="18331"/>
                    <a:pt x="13811" y="18363"/>
                    <a:pt x="13962" y="18496"/>
                  </a:cubicBezTo>
                  <a:cubicBezTo>
                    <a:pt x="14165" y="18682"/>
                    <a:pt x="14230" y="18695"/>
                    <a:pt x="14230" y="18555"/>
                  </a:cubicBezTo>
                  <a:cubicBezTo>
                    <a:pt x="14230" y="18522"/>
                    <a:pt x="14165" y="18450"/>
                    <a:pt x="14087" y="18391"/>
                  </a:cubicBezTo>
                  <a:cubicBezTo>
                    <a:pt x="13929" y="18272"/>
                    <a:pt x="13917" y="18225"/>
                    <a:pt x="14002" y="18086"/>
                  </a:cubicBezTo>
                  <a:cubicBezTo>
                    <a:pt x="14038" y="18027"/>
                    <a:pt x="14047" y="17960"/>
                    <a:pt x="14022" y="17901"/>
                  </a:cubicBezTo>
                  <a:cubicBezTo>
                    <a:pt x="13990" y="17822"/>
                    <a:pt x="13982" y="17822"/>
                    <a:pt x="13949" y="17901"/>
                  </a:cubicBezTo>
                  <a:cubicBezTo>
                    <a:pt x="13929" y="17954"/>
                    <a:pt x="13904" y="17960"/>
                    <a:pt x="13888" y="17920"/>
                  </a:cubicBezTo>
                  <a:cubicBezTo>
                    <a:pt x="13860" y="17841"/>
                    <a:pt x="14034" y="17623"/>
                    <a:pt x="14181" y="17543"/>
                  </a:cubicBezTo>
                  <a:cubicBezTo>
                    <a:pt x="14238" y="17517"/>
                    <a:pt x="14299" y="17530"/>
                    <a:pt x="14339" y="17590"/>
                  </a:cubicBezTo>
                  <a:cubicBezTo>
                    <a:pt x="14388" y="17649"/>
                    <a:pt x="14400" y="17649"/>
                    <a:pt x="14376" y="17590"/>
                  </a:cubicBezTo>
                  <a:cubicBezTo>
                    <a:pt x="14356" y="17536"/>
                    <a:pt x="14384" y="17510"/>
                    <a:pt x="14470" y="17510"/>
                  </a:cubicBezTo>
                  <a:cubicBezTo>
                    <a:pt x="14567" y="17510"/>
                    <a:pt x="14596" y="17484"/>
                    <a:pt x="14596" y="17378"/>
                  </a:cubicBezTo>
                  <a:cubicBezTo>
                    <a:pt x="14596" y="17186"/>
                    <a:pt x="14665" y="17213"/>
                    <a:pt x="14693" y="17418"/>
                  </a:cubicBezTo>
                  <a:cubicBezTo>
                    <a:pt x="14710" y="17517"/>
                    <a:pt x="14742" y="17577"/>
                    <a:pt x="14771" y="17557"/>
                  </a:cubicBezTo>
                  <a:cubicBezTo>
                    <a:pt x="14799" y="17537"/>
                    <a:pt x="14926" y="17491"/>
                    <a:pt x="15055" y="17451"/>
                  </a:cubicBezTo>
                  <a:cubicBezTo>
                    <a:pt x="15181" y="17405"/>
                    <a:pt x="15295" y="17339"/>
                    <a:pt x="15307" y="17306"/>
                  </a:cubicBezTo>
                  <a:cubicBezTo>
                    <a:pt x="15324" y="17273"/>
                    <a:pt x="15353" y="17246"/>
                    <a:pt x="15372" y="17246"/>
                  </a:cubicBezTo>
                  <a:cubicBezTo>
                    <a:pt x="15397" y="17246"/>
                    <a:pt x="15401" y="17273"/>
                    <a:pt x="15389" y="17312"/>
                  </a:cubicBezTo>
                  <a:cubicBezTo>
                    <a:pt x="15364" y="17371"/>
                    <a:pt x="15458" y="17405"/>
                    <a:pt x="15608" y="17391"/>
                  </a:cubicBezTo>
                  <a:cubicBezTo>
                    <a:pt x="15673" y="17391"/>
                    <a:pt x="15857" y="17669"/>
                    <a:pt x="15857" y="17775"/>
                  </a:cubicBezTo>
                  <a:cubicBezTo>
                    <a:pt x="15857" y="17808"/>
                    <a:pt x="15885" y="17848"/>
                    <a:pt x="15918" y="17848"/>
                  </a:cubicBezTo>
                  <a:cubicBezTo>
                    <a:pt x="15950" y="17854"/>
                    <a:pt x="15995" y="17861"/>
                    <a:pt x="16019" y="17867"/>
                  </a:cubicBezTo>
                  <a:cubicBezTo>
                    <a:pt x="16039" y="17874"/>
                    <a:pt x="16129" y="17761"/>
                    <a:pt x="16219" y="17623"/>
                  </a:cubicBezTo>
                  <a:cubicBezTo>
                    <a:pt x="16418" y="17312"/>
                    <a:pt x="16503" y="17332"/>
                    <a:pt x="16751" y="17749"/>
                  </a:cubicBezTo>
                  <a:cubicBezTo>
                    <a:pt x="16845" y="17908"/>
                    <a:pt x="16946" y="18040"/>
                    <a:pt x="16975" y="18040"/>
                  </a:cubicBezTo>
                  <a:cubicBezTo>
                    <a:pt x="17000" y="18040"/>
                    <a:pt x="17056" y="18099"/>
                    <a:pt x="17093" y="18165"/>
                  </a:cubicBezTo>
                  <a:cubicBezTo>
                    <a:pt x="17150" y="18265"/>
                    <a:pt x="17162" y="18391"/>
                    <a:pt x="17150" y="18741"/>
                  </a:cubicBezTo>
                  <a:cubicBezTo>
                    <a:pt x="17141" y="19052"/>
                    <a:pt x="17154" y="19190"/>
                    <a:pt x="17190" y="19210"/>
                  </a:cubicBezTo>
                  <a:cubicBezTo>
                    <a:pt x="17215" y="19230"/>
                    <a:pt x="17239" y="19197"/>
                    <a:pt x="17239" y="19138"/>
                  </a:cubicBezTo>
                  <a:cubicBezTo>
                    <a:pt x="17239" y="19078"/>
                    <a:pt x="17259" y="19032"/>
                    <a:pt x="17279" y="19032"/>
                  </a:cubicBezTo>
                  <a:cubicBezTo>
                    <a:pt x="17328" y="19032"/>
                    <a:pt x="17328" y="19045"/>
                    <a:pt x="17279" y="19263"/>
                  </a:cubicBezTo>
                  <a:cubicBezTo>
                    <a:pt x="17247" y="19409"/>
                    <a:pt x="17255" y="19481"/>
                    <a:pt x="17328" y="19647"/>
                  </a:cubicBezTo>
                  <a:cubicBezTo>
                    <a:pt x="17437" y="19904"/>
                    <a:pt x="17495" y="19971"/>
                    <a:pt x="17527" y="19885"/>
                  </a:cubicBezTo>
                  <a:cubicBezTo>
                    <a:pt x="17539" y="19845"/>
                    <a:pt x="17564" y="19891"/>
                    <a:pt x="17572" y="19984"/>
                  </a:cubicBezTo>
                  <a:cubicBezTo>
                    <a:pt x="17585" y="20076"/>
                    <a:pt x="17572" y="20169"/>
                    <a:pt x="17548" y="20182"/>
                  </a:cubicBezTo>
                  <a:cubicBezTo>
                    <a:pt x="17523" y="20202"/>
                    <a:pt x="17539" y="20208"/>
                    <a:pt x="17580" y="20202"/>
                  </a:cubicBezTo>
                  <a:cubicBezTo>
                    <a:pt x="17629" y="20195"/>
                    <a:pt x="17682" y="20261"/>
                    <a:pt x="17727" y="20387"/>
                  </a:cubicBezTo>
                  <a:cubicBezTo>
                    <a:pt x="17763" y="20493"/>
                    <a:pt x="17833" y="20592"/>
                    <a:pt x="17886" y="20605"/>
                  </a:cubicBezTo>
                  <a:cubicBezTo>
                    <a:pt x="17979" y="20632"/>
                    <a:pt x="18113" y="20903"/>
                    <a:pt x="18113" y="21075"/>
                  </a:cubicBezTo>
                  <a:cubicBezTo>
                    <a:pt x="18113" y="21201"/>
                    <a:pt x="18268" y="21180"/>
                    <a:pt x="18397" y="21042"/>
                  </a:cubicBezTo>
                  <a:cubicBezTo>
                    <a:pt x="18495" y="20943"/>
                    <a:pt x="18540" y="20612"/>
                    <a:pt x="18540" y="20037"/>
                  </a:cubicBezTo>
                  <a:cubicBezTo>
                    <a:pt x="18540" y="19726"/>
                    <a:pt x="18483" y="19535"/>
                    <a:pt x="18162" y="18708"/>
                  </a:cubicBezTo>
                  <a:cubicBezTo>
                    <a:pt x="18048" y="18430"/>
                    <a:pt x="18011" y="18272"/>
                    <a:pt x="18044" y="18251"/>
                  </a:cubicBezTo>
                  <a:cubicBezTo>
                    <a:pt x="18076" y="18238"/>
                    <a:pt x="18044" y="18125"/>
                    <a:pt x="17951" y="17947"/>
                  </a:cubicBezTo>
                  <a:cubicBezTo>
                    <a:pt x="17820" y="17683"/>
                    <a:pt x="17568" y="16896"/>
                    <a:pt x="17548" y="16684"/>
                  </a:cubicBezTo>
                  <a:cubicBezTo>
                    <a:pt x="17543" y="16631"/>
                    <a:pt x="17528" y="16565"/>
                    <a:pt x="17512" y="16545"/>
                  </a:cubicBezTo>
                  <a:cubicBezTo>
                    <a:pt x="17471" y="16480"/>
                    <a:pt x="17475" y="16188"/>
                    <a:pt x="17515" y="16188"/>
                  </a:cubicBezTo>
                  <a:cubicBezTo>
                    <a:pt x="17536" y="16188"/>
                    <a:pt x="17552" y="16109"/>
                    <a:pt x="17556" y="16004"/>
                  </a:cubicBezTo>
                  <a:cubicBezTo>
                    <a:pt x="17556" y="15904"/>
                    <a:pt x="17597" y="15693"/>
                    <a:pt x="17641" y="15528"/>
                  </a:cubicBezTo>
                  <a:cubicBezTo>
                    <a:pt x="17686" y="15369"/>
                    <a:pt x="17711" y="15210"/>
                    <a:pt x="17698" y="15170"/>
                  </a:cubicBezTo>
                  <a:cubicBezTo>
                    <a:pt x="17682" y="15137"/>
                    <a:pt x="17702" y="15124"/>
                    <a:pt x="17747" y="15151"/>
                  </a:cubicBezTo>
                  <a:cubicBezTo>
                    <a:pt x="17804" y="15191"/>
                    <a:pt x="17812" y="15170"/>
                    <a:pt x="17795" y="15064"/>
                  </a:cubicBezTo>
                  <a:cubicBezTo>
                    <a:pt x="17783" y="14978"/>
                    <a:pt x="17795" y="14932"/>
                    <a:pt x="17828" y="14932"/>
                  </a:cubicBezTo>
                  <a:cubicBezTo>
                    <a:pt x="17897" y="14932"/>
                    <a:pt x="18133" y="14615"/>
                    <a:pt x="18133" y="14522"/>
                  </a:cubicBezTo>
                  <a:cubicBezTo>
                    <a:pt x="18133" y="14482"/>
                    <a:pt x="18166" y="14410"/>
                    <a:pt x="18202" y="14363"/>
                  </a:cubicBezTo>
                  <a:cubicBezTo>
                    <a:pt x="18243" y="14317"/>
                    <a:pt x="18280" y="14251"/>
                    <a:pt x="18280" y="14212"/>
                  </a:cubicBezTo>
                  <a:cubicBezTo>
                    <a:pt x="18284" y="14172"/>
                    <a:pt x="18288" y="14092"/>
                    <a:pt x="18292" y="14033"/>
                  </a:cubicBezTo>
                  <a:cubicBezTo>
                    <a:pt x="18300" y="13874"/>
                    <a:pt x="18560" y="13477"/>
                    <a:pt x="18658" y="13477"/>
                  </a:cubicBezTo>
                  <a:cubicBezTo>
                    <a:pt x="18715" y="13477"/>
                    <a:pt x="18743" y="13437"/>
                    <a:pt x="18743" y="13359"/>
                  </a:cubicBezTo>
                  <a:cubicBezTo>
                    <a:pt x="18743" y="13186"/>
                    <a:pt x="18983" y="12684"/>
                    <a:pt x="19065" y="12684"/>
                  </a:cubicBezTo>
                  <a:cubicBezTo>
                    <a:pt x="19101" y="12684"/>
                    <a:pt x="19154" y="12651"/>
                    <a:pt x="19183" y="12605"/>
                  </a:cubicBezTo>
                  <a:cubicBezTo>
                    <a:pt x="19211" y="12559"/>
                    <a:pt x="19231" y="12552"/>
                    <a:pt x="19231" y="12578"/>
                  </a:cubicBezTo>
                  <a:cubicBezTo>
                    <a:pt x="19231" y="12612"/>
                    <a:pt x="19260" y="12598"/>
                    <a:pt x="19292" y="12552"/>
                  </a:cubicBezTo>
                  <a:cubicBezTo>
                    <a:pt x="19390" y="12420"/>
                    <a:pt x="19362" y="12334"/>
                    <a:pt x="19235" y="12367"/>
                  </a:cubicBezTo>
                  <a:cubicBezTo>
                    <a:pt x="19129" y="12393"/>
                    <a:pt x="19121" y="12380"/>
                    <a:pt x="19167" y="12268"/>
                  </a:cubicBezTo>
                  <a:cubicBezTo>
                    <a:pt x="19199" y="12169"/>
                    <a:pt x="19199" y="12129"/>
                    <a:pt x="19162" y="12109"/>
                  </a:cubicBezTo>
                  <a:cubicBezTo>
                    <a:pt x="19061" y="12050"/>
                    <a:pt x="19113" y="11983"/>
                    <a:pt x="19235" y="12010"/>
                  </a:cubicBezTo>
                  <a:cubicBezTo>
                    <a:pt x="19333" y="12036"/>
                    <a:pt x="19362" y="12010"/>
                    <a:pt x="19381" y="11897"/>
                  </a:cubicBezTo>
                  <a:cubicBezTo>
                    <a:pt x="19394" y="11825"/>
                    <a:pt x="19419" y="11759"/>
                    <a:pt x="19438" y="11759"/>
                  </a:cubicBezTo>
                  <a:cubicBezTo>
                    <a:pt x="19459" y="11759"/>
                    <a:pt x="19475" y="11712"/>
                    <a:pt x="19475" y="11659"/>
                  </a:cubicBezTo>
                  <a:cubicBezTo>
                    <a:pt x="19475" y="11533"/>
                    <a:pt x="19300" y="11415"/>
                    <a:pt x="19203" y="11467"/>
                  </a:cubicBezTo>
                  <a:cubicBezTo>
                    <a:pt x="19154" y="11494"/>
                    <a:pt x="19166" y="11461"/>
                    <a:pt x="19231" y="11375"/>
                  </a:cubicBezTo>
                  <a:lnTo>
                    <a:pt x="19332" y="11236"/>
                  </a:lnTo>
                  <a:lnTo>
                    <a:pt x="19430" y="11382"/>
                  </a:lnTo>
                  <a:cubicBezTo>
                    <a:pt x="19548" y="11560"/>
                    <a:pt x="19536" y="11501"/>
                    <a:pt x="19357" y="11044"/>
                  </a:cubicBezTo>
                  <a:cubicBezTo>
                    <a:pt x="19243" y="10747"/>
                    <a:pt x="19203" y="10693"/>
                    <a:pt x="19121" y="10720"/>
                  </a:cubicBezTo>
                  <a:cubicBezTo>
                    <a:pt x="19068" y="10733"/>
                    <a:pt x="19015" y="10720"/>
                    <a:pt x="19000" y="10680"/>
                  </a:cubicBezTo>
                  <a:cubicBezTo>
                    <a:pt x="18987" y="10647"/>
                    <a:pt x="18995" y="10634"/>
                    <a:pt x="19019" y="10661"/>
                  </a:cubicBezTo>
                  <a:cubicBezTo>
                    <a:pt x="19089" y="10726"/>
                    <a:pt x="19113" y="10587"/>
                    <a:pt x="19044" y="10501"/>
                  </a:cubicBezTo>
                  <a:cubicBezTo>
                    <a:pt x="18995" y="10428"/>
                    <a:pt x="18995" y="10402"/>
                    <a:pt x="19036" y="10356"/>
                  </a:cubicBezTo>
                  <a:cubicBezTo>
                    <a:pt x="19076" y="10310"/>
                    <a:pt x="19076" y="10283"/>
                    <a:pt x="19020" y="10217"/>
                  </a:cubicBezTo>
                  <a:cubicBezTo>
                    <a:pt x="18975" y="10158"/>
                    <a:pt x="18963" y="10098"/>
                    <a:pt x="18987" y="10032"/>
                  </a:cubicBezTo>
                  <a:cubicBezTo>
                    <a:pt x="19016" y="9966"/>
                    <a:pt x="19000" y="9906"/>
                    <a:pt x="18934" y="9821"/>
                  </a:cubicBezTo>
                  <a:cubicBezTo>
                    <a:pt x="18885" y="9755"/>
                    <a:pt x="18869" y="9715"/>
                    <a:pt x="18898" y="9741"/>
                  </a:cubicBezTo>
                  <a:cubicBezTo>
                    <a:pt x="18951" y="9788"/>
                    <a:pt x="18967" y="9696"/>
                    <a:pt x="18918" y="9616"/>
                  </a:cubicBezTo>
                  <a:cubicBezTo>
                    <a:pt x="18898" y="9589"/>
                    <a:pt x="18885" y="9543"/>
                    <a:pt x="18885" y="9523"/>
                  </a:cubicBezTo>
                  <a:cubicBezTo>
                    <a:pt x="18881" y="9497"/>
                    <a:pt x="18861" y="9418"/>
                    <a:pt x="18837" y="9338"/>
                  </a:cubicBezTo>
                  <a:cubicBezTo>
                    <a:pt x="18780" y="9173"/>
                    <a:pt x="18755" y="8743"/>
                    <a:pt x="18796" y="8677"/>
                  </a:cubicBezTo>
                  <a:cubicBezTo>
                    <a:pt x="18841" y="8604"/>
                    <a:pt x="18861" y="8670"/>
                    <a:pt x="18873" y="8935"/>
                  </a:cubicBezTo>
                  <a:cubicBezTo>
                    <a:pt x="18877" y="9067"/>
                    <a:pt x="18898" y="9179"/>
                    <a:pt x="18914" y="9179"/>
                  </a:cubicBezTo>
                  <a:cubicBezTo>
                    <a:pt x="18930" y="9179"/>
                    <a:pt x="18947" y="9252"/>
                    <a:pt x="18947" y="9345"/>
                  </a:cubicBezTo>
                  <a:cubicBezTo>
                    <a:pt x="18947" y="9490"/>
                    <a:pt x="18983" y="9543"/>
                    <a:pt x="19081" y="9517"/>
                  </a:cubicBezTo>
                  <a:cubicBezTo>
                    <a:pt x="19097" y="9517"/>
                    <a:pt x="19109" y="9536"/>
                    <a:pt x="19109" y="9570"/>
                  </a:cubicBezTo>
                  <a:cubicBezTo>
                    <a:pt x="19109" y="9603"/>
                    <a:pt x="19138" y="9682"/>
                    <a:pt x="19170" y="9735"/>
                  </a:cubicBezTo>
                  <a:cubicBezTo>
                    <a:pt x="19219" y="9814"/>
                    <a:pt x="19223" y="9867"/>
                    <a:pt x="19190" y="9967"/>
                  </a:cubicBezTo>
                  <a:cubicBezTo>
                    <a:pt x="19138" y="10131"/>
                    <a:pt x="19138" y="10436"/>
                    <a:pt x="19190" y="10436"/>
                  </a:cubicBezTo>
                  <a:cubicBezTo>
                    <a:pt x="19215" y="10436"/>
                    <a:pt x="19231" y="10390"/>
                    <a:pt x="19231" y="10336"/>
                  </a:cubicBezTo>
                  <a:cubicBezTo>
                    <a:pt x="19231" y="10283"/>
                    <a:pt x="19247" y="10185"/>
                    <a:pt x="19268" y="10119"/>
                  </a:cubicBezTo>
                  <a:cubicBezTo>
                    <a:pt x="19459" y="9537"/>
                    <a:pt x="19462" y="9133"/>
                    <a:pt x="19292" y="8875"/>
                  </a:cubicBezTo>
                  <a:cubicBezTo>
                    <a:pt x="19235" y="8789"/>
                    <a:pt x="19190" y="8697"/>
                    <a:pt x="19190" y="8664"/>
                  </a:cubicBezTo>
                  <a:cubicBezTo>
                    <a:pt x="19190" y="8552"/>
                    <a:pt x="19394" y="8664"/>
                    <a:pt x="19398" y="8776"/>
                  </a:cubicBezTo>
                  <a:cubicBezTo>
                    <a:pt x="19398" y="8842"/>
                    <a:pt x="19414" y="8823"/>
                    <a:pt x="19442" y="8718"/>
                  </a:cubicBezTo>
                  <a:cubicBezTo>
                    <a:pt x="19467" y="8625"/>
                    <a:pt x="19512" y="8459"/>
                    <a:pt x="19541" y="8340"/>
                  </a:cubicBezTo>
                  <a:cubicBezTo>
                    <a:pt x="19622" y="8049"/>
                    <a:pt x="19618" y="7460"/>
                    <a:pt x="19537" y="7460"/>
                  </a:cubicBezTo>
                  <a:cubicBezTo>
                    <a:pt x="19504" y="7460"/>
                    <a:pt x="19476" y="7414"/>
                    <a:pt x="19476" y="7355"/>
                  </a:cubicBezTo>
                  <a:cubicBezTo>
                    <a:pt x="19476" y="7282"/>
                    <a:pt x="19495" y="7262"/>
                    <a:pt x="19541" y="7289"/>
                  </a:cubicBezTo>
                  <a:cubicBezTo>
                    <a:pt x="19606" y="7329"/>
                    <a:pt x="19992" y="7030"/>
                    <a:pt x="20167" y="6799"/>
                  </a:cubicBezTo>
                  <a:lnTo>
                    <a:pt x="20268" y="6667"/>
                  </a:lnTo>
                  <a:lnTo>
                    <a:pt x="20167" y="6687"/>
                  </a:lnTo>
                  <a:cubicBezTo>
                    <a:pt x="20110" y="6700"/>
                    <a:pt x="19976" y="6773"/>
                    <a:pt x="19866" y="6852"/>
                  </a:cubicBezTo>
                  <a:cubicBezTo>
                    <a:pt x="19756" y="6931"/>
                    <a:pt x="19658" y="6984"/>
                    <a:pt x="19650" y="6971"/>
                  </a:cubicBezTo>
                  <a:cubicBezTo>
                    <a:pt x="19614" y="6918"/>
                    <a:pt x="19910" y="6608"/>
                    <a:pt x="20146" y="6456"/>
                  </a:cubicBezTo>
                  <a:cubicBezTo>
                    <a:pt x="20354" y="6317"/>
                    <a:pt x="20394" y="6264"/>
                    <a:pt x="20410" y="6099"/>
                  </a:cubicBezTo>
                  <a:cubicBezTo>
                    <a:pt x="20431" y="5940"/>
                    <a:pt x="20439" y="5927"/>
                    <a:pt x="20463" y="6033"/>
                  </a:cubicBezTo>
                  <a:cubicBezTo>
                    <a:pt x="20492" y="6145"/>
                    <a:pt x="20500" y="6152"/>
                    <a:pt x="20565" y="6046"/>
                  </a:cubicBezTo>
                  <a:cubicBezTo>
                    <a:pt x="20667" y="5900"/>
                    <a:pt x="20708" y="5914"/>
                    <a:pt x="20675" y="6079"/>
                  </a:cubicBezTo>
                  <a:cubicBezTo>
                    <a:pt x="20655" y="6185"/>
                    <a:pt x="20662" y="6211"/>
                    <a:pt x="20699" y="6191"/>
                  </a:cubicBezTo>
                  <a:cubicBezTo>
                    <a:pt x="20732" y="6171"/>
                    <a:pt x="20752" y="6105"/>
                    <a:pt x="20748" y="6046"/>
                  </a:cubicBezTo>
                  <a:cubicBezTo>
                    <a:pt x="20748" y="5980"/>
                    <a:pt x="20789" y="5900"/>
                    <a:pt x="20842" y="5861"/>
                  </a:cubicBezTo>
                  <a:cubicBezTo>
                    <a:pt x="20956" y="5775"/>
                    <a:pt x="20968" y="5662"/>
                    <a:pt x="20870" y="5536"/>
                  </a:cubicBezTo>
                  <a:cubicBezTo>
                    <a:pt x="20805" y="5457"/>
                    <a:pt x="20801" y="5457"/>
                    <a:pt x="20845" y="5550"/>
                  </a:cubicBezTo>
                  <a:cubicBezTo>
                    <a:pt x="20874" y="5609"/>
                    <a:pt x="20886" y="5676"/>
                    <a:pt x="20870" y="5695"/>
                  </a:cubicBezTo>
                  <a:cubicBezTo>
                    <a:pt x="20813" y="5787"/>
                    <a:pt x="20711" y="5735"/>
                    <a:pt x="20638" y="5576"/>
                  </a:cubicBezTo>
                  <a:cubicBezTo>
                    <a:pt x="20597" y="5484"/>
                    <a:pt x="20537" y="5411"/>
                    <a:pt x="20508" y="5411"/>
                  </a:cubicBezTo>
                  <a:cubicBezTo>
                    <a:pt x="20435" y="5411"/>
                    <a:pt x="20435" y="5312"/>
                    <a:pt x="20512" y="5213"/>
                  </a:cubicBezTo>
                  <a:cubicBezTo>
                    <a:pt x="20569" y="5140"/>
                    <a:pt x="20565" y="5120"/>
                    <a:pt x="20508" y="5048"/>
                  </a:cubicBezTo>
                  <a:cubicBezTo>
                    <a:pt x="20447" y="4975"/>
                    <a:pt x="20447" y="4935"/>
                    <a:pt x="20495" y="4611"/>
                  </a:cubicBezTo>
                  <a:cubicBezTo>
                    <a:pt x="20528" y="4413"/>
                    <a:pt x="20552" y="4208"/>
                    <a:pt x="20552" y="4155"/>
                  </a:cubicBezTo>
                  <a:cubicBezTo>
                    <a:pt x="20552" y="4102"/>
                    <a:pt x="20585" y="4049"/>
                    <a:pt x="20625" y="4036"/>
                  </a:cubicBezTo>
                  <a:cubicBezTo>
                    <a:pt x="20662" y="4023"/>
                    <a:pt x="20694" y="3970"/>
                    <a:pt x="20694" y="3917"/>
                  </a:cubicBezTo>
                  <a:cubicBezTo>
                    <a:pt x="20694" y="3864"/>
                    <a:pt x="20707" y="3831"/>
                    <a:pt x="20727" y="3838"/>
                  </a:cubicBezTo>
                  <a:cubicBezTo>
                    <a:pt x="20821" y="3871"/>
                    <a:pt x="20898" y="3725"/>
                    <a:pt x="20898" y="3520"/>
                  </a:cubicBezTo>
                  <a:cubicBezTo>
                    <a:pt x="20898" y="3295"/>
                    <a:pt x="20951" y="3223"/>
                    <a:pt x="20996" y="3375"/>
                  </a:cubicBezTo>
                  <a:cubicBezTo>
                    <a:pt x="21016" y="3441"/>
                    <a:pt x="21024" y="3441"/>
                    <a:pt x="21044" y="3381"/>
                  </a:cubicBezTo>
                  <a:cubicBezTo>
                    <a:pt x="21056" y="3335"/>
                    <a:pt x="21089" y="3315"/>
                    <a:pt x="21118" y="3335"/>
                  </a:cubicBezTo>
                  <a:cubicBezTo>
                    <a:pt x="21146" y="3355"/>
                    <a:pt x="21191" y="3295"/>
                    <a:pt x="21219" y="3216"/>
                  </a:cubicBezTo>
                  <a:cubicBezTo>
                    <a:pt x="21244" y="3130"/>
                    <a:pt x="21321" y="3005"/>
                    <a:pt x="21386" y="2932"/>
                  </a:cubicBezTo>
                  <a:cubicBezTo>
                    <a:pt x="21512" y="2793"/>
                    <a:pt x="21577" y="2635"/>
                    <a:pt x="21508" y="2635"/>
                  </a:cubicBezTo>
                  <a:cubicBezTo>
                    <a:pt x="21483" y="2635"/>
                    <a:pt x="21467" y="2589"/>
                    <a:pt x="21467" y="2536"/>
                  </a:cubicBezTo>
                  <a:cubicBezTo>
                    <a:pt x="21467" y="2482"/>
                    <a:pt x="21430" y="2436"/>
                    <a:pt x="21386" y="2436"/>
                  </a:cubicBezTo>
                  <a:cubicBezTo>
                    <a:pt x="21332" y="2436"/>
                    <a:pt x="21296" y="2377"/>
                    <a:pt x="21280" y="2271"/>
                  </a:cubicBezTo>
                  <a:cubicBezTo>
                    <a:pt x="21268" y="2179"/>
                    <a:pt x="21227" y="2106"/>
                    <a:pt x="21186" y="2106"/>
                  </a:cubicBezTo>
                  <a:cubicBezTo>
                    <a:pt x="21138" y="2106"/>
                    <a:pt x="21089" y="1954"/>
                    <a:pt x="21007" y="1558"/>
                  </a:cubicBezTo>
                  <a:cubicBezTo>
                    <a:pt x="20926" y="1141"/>
                    <a:pt x="20873" y="982"/>
                    <a:pt x="20796" y="916"/>
                  </a:cubicBezTo>
                  <a:cubicBezTo>
                    <a:pt x="20706" y="837"/>
                    <a:pt x="20686" y="843"/>
                    <a:pt x="20613" y="949"/>
                  </a:cubicBezTo>
                  <a:cubicBezTo>
                    <a:pt x="20544" y="1055"/>
                    <a:pt x="20511" y="1061"/>
                    <a:pt x="20451" y="995"/>
                  </a:cubicBezTo>
                  <a:cubicBezTo>
                    <a:pt x="20405" y="949"/>
                    <a:pt x="20360" y="916"/>
                    <a:pt x="20353" y="916"/>
                  </a:cubicBezTo>
                  <a:cubicBezTo>
                    <a:pt x="20304" y="916"/>
                    <a:pt x="20190" y="1663"/>
                    <a:pt x="20186" y="2047"/>
                  </a:cubicBezTo>
                  <a:cubicBezTo>
                    <a:pt x="20182" y="2285"/>
                    <a:pt x="20157" y="2543"/>
                    <a:pt x="20133" y="2615"/>
                  </a:cubicBezTo>
                  <a:cubicBezTo>
                    <a:pt x="20108" y="2688"/>
                    <a:pt x="20096" y="2761"/>
                    <a:pt x="20104" y="2781"/>
                  </a:cubicBezTo>
                  <a:cubicBezTo>
                    <a:pt x="20117" y="2800"/>
                    <a:pt x="20072" y="2886"/>
                    <a:pt x="20007" y="2979"/>
                  </a:cubicBezTo>
                  <a:cubicBezTo>
                    <a:pt x="19941" y="3078"/>
                    <a:pt x="19885" y="3177"/>
                    <a:pt x="19877" y="3217"/>
                  </a:cubicBezTo>
                  <a:cubicBezTo>
                    <a:pt x="19861" y="3276"/>
                    <a:pt x="19116" y="3633"/>
                    <a:pt x="18807" y="3726"/>
                  </a:cubicBezTo>
                  <a:cubicBezTo>
                    <a:pt x="18649" y="3779"/>
                    <a:pt x="18628" y="3812"/>
                    <a:pt x="18355" y="4499"/>
                  </a:cubicBezTo>
                  <a:cubicBezTo>
                    <a:pt x="18299" y="4638"/>
                    <a:pt x="18270" y="4751"/>
                    <a:pt x="18290" y="4751"/>
                  </a:cubicBezTo>
                  <a:cubicBezTo>
                    <a:pt x="18311" y="4751"/>
                    <a:pt x="18336" y="4837"/>
                    <a:pt x="18343" y="4949"/>
                  </a:cubicBezTo>
                  <a:cubicBezTo>
                    <a:pt x="18355" y="5101"/>
                    <a:pt x="18336" y="5187"/>
                    <a:pt x="18250" y="5319"/>
                  </a:cubicBezTo>
                  <a:cubicBezTo>
                    <a:pt x="18161" y="5458"/>
                    <a:pt x="18088" y="5497"/>
                    <a:pt x="17860" y="5524"/>
                  </a:cubicBezTo>
                  <a:cubicBezTo>
                    <a:pt x="17575" y="5564"/>
                    <a:pt x="17359" y="5689"/>
                    <a:pt x="17359" y="5821"/>
                  </a:cubicBezTo>
                  <a:cubicBezTo>
                    <a:pt x="17359" y="5861"/>
                    <a:pt x="17388" y="5947"/>
                    <a:pt x="17421" y="6007"/>
                  </a:cubicBezTo>
                  <a:cubicBezTo>
                    <a:pt x="17477" y="6106"/>
                    <a:pt x="17465" y="6145"/>
                    <a:pt x="17319" y="6417"/>
                  </a:cubicBezTo>
                  <a:cubicBezTo>
                    <a:pt x="17230" y="6589"/>
                    <a:pt x="17051" y="6833"/>
                    <a:pt x="16924" y="6965"/>
                  </a:cubicBezTo>
                  <a:cubicBezTo>
                    <a:pt x="16794" y="7105"/>
                    <a:pt x="16644" y="7283"/>
                    <a:pt x="16587" y="7356"/>
                  </a:cubicBezTo>
                  <a:cubicBezTo>
                    <a:pt x="16473" y="7515"/>
                    <a:pt x="16233" y="7667"/>
                    <a:pt x="16140" y="7634"/>
                  </a:cubicBezTo>
                  <a:cubicBezTo>
                    <a:pt x="15981" y="7581"/>
                    <a:pt x="15855" y="7507"/>
                    <a:pt x="15855" y="7468"/>
                  </a:cubicBezTo>
                  <a:cubicBezTo>
                    <a:pt x="15855" y="7449"/>
                    <a:pt x="15884" y="7310"/>
                    <a:pt x="15920" y="7164"/>
                  </a:cubicBezTo>
                  <a:cubicBezTo>
                    <a:pt x="15953" y="7018"/>
                    <a:pt x="15990" y="6847"/>
                    <a:pt x="16005" y="6780"/>
                  </a:cubicBezTo>
                  <a:cubicBezTo>
                    <a:pt x="16018" y="6721"/>
                    <a:pt x="16054" y="6668"/>
                    <a:pt x="16083" y="6668"/>
                  </a:cubicBezTo>
                  <a:cubicBezTo>
                    <a:pt x="16116" y="6668"/>
                    <a:pt x="16140" y="6609"/>
                    <a:pt x="16140" y="6536"/>
                  </a:cubicBezTo>
                  <a:cubicBezTo>
                    <a:pt x="16140" y="6324"/>
                    <a:pt x="15969" y="5531"/>
                    <a:pt x="15913" y="5498"/>
                  </a:cubicBezTo>
                  <a:cubicBezTo>
                    <a:pt x="15843" y="5458"/>
                    <a:pt x="15693" y="5597"/>
                    <a:pt x="15693" y="5703"/>
                  </a:cubicBezTo>
                  <a:cubicBezTo>
                    <a:pt x="15693" y="5862"/>
                    <a:pt x="15587" y="5955"/>
                    <a:pt x="15534" y="5848"/>
                  </a:cubicBezTo>
                  <a:cubicBezTo>
                    <a:pt x="15498" y="5776"/>
                    <a:pt x="15502" y="5736"/>
                    <a:pt x="15551" y="5657"/>
                  </a:cubicBezTo>
                  <a:cubicBezTo>
                    <a:pt x="15583" y="5597"/>
                    <a:pt x="15611" y="5505"/>
                    <a:pt x="15611" y="5452"/>
                  </a:cubicBezTo>
                  <a:cubicBezTo>
                    <a:pt x="15611" y="5392"/>
                    <a:pt x="15632" y="5346"/>
                    <a:pt x="15652" y="5346"/>
                  </a:cubicBezTo>
                  <a:cubicBezTo>
                    <a:pt x="15705" y="5346"/>
                    <a:pt x="15705" y="4902"/>
                    <a:pt x="15648" y="4850"/>
                  </a:cubicBezTo>
                  <a:cubicBezTo>
                    <a:pt x="15628" y="4823"/>
                    <a:pt x="15615" y="4770"/>
                    <a:pt x="15623" y="4731"/>
                  </a:cubicBezTo>
                  <a:cubicBezTo>
                    <a:pt x="15648" y="4611"/>
                    <a:pt x="15575" y="4420"/>
                    <a:pt x="15505" y="4420"/>
                  </a:cubicBezTo>
                  <a:cubicBezTo>
                    <a:pt x="15473" y="4420"/>
                    <a:pt x="15363" y="4360"/>
                    <a:pt x="15261" y="4281"/>
                  </a:cubicBezTo>
                  <a:cubicBezTo>
                    <a:pt x="15111" y="4175"/>
                    <a:pt x="15066" y="4162"/>
                    <a:pt x="15018" y="4228"/>
                  </a:cubicBezTo>
                  <a:cubicBezTo>
                    <a:pt x="14981" y="4274"/>
                    <a:pt x="14965" y="4367"/>
                    <a:pt x="14973" y="4426"/>
                  </a:cubicBezTo>
                  <a:cubicBezTo>
                    <a:pt x="14985" y="4492"/>
                    <a:pt x="14969" y="4558"/>
                    <a:pt x="14936" y="4578"/>
                  </a:cubicBezTo>
                  <a:cubicBezTo>
                    <a:pt x="14904" y="4598"/>
                    <a:pt x="14879" y="4704"/>
                    <a:pt x="14879" y="4816"/>
                  </a:cubicBezTo>
                  <a:cubicBezTo>
                    <a:pt x="14879" y="4922"/>
                    <a:pt x="14863" y="5014"/>
                    <a:pt x="14838" y="5014"/>
                  </a:cubicBezTo>
                  <a:cubicBezTo>
                    <a:pt x="14818" y="5014"/>
                    <a:pt x="14798" y="4948"/>
                    <a:pt x="14798" y="4875"/>
                  </a:cubicBezTo>
                  <a:cubicBezTo>
                    <a:pt x="14798" y="4743"/>
                    <a:pt x="14794" y="4743"/>
                    <a:pt x="14708" y="4915"/>
                  </a:cubicBezTo>
                  <a:cubicBezTo>
                    <a:pt x="14550" y="5245"/>
                    <a:pt x="14493" y="5966"/>
                    <a:pt x="14599" y="6336"/>
                  </a:cubicBezTo>
                  <a:cubicBezTo>
                    <a:pt x="14717" y="6740"/>
                    <a:pt x="14729" y="6971"/>
                    <a:pt x="14656" y="7328"/>
                  </a:cubicBezTo>
                  <a:cubicBezTo>
                    <a:pt x="14586" y="7658"/>
                    <a:pt x="14473" y="7857"/>
                    <a:pt x="14351" y="7857"/>
                  </a:cubicBezTo>
                  <a:cubicBezTo>
                    <a:pt x="14273" y="7857"/>
                    <a:pt x="14147" y="7428"/>
                    <a:pt x="14147" y="7183"/>
                  </a:cubicBezTo>
                  <a:cubicBezTo>
                    <a:pt x="14147" y="7090"/>
                    <a:pt x="14127" y="6924"/>
                    <a:pt x="14103" y="6805"/>
                  </a:cubicBezTo>
                  <a:cubicBezTo>
                    <a:pt x="14050" y="6561"/>
                    <a:pt x="14115" y="5615"/>
                    <a:pt x="14217" y="5159"/>
                  </a:cubicBezTo>
                  <a:cubicBezTo>
                    <a:pt x="14282" y="4855"/>
                    <a:pt x="14265" y="4710"/>
                    <a:pt x="14192" y="4941"/>
                  </a:cubicBezTo>
                  <a:cubicBezTo>
                    <a:pt x="14167" y="5014"/>
                    <a:pt x="14099" y="5159"/>
                    <a:pt x="14042" y="5258"/>
                  </a:cubicBezTo>
                  <a:lnTo>
                    <a:pt x="13932" y="5443"/>
                  </a:lnTo>
                  <a:lnTo>
                    <a:pt x="13965" y="5278"/>
                  </a:lnTo>
                  <a:cubicBezTo>
                    <a:pt x="13981" y="5186"/>
                    <a:pt x="14010" y="5100"/>
                    <a:pt x="14022" y="5080"/>
                  </a:cubicBezTo>
                  <a:cubicBezTo>
                    <a:pt x="14034" y="5060"/>
                    <a:pt x="14091" y="4895"/>
                    <a:pt x="14144" y="4703"/>
                  </a:cubicBezTo>
                  <a:cubicBezTo>
                    <a:pt x="14197" y="4511"/>
                    <a:pt x="14258" y="4372"/>
                    <a:pt x="14278" y="4392"/>
                  </a:cubicBezTo>
                  <a:cubicBezTo>
                    <a:pt x="14294" y="4412"/>
                    <a:pt x="14311" y="4392"/>
                    <a:pt x="14311" y="4359"/>
                  </a:cubicBezTo>
                  <a:cubicBezTo>
                    <a:pt x="14311" y="4319"/>
                    <a:pt x="14331" y="4286"/>
                    <a:pt x="14355" y="4286"/>
                  </a:cubicBezTo>
                  <a:cubicBezTo>
                    <a:pt x="14376" y="4286"/>
                    <a:pt x="14384" y="4312"/>
                    <a:pt x="14371" y="4352"/>
                  </a:cubicBezTo>
                  <a:cubicBezTo>
                    <a:pt x="14359" y="4385"/>
                    <a:pt x="14363" y="4418"/>
                    <a:pt x="14388" y="4418"/>
                  </a:cubicBezTo>
                  <a:cubicBezTo>
                    <a:pt x="14412" y="4418"/>
                    <a:pt x="14449" y="4358"/>
                    <a:pt x="14474" y="4292"/>
                  </a:cubicBezTo>
                  <a:cubicBezTo>
                    <a:pt x="14493" y="4219"/>
                    <a:pt x="14567" y="4146"/>
                    <a:pt x="14636" y="4120"/>
                  </a:cubicBezTo>
                  <a:cubicBezTo>
                    <a:pt x="14701" y="4093"/>
                    <a:pt x="14766" y="4054"/>
                    <a:pt x="14778" y="4020"/>
                  </a:cubicBezTo>
                  <a:cubicBezTo>
                    <a:pt x="14790" y="3987"/>
                    <a:pt x="14856" y="3994"/>
                    <a:pt x="14925" y="4034"/>
                  </a:cubicBezTo>
                  <a:cubicBezTo>
                    <a:pt x="15006" y="4080"/>
                    <a:pt x="15059" y="4080"/>
                    <a:pt x="15079" y="4040"/>
                  </a:cubicBezTo>
                  <a:cubicBezTo>
                    <a:pt x="15092" y="4000"/>
                    <a:pt x="15148" y="3981"/>
                    <a:pt x="15205" y="3987"/>
                  </a:cubicBezTo>
                  <a:cubicBezTo>
                    <a:pt x="15356" y="4013"/>
                    <a:pt x="15385" y="3954"/>
                    <a:pt x="15291" y="3815"/>
                  </a:cubicBezTo>
                  <a:cubicBezTo>
                    <a:pt x="15242" y="3742"/>
                    <a:pt x="15205" y="3656"/>
                    <a:pt x="15205" y="3623"/>
                  </a:cubicBezTo>
                  <a:cubicBezTo>
                    <a:pt x="15205" y="3583"/>
                    <a:pt x="15140" y="3577"/>
                    <a:pt x="15063" y="3597"/>
                  </a:cubicBezTo>
                  <a:cubicBezTo>
                    <a:pt x="14937" y="3630"/>
                    <a:pt x="14921" y="3617"/>
                    <a:pt x="14921" y="3491"/>
                  </a:cubicBezTo>
                  <a:cubicBezTo>
                    <a:pt x="14921" y="3378"/>
                    <a:pt x="14905" y="3359"/>
                    <a:pt x="14852" y="3392"/>
                  </a:cubicBezTo>
                  <a:cubicBezTo>
                    <a:pt x="14811" y="3418"/>
                    <a:pt x="14709" y="3465"/>
                    <a:pt x="14624" y="3491"/>
                  </a:cubicBezTo>
                  <a:cubicBezTo>
                    <a:pt x="14538" y="3517"/>
                    <a:pt x="14441" y="3590"/>
                    <a:pt x="14400" y="3643"/>
                  </a:cubicBezTo>
                  <a:cubicBezTo>
                    <a:pt x="14307" y="3782"/>
                    <a:pt x="14128" y="3749"/>
                    <a:pt x="14005" y="3557"/>
                  </a:cubicBezTo>
                  <a:cubicBezTo>
                    <a:pt x="13933" y="3444"/>
                    <a:pt x="13880" y="3418"/>
                    <a:pt x="13782" y="3444"/>
                  </a:cubicBezTo>
                  <a:cubicBezTo>
                    <a:pt x="13717" y="3471"/>
                    <a:pt x="13660" y="3477"/>
                    <a:pt x="13660" y="3458"/>
                  </a:cubicBezTo>
                  <a:cubicBezTo>
                    <a:pt x="13660" y="3444"/>
                    <a:pt x="13717" y="3325"/>
                    <a:pt x="13786" y="3193"/>
                  </a:cubicBezTo>
                  <a:cubicBezTo>
                    <a:pt x="13904" y="2982"/>
                    <a:pt x="13904" y="2962"/>
                    <a:pt x="13827" y="2962"/>
                  </a:cubicBezTo>
                  <a:cubicBezTo>
                    <a:pt x="13782" y="2962"/>
                    <a:pt x="13656" y="3094"/>
                    <a:pt x="13551" y="3259"/>
                  </a:cubicBezTo>
                  <a:cubicBezTo>
                    <a:pt x="13449" y="3424"/>
                    <a:pt x="13335" y="3557"/>
                    <a:pt x="13298" y="3557"/>
                  </a:cubicBezTo>
                  <a:cubicBezTo>
                    <a:pt x="13266" y="3557"/>
                    <a:pt x="13209" y="3603"/>
                    <a:pt x="13172" y="3656"/>
                  </a:cubicBezTo>
                  <a:cubicBezTo>
                    <a:pt x="13132" y="3715"/>
                    <a:pt x="13030" y="3782"/>
                    <a:pt x="12944" y="3801"/>
                  </a:cubicBezTo>
                  <a:lnTo>
                    <a:pt x="12785" y="3841"/>
                  </a:lnTo>
                  <a:lnTo>
                    <a:pt x="12887" y="3649"/>
                  </a:lnTo>
                  <a:cubicBezTo>
                    <a:pt x="12944" y="3543"/>
                    <a:pt x="12965" y="3490"/>
                    <a:pt x="12932" y="3537"/>
                  </a:cubicBezTo>
                  <a:cubicBezTo>
                    <a:pt x="12904" y="3577"/>
                    <a:pt x="12854" y="3596"/>
                    <a:pt x="12826" y="3577"/>
                  </a:cubicBezTo>
                  <a:cubicBezTo>
                    <a:pt x="12798" y="3563"/>
                    <a:pt x="12716" y="3596"/>
                    <a:pt x="12647" y="3649"/>
                  </a:cubicBezTo>
                  <a:cubicBezTo>
                    <a:pt x="12402" y="3864"/>
                    <a:pt x="12386" y="3771"/>
                    <a:pt x="12605" y="3368"/>
                  </a:cubicBezTo>
                  <a:cubicBezTo>
                    <a:pt x="12732" y="3130"/>
                    <a:pt x="12890" y="2918"/>
                    <a:pt x="13012" y="2825"/>
                  </a:cubicBezTo>
                  <a:cubicBezTo>
                    <a:pt x="13191" y="2693"/>
                    <a:pt x="13228" y="2614"/>
                    <a:pt x="13126" y="2593"/>
                  </a:cubicBezTo>
                  <a:cubicBezTo>
                    <a:pt x="13106" y="2587"/>
                    <a:pt x="13085" y="2581"/>
                    <a:pt x="13081" y="2574"/>
                  </a:cubicBezTo>
                  <a:cubicBezTo>
                    <a:pt x="13037" y="2521"/>
                    <a:pt x="12691" y="2534"/>
                    <a:pt x="12651" y="2587"/>
                  </a:cubicBezTo>
                  <a:cubicBezTo>
                    <a:pt x="12610" y="2640"/>
                    <a:pt x="12561" y="2627"/>
                    <a:pt x="12476" y="2541"/>
                  </a:cubicBezTo>
                  <a:cubicBezTo>
                    <a:pt x="12406" y="2475"/>
                    <a:pt x="12329" y="2442"/>
                    <a:pt x="12297" y="2455"/>
                  </a:cubicBezTo>
                  <a:cubicBezTo>
                    <a:pt x="12268" y="2475"/>
                    <a:pt x="12211" y="2435"/>
                    <a:pt x="12175" y="2369"/>
                  </a:cubicBezTo>
                  <a:cubicBezTo>
                    <a:pt x="12081" y="2197"/>
                    <a:pt x="11972" y="2151"/>
                    <a:pt x="11878" y="2230"/>
                  </a:cubicBezTo>
                  <a:cubicBezTo>
                    <a:pt x="11825" y="2276"/>
                    <a:pt x="11748" y="2270"/>
                    <a:pt x="11622" y="2210"/>
                  </a:cubicBezTo>
                  <a:cubicBezTo>
                    <a:pt x="11467" y="2138"/>
                    <a:pt x="11439" y="2091"/>
                    <a:pt x="11406" y="1880"/>
                  </a:cubicBezTo>
                  <a:cubicBezTo>
                    <a:pt x="11365" y="1622"/>
                    <a:pt x="11260" y="1550"/>
                    <a:pt x="11260" y="1780"/>
                  </a:cubicBezTo>
                  <a:lnTo>
                    <a:pt x="11260" y="1928"/>
                  </a:lnTo>
                  <a:lnTo>
                    <a:pt x="9930" y="1888"/>
                  </a:lnTo>
                  <a:cubicBezTo>
                    <a:pt x="8490" y="1848"/>
                    <a:pt x="8011" y="1796"/>
                    <a:pt x="6664" y="1538"/>
                  </a:cubicBezTo>
                  <a:cubicBezTo>
                    <a:pt x="5074" y="1233"/>
                    <a:pt x="3252" y="658"/>
                    <a:pt x="1837" y="17"/>
                  </a:cubicBezTo>
                  <a:cubicBezTo>
                    <a:pt x="1787" y="-9"/>
                    <a:pt x="1746" y="-3"/>
                    <a:pt x="1746" y="17"/>
                  </a:cubicBezTo>
                  <a:close/>
                </a:path>
              </a:pathLst>
            </a:custGeom>
            <a:solidFill>
              <a:srgbClr val="A7A7A7"/>
            </a:solidFill>
            <a:ln w="12700" cap="flat">
              <a:noFill/>
              <a:miter lim="400000"/>
            </a:ln>
            <a:effectLst/>
          </p:spPr>
          <p:txBody>
            <a:bodyPr wrap="square" lIns="45719" tIns="45719" rIns="45719" bIns="45719" numCol="1" anchor="ctr">
              <a:noAutofit/>
            </a:bodyPr>
            <a:lstStyle/>
            <a:p>
              <a:pPr>
                <a:defRPr sz="1400" b="1">
                  <a:solidFill>
                    <a:srgbClr val="000000"/>
                  </a:solidFill>
                </a:defRPr>
              </a:pPr>
              <a:endParaRPr/>
            </a:p>
          </p:txBody>
        </p:sp>
        <p:pic>
          <p:nvPicPr>
            <p:cNvPr id="366" name="Image" descr="Image"/>
            <p:cNvPicPr>
              <a:picLocks noChangeAspect="1"/>
            </p:cNvPicPr>
            <p:nvPr/>
          </p:nvPicPr>
          <p:blipFill>
            <a:blip r:embed="rId6"/>
            <a:stretch>
              <a:fillRect/>
            </a:stretch>
          </p:blipFill>
          <p:spPr>
            <a:xfrm>
              <a:off x="349612" y="1186952"/>
              <a:ext cx="1065642" cy="1065642"/>
            </a:xfrm>
            <a:prstGeom prst="rect">
              <a:avLst/>
            </a:prstGeom>
            <a:ln w="12700" cap="flat">
              <a:noFill/>
              <a:miter lim="400000"/>
            </a:ln>
            <a:effectLst/>
          </p:spPr>
        </p:pic>
        <p:pic>
          <p:nvPicPr>
            <p:cNvPr id="367" name="Image" descr="Image"/>
            <p:cNvPicPr>
              <a:picLocks noChangeAspect="1"/>
            </p:cNvPicPr>
            <p:nvPr/>
          </p:nvPicPr>
          <p:blipFill>
            <a:blip r:embed="rId6"/>
            <a:stretch>
              <a:fillRect/>
            </a:stretch>
          </p:blipFill>
          <p:spPr>
            <a:xfrm>
              <a:off x="923138" y="1186952"/>
              <a:ext cx="1065642" cy="1065642"/>
            </a:xfrm>
            <a:prstGeom prst="rect">
              <a:avLst/>
            </a:prstGeom>
            <a:ln w="12700" cap="flat">
              <a:noFill/>
              <a:miter lim="400000"/>
            </a:ln>
            <a:effectLst/>
          </p:spPr>
        </p:pic>
        <p:pic>
          <p:nvPicPr>
            <p:cNvPr id="368" name="Image" descr="Image"/>
            <p:cNvPicPr>
              <a:picLocks noChangeAspect="1"/>
            </p:cNvPicPr>
            <p:nvPr/>
          </p:nvPicPr>
          <p:blipFill>
            <a:blip r:embed="rId6"/>
            <a:stretch>
              <a:fillRect/>
            </a:stretch>
          </p:blipFill>
          <p:spPr>
            <a:xfrm>
              <a:off x="1496663" y="1186952"/>
              <a:ext cx="1065642" cy="1065642"/>
            </a:xfrm>
            <a:prstGeom prst="rect">
              <a:avLst/>
            </a:prstGeom>
            <a:ln w="12700" cap="flat">
              <a:noFill/>
              <a:miter lim="400000"/>
            </a:ln>
            <a:effectLst/>
          </p:spPr>
        </p:pic>
        <p:pic>
          <p:nvPicPr>
            <p:cNvPr id="369" name="Image" descr="Image"/>
            <p:cNvPicPr>
              <a:picLocks noChangeAspect="1"/>
            </p:cNvPicPr>
            <p:nvPr/>
          </p:nvPicPr>
          <p:blipFill>
            <a:blip r:embed="rId6"/>
            <a:stretch>
              <a:fillRect/>
            </a:stretch>
          </p:blipFill>
          <p:spPr>
            <a:xfrm>
              <a:off x="2643714" y="1186952"/>
              <a:ext cx="1065642" cy="1065642"/>
            </a:xfrm>
            <a:prstGeom prst="rect">
              <a:avLst/>
            </a:prstGeom>
            <a:ln w="12700" cap="flat">
              <a:noFill/>
              <a:miter lim="400000"/>
            </a:ln>
            <a:effectLst/>
          </p:spPr>
        </p:pic>
        <p:pic>
          <p:nvPicPr>
            <p:cNvPr id="370" name="Image" descr="Image"/>
            <p:cNvPicPr>
              <a:picLocks noChangeAspect="1"/>
            </p:cNvPicPr>
            <p:nvPr/>
          </p:nvPicPr>
          <p:blipFill>
            <a:blip r:embed="rId6"/>
            <a:stretch>
              <a:fillRect/>
            </a:stretch>
          </p:blipFill>
          <p:spPr>
            <a:xfrm>
              <a:off x="3217240" y="1186952"/>
              <a:ext cx="1065642" cy="1065642"/>
            </a:xfrm>
            <a:prstGeom prst="rect">
              <a:avLst/>
            </a:prstGeom>
            <a:ln w="12700" cap="flat">
              <a:noFill/>
              <a:miter lim="400000"/>
            </a:ln>
            <a:effectLst/>
          </p:spPr>
        </p:pic>
        <p:pic>
          <p:nvPicPr>
            <p:cNvPr id="371" name="Image" descr="Image"/>
            <p:cNvPicPr>
              <a:picLocks noChangeAspect="1"/>
            </p:cNvPicPr>
            <p:nvPr/>
          </p:nvPicPr>
          <p:blipFill>
            <a:blip r:embed="rId6"/>
            <a:stretch>
              <a:fillRect/>
            </a:stretch>
          </p:blipFill>
          <p:spPr>
            <a:xfrm>
              <a:off x="3790765" y="1186952"/>
              <a:ext cx="1065642" cy="1065642"/>
            </a:xfrm>
            <a:prstGeom prst="rect">
              <a:avLst/>
            </a:prstGeom>
            <a:ln w="12700" cap="flat">
              <a:noFill/>
              <a:miter lim="400000"/>
            </a:ln>
            <a:effectLst/>
          </p:spPr>
        </p:pic>
        <p:pic>
          <p:nvPicPr>
            <p:cNvPr id="372" name="Image" descr="Image"/>
            <p:cNvPicPr>
              <a:picLocks noChangeAspect="1"/>
            </p:cNvPicPr>
            <p:nvPr/>
          </p:nvPicPr>
          <p:blipFill>
            <a:blip r:embed="rId7"/>
            <a:stretch>
              <a:fillRect/>
            </a:stretch>
          </p:blipFill>
          <p:spPr>
            <a:xfrm>
              <a:off x="2070189" y="1186952"/>
              <a:ext cx="1065642" cy="1065642"/>
            </a:xfrm>
            <a:prstGeom prst="rect">
              <a:avLst/>
            </a:prstGeom>
            <a:ln w="12700" cap="flat">
              <a:noFill/>
              <a:miter lim="400000"/>
            </a:ln>
            <a:effectLst/>
          </p:spPr>
        </p:pic>
      </p:grpSp>
      <p:pic>
        <p:nvPicPr>
          <p:cNvPr id="374" name="Image" descr="Image"/>
          <p:cNvPicPr>
            <a:picLocks noChangeAspect="1"/>
          </p:cNvPicPr>
          <p:nvPr/>
        </p:nvPicPr>
        <p:blipFill>
          <a:blip r:embed="rId8"/>
          <a:stretch>
            <a:fillRect/>
          </a:stretch>
        </p:blipFill>
        <p:spPr>
          <a:xfrm>
            <a:off x="1408334" y="3128531"/>
            <a:ext cx="2134610" cy="1712192"/>
          </a:xfrm>
          <a:prstGeom prst="rect">
            <a:avLst/>
          </a:prstGeom>
          <a:ln w="12700">
            <a:miter lim="400000"/>
          </a:ln>
        </p:spPr>
      </p:pic>
      <p:grpSp>
        <p:nvGrpSpPr>
          <p:cNvPr id="377" name="Group"/>
          <p:cNvGrpSpPr/>
          <p:nvPr/>
        </p:nvGrpSpPr>
        <p:grpSpPr>
          <a:xfrm>
            <a:off x="2166937" y="3380408"/>
            <a:ext cx="1270001" cy="1784414"/>
            <a:chOff x="0" y="0"/>
            <a:chExt cx="1270000" cy="1784413"/>
          </a:xfrm>
        </p:grpSpPr>
        <p:sp>
          <p:nvSpPr>
            <p:cNvPr id="375" name="1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FFFFFF"/>
                  </a:solidFill>
                </a:defRPr>
              </a:lvl1pPr>
            </a:lstStyle>
            <a:p>
              <a:r>
                <a:t>15%</a:t>
              </a:r>
            </a:p>
          </p:txBody>
        </p:sp>
        <p:sp>
          <p:nvSpPr>
            <p:cNvPr id="376" name="B"/>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FFFFFF"/>
                  </a:solidFill>
                </a:defRPr>
              </a:lvl1pPr>
            </a:lstStyle>
            <a:p>
              <a:r>
                <a:t>B</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a:spLocks noGrp="1"/>
          </p:cNvSpPr>
          <p:nvPr>
            <p:ph type="title"/>
          </p:nvPr>
        </p:nvSpPr>
        <p:spPr>
          <a:prstGeom prst="rect">
            <a:avLst/>
          </a:prstGeom>
        </p:spPr>
        <p:txBody>
          <a:bodyPr/>
          <a:lstStyle/>
          <a:p>
            <a:r>
              <a:t>5 stages of CKD</a:t>
            </a:r>
          </a:p>
        </p:txBody>
      </p:sp>
      <p:sp>
        <p:nvSpPr>
          <p:cNvPr id="382" name="Straight Connector 27"/>
          <p:cNvSpPr/>
          <p:nvPr/>
        </p:nvSpPr>
        <p:spPr>
          <a:xfrm>
            <a:off x="1779131" y="2470355"/>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3" name="Straight Connector 28"/>
          <p:cNvSpPr/>
          <p:nvPr/>
        </p:nvSpPr>
        <p:spPr>
          <a:xfrm>
            <a:off x="1779131" y="3254089"/>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4" name="Straight Connector 29"/>
          <p:cNvSpPr/>
          <p:nvPr/>
        </p:nvSpPr>
        <p:spPr>
          <a:xfrm>
            <a:off x="1779131" y="4034011"/>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5" name="Straight Connector 30"/>
          <p:cNvSpPr/>
          <p:nvPr/>
        </p:nvSpPr>
        <p:spPr>
          <a:xfrm>
            <a:off x="1779131" y="4814102"/>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6" name="Rectangle: Rounded Corners 63"/>
          <p:cNvSpPr/>
          <p:nvPr/>
        </p:nvSpPr>
        <p:spPr>
          <a:xfrm>
            <a:off x="855030" y="1979435"/>
            <a:ext cx="10275846" cy="3272882"/>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387" name="Group 214"/>
          <p:cNvGraphicFramePr/>
          <p:nvPr>
            <p:extLst>
              <p:ext uri="{D42A27DB-BD31-4B8C-83A1-F6EECF244321}">
                <p14:modId xmlns:p14="http://schemas.microsoft.com/office/powerpoint/2010/main" val="844114370"/>
              </p:ext>
            </p:extLst>
          </p:nvPr>
        </p:nvGraphicFramePr>
        <p:xfrm>
          <a:off x="1042557" y="2180607"/>
          <a:ext cx="9900789" cy="275720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Stage of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much damage</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well the kidneys function (work)</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Stage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Mild</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Normal to slight loss of function</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moderate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medium loss of function</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Moderate to severe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Medium to severe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Severe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Severe loss of function</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5  (kidney failure, ESRD/ESKD)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Most severe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Near total or total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3"/>
          <p:cNvSpPr txBox="1">
            <a:spLocks noGrp="1"/>
          </p:cNvSpPr>
          <p:nvPr>
            <p:ph type="title"/>
          </p:nvPr>
        </p:nvSpPr>
        <p:spPr>
          <a:prstGeom prst="rect">
            <a:avLst/>
          </a:prstGeom>
        </p:spPr>
        <p:txBody>
          <a:bodyPr/>
          <a:lstStyle/>
          <a:p>
            <a:r>
              <a:t>Kidney failure</a:t>
            </a:r>
          </a:p>
        </p:txBody>
      </p:sp>
      <p:sp>
        <p:nvSpPr>
          <p:cNvPr id="392" name="Content Placeholder 2"/>
          <p:cNvSpPr txBox="1">
            <a:spLocks noGrp="1"/>
          </p:cNvSpPr>
          <p:nvPr>
            <p:ph type="body" sz="half" idx="1"/>
          </p:nvPr>
        </p:nvSpPr>
        <p:spPr>
          <a:xfrm>
            <a:off x="838200" y="2157351"/>
            <a:ext cx="5584904" cy="3734335"/>
          </a:xfrm>
          <a:prstGeom prst="rect">
            <a:avLst/>
          </a:prstGeom>
        </p:spPr>
        <p:txBody>
          <a:bodyPr/>
          <a:lstStyle/>
          <a:p>
            <a:pPr>
              <a:lnSpc>
                <a:spcPct val="100000"/>
              </a:lnSpc>
              <a:spcBef>
                <a:spcPts val="1200"/>
              </a:spcBef>
            </a:pPr>
            <a:r>
              <a:t>Also called end-stage renal disease (ESRD) or </a:t>
            </a:r>
            <a:br/>
            <a:r>
              <a:t>end-stage kidney disease (ESKD)</a:t>
            </a:r>
          </a:p>
          <a:p>
            <a:pPr>
              <a:lnSpc>
                <a:spcPct val="100000"/>
              </a:lnSpc>
              <a:spcBef>
                <a:spcPts val="1200"/>
              </a:spcBef>
            </a:pPr>
            <a:r>
              <a:t>Kidneys stopped working well enough to keep you alive</a:t>
            </a:r>
            <a:endParaRPr>
              <a:solidFill>
                <a:srgbClr val="FF0000"/>
              </a:solidFill>
            </a:endParaRPr>
          </a:p>
          <a:p>
            <a:pPr>
              <a:lnSpc>
                <a:spcPct val="100000"/>
              </a:lnSpc>
              <a:spcBef>
                <a:spcPts val="1200"/>
              </a:spcBef>
            </a:pPr>
            <a:r>
              <a:t>Need dialysis or a kidney transplant to stay alive and live a good quality life</a:t>
            </a:r>
          </a:p>
        </p:txBody>
      </p:sp>
      <p:pic>
        <p:nvPicPr>
          <p:cNvPr id="393"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375427" y="2157348"/>
            <a:ext cx="2775148" cy="373433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prstGeom prst="rect">
            <a:avLst/>
          </a:prstGeom>
        </p:spPr>
        <p:txBody>
          <a:bodyPr/>
          <a:lstStyle/>
          <a:p>
            <a:r>
              <a:t>Symptoms of CKD</a:t>
            </a:r>
          </a:p>
        </p:txBody>
      </p:sp>
      <p:sp>
        <p:nvSpPr>
          <p:cNvPr id="398" name="CKD gets worse slowly over time…"/>
          <p:cNvSpPr txBox="1">
            <a:spLocks noGrp="1"/>
          </p:cNvSpPr>
          <p:nvPr>
            <p:ph type="body" idx="1"/>
          </p:nvPr>
        </p:nvSpPr>
        <p:spPr>
          <a:prstGeom prst="rect">
            <a:avLst/>
          </a:prstGeom>
        </p:spPr>
        <p:txBody>
          <a:bodyPr/>
          <a:lstStyle/>
          <a:p>
            <a:r>
              <a:t>CKD gets worse slowly over time</a:t>
            </a:r>
          </a:p>
          <a:p>
            <a:r>
              <a:t>Most people have no symptoms in early stages (stages 1-3)</a:t>
            </a:r>
          </a:p>
          <a:p>
            <a:r>
              <a:t>You may not have symptoms until your kidneys are badly damaged, such as in stages 4-5</a:t>
            </a:r>
          </a:p>
          <a:p>
            <a:r>
              <a:t>The only way to know if you have CKD, is to get tested!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itle 1"/>
          <p:cNvSpPr txBox="1">
            <a:spLocks noGrp="1"/>
          </p:cNvSpPr>
          <p:nvPr>
            <p:ph type="title"/>
          </p:nvPr>
        </p:nvSpPr>
        <p:spPr>
          <a:prstGeom prst="rect">
            <a:avLst/>
          </a:prstGeom>
        </p:spPr>
        <p:txBody>
          <a:bodyPr/>
          <a:lstStyle/>
          <a:p>
            <a:r>
              <a:t>Activity: Symptoms of advanced kidney disease</a:t>
            </a:r>
          </a:p>
        </p:txBody>
      </p:sp>
      <p:sp>
        <p:nvSpPr>
          <p:cNvPr id="403" name="If your kidneys start to fail, you may have:"/>
          <p:cNvSpPr txBox="1">
            <a:spLocks noGrp="1"/>
          </p:cNvSpPr>
          <p:nvPr>
            <p:ph type="body" sz="quarter" idx="4294967295"/>
          </p:nvPr>
        </p:nvSpPr>
        <p:spPr>
          <a:xfrm>
            <a:off x="838200" y="2157351"/>
            <a:ext cx="10515600" cy="377826"/>
          </a:xfrm>
          <a:prstGeom prst="rect">
            <a:avLst/>
          </a:prstGeom>
        </p:spPr>
        <p:txBody>
          <a:bodyPr/>
          <a:lstStyle>
            <a:lvl1pPr>
              <a:defRPr sz="2400" b="0" cap="none"/>
            </a:lvl1pPr>
          </a:lstStyle>
          <a:p>
            <a:r>
              <a:t>If your kidneys start to fail, you may have:</a:t>
            </a:r>
          </a:p>
        </p:txBody>
      </p:sp>
      <p:grpSp>
        <p:nvGrpSpPr>
          <p:cNvPr id="422" name="Group"/>
          <p:cNvGrpSpPr/>
          <p:nvPr/>
        </p:nvGrpSpPr>
        <p:grpSpPr>
          <a:xfrm>
            <a:off x="737242" y="2620728"/>
            <a:ext cx="10717515" cy="4157638"/>
            <a:chOff x="0" y="0"/>
            <a:chExt cx="10717514" cy="4157637"/>
          </a:xfrm>
        </p:grpSpPr>
        <p:sp>
          <p:nvSpPr>
            <p:cNvPr id="404"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5"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6"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7"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8"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9"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0"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1"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2"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413"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414"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415"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416"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417"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418"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419"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420"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421"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423"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If your kidneys start to fail, you may have:"/>
          <p:cNvSpPr txBox="1">
            <a:spLocks noGrp="1"/>
          </p:cNvSpPr>
          <p:nvPr>
            <p:ph type="body" sz="quarter" idx="4294967295"/>
          </p:nvPr>
        </p:nvSpPr>
        <p:spPr>
          <a:xfrm>
            <a:off x="838200" y="2157351"/>
            <a:ext cx="10515600" cy="377826"/>
          </a:xfrm>
          <a:prstGeom prst="rect">
            <a:avLst/>
          </a:prstGeom>
        </p:spPr>
        <p:txBody>
          <a:bodyPr/>
          <a:lstStyle>
            <a:lvl1pPr>
              <a:defRPr sz="2400" b="0" cap="none"/>
            </a:lvl1pPr>
          </a:lstStyle>
          <a:p>
            <a:r>
              <a:t>If your kidneys start to fail, you may have:</a:t>
            </a:r>
          </a:p>
        </p:txBody>
      </p:sp>
      <p:grpSp>
        <p:nvGrpSpPr>
          <p:cNvPr id="446" name="Group"/>
          <p:cNvGrpSpPr/>
          <p:nvPr/>
        </p:nvGrpSpPr>
        <p:grpSpPr>
          <a:xfrm>
            <a:off x="737242" y="2620728"/>
            <a:ext cx="10717515" cy="4157638"/>
            <a:chOff x="0" y="0"/>
            <a:chExt cx="10717514" cy="4157637"/>
          </a:xfrm>
        </p:grpSpPr>
        <p:sp>
          <p:nvSpPr>
            <p:cNvPr id="428"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29"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0"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1"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2"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3"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4"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5"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6"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437"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438"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439"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440"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441"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442"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443"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444"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445"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447"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448" name="Title 1"/>
          <p:cNvSpPr txBox="1">
            <a:spLocks noGrp="1"/>
          </p:cNvSpPr>
          <p:nvPr>
            <p:ph type="title"/>
          </p:nvPr>
        </p:nvSpPr>
        <p:spPr>
          <a:prstGeom prst="rect">
            <a:avLst/>
          </a:prstGeom>
        </p:spPr>
        <p:txBody>
          <a:bodyPr/>
          <a:lstStyle/>
          <a:p>
            <a:r>
              <a:t>Answer: Symptoms of advanced kidney disease</a:t>
            </a:r>
          </a:p>
        </p:txBody>
      </p:sp>
      <p:sp>
        <p:nvSpPr>
          <p:cNvPr id="449" name="TextBox 3"/>
          <p:cNvSpPr txBox="1"/>
          <p:nvPr/>
        </p:nvSpPr>
        <p:spPr>
          <a:xfrm>
            <a:off x="904769" y="4075494"/>
            <a:ext cx="2419532"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Dry, itchy skin</a:t>
            </a:r>
          </a:p>
        </p:txBody>
      </p:sp>
      <p:sp>
        <p:nvSpPr>
          <p:cNvPr id="450" name="TextBox 4"/>
          <p:cNvSpPr txBox="1"/>
          <p:nvPr/>
        </p:nvSpPr>
        <p:spPr>
          <a:xfrm>
            <a:off x="6149543" y="4075494"/>
            <a:ext cx="2477523"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Feeling sick to your stomach and throwing up</a:t>
            </a:r>
          </a:p>
        </p:txBody>
      </p:sp>
      <p:sp>
        <p:nvSpPr>
          <p:cNvPr id="451" name="TextBox 21"/>
          <p:cNvSpPr txBox="1"/>
          <p:nvPr/>
        </p:nvSpPr>
        <p:spPr>
          <a:xfrm>
            <a:off x="3503241" y="4075494"/>
            <a:ext cx="2477522"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Muscle cramps</a:t>
            </a:r>
          </a:p>
        </p:txBody>
      </p:sp>
      <p:sp>
        <p:nvSpPr>
          <p:cNvPr id="452" name="TextBox 22"/>
          <p:cNvSpPr txBox="1"/>
          <p:nvPr/>
        </p:nvSpPr>
        <p:spPr>
          <a:xfrm>
            <a:off x="3563313" y="6163071"/>
            <a:ext cx="2357379"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Decreased urination</a:t>
            </a:r>
          </a:p>
        </p:txBody>
      </p:sp>
      <p:sp>
        <p:nvSpPr>
          <p:cNvPr id="453" name="TextBox 23"/>
          <p:cNvSpPr txBox="1"/>
          <p:nvPr/>
        </p:nvSpPr>
        <p:spPr>
          <a:xfrm>
            <a:off x="8716776" y="4075494"/>
            <a:ext cx="2564675"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Not feeling hungry</a:t>
            </a:r>
          </a:p>
        </p:txBody>
      </p:sp>
      <p:sp>
        <p:nvSpPr>
          <p:cNvPr id="454" name="TextBox 24"/>
          <p:cNvSpPr txBox="1"/>
          <p:nvPr/>
        </p:nvSpPr>
        <p:spPr>
          <a:xfrm>
            <a:off x="1055421" y="6146144"/>
            <a:ext cx="2027044"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Swelling in your feet and ankles</a:t>
            </a:r>
          </a:p>
        </p:txBody>
      </p:sp>
      <p:sp>
        <p:nvSpPr>
          <p:cNvPr id="455" name="TextBox 25"/>
          <p:cNvSpPr txBox="1"/>
          <p:nvPr/>
        </p:nvSpPr>
        <p:spPr>
          <a:xfrm>
            <a:off x="6424649" y="6161724"/>
            <a:ext cx="1929040"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Trouble catching your breath</a:t>
            </a:r>
          </a:p>
        </p:txBody>
      </p:sp>
      <p:sp>
        <p:nvSpPr>
          <p:cNvPr id="456" name="TextBox 26"/>
          <p:cNvSpPr txBox="1"/>
          <p:nvPr/>
        </p:nvSpPr>
        <p:spPr>
          <a:xfrm>
            <a:off x="8722778" y="6163071"/>
            <a:ext cx="2552671"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Trouble sleeping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Image" descr="Image"/>
          <p:cNvPicPr>
            <a:picLocks/>
          </p:cNvPicPr>
          <p:nvPr/>
        </p:nvPicPr>
        <p:blipFill>
          <a:blip r:embed="rId3"/>
          <a:stretch>
            <a:fillRect/>
          </a:stretch>
        </p:blipFill>
        <p:spPr>
          <a:xfrm>
            <a:off x="8454143" y="2197133"/>
            <a:ext cx="2374901" cy="1841501"/>
          </a:xfrm>
          <a:prstGeom prst="rect">
            <a:avLst/>
          </a:prstGeom>
          <a:ln w="12700">
            <a:miter lim="400000"/>
          </a:ln>
        </p:spPr>
      </p:pic>
      <p:pic>
        <p:nvPicPr>
          <p:cNvPr id="461" name="Image" descr="Image"/>
          <p:cNvPicPr>
            <a:picLocks/>
          </p:cNvPicPr>
          <p:nvPr/>
        </p:nvPicPr>
        <p:blipFill>
          <a:blip r:embed="rId4"/>
          <a:stretch>
            <a:fillRect/>
          </a:stretch>
        </p:blipFill>
        <p:spPr>
          <a:xfrm>
            <a:off x="1263444" y="2199993"/>
            <a:ext cx="2364384" cy="1835780"/>
          </a:xfrm>
          <a:prstGeom prst="rect">
            <a:avLst/>
          </a:prstGeom>
          <a:ln w="12700">
            <a:miter lim="400000"/>
          </a:ln>
        </p:spPr>
      </p:pic>
      <p:sp>
        <p:nvSpPr>
          <p:cNvPr id="462" name="Anemia"/>
          <p:cNvSpPr txBox="1"/>
          <p:nvPr/>
        </p:nvSpPr>
        <p:spPr>
          <a:xfrm>
            <a:off x="1507765" y="34175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Anemia</a:t>
            </a:r>
          </a:p>
        </p:txBody>
      </p:sp>
      <p:pic>
        <p:nvPicPr>
          <p:cNvPr id="463" name="Image" descr="Image"/>
          <p:cNvPicPr>
            <a:picLocks/>
          </p:cNvPicPr>
          <p:nvPr/>
        </p:nvPicPr>
        <p:blipFill>
          <a:blip r:embed="rId5"/>
          <a:stretch>
            <a:fillRect/>
          </a:stretch>
        </p:blipFill>
        <p:spPr>
          <a:xfrm>
            <a:off x="4913808" y="2199993"/>
            <a:ext cx="2364384" cy="1835780"/>
          </a:xfrm>
          <a:prstGeom prst="rect">
            <a:avLst/>
          </a:prstGeom>
          <a:ln w="12700">
            <a:miter lim="400000"/>
          </a:ln>
        </p:spPr>
      </p:pic>
      <p:sp>
        <p:nvSpPr>
          <p:cNvPr id="464" name="Gout"/>
          <p:cNvSpPr txBox="1"/>
          <p:nvPr/>
        </p:nvSpPr>
        <p:spPr>
          <a:xfrm>
            <a:off x="5200846" y="34175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Gout</a:t>
            </a:r>
          </a:p>
        </p:txBody>
      </p:sp>
      <p:sp>
        <p:nvSpPr>
          <p:cNvPr id="465" name="Hyperkalemia"/>
          <p:cNvSpPr txBox="1"/>
          <p:nvPr/>
        </p:nvSpPr>
        <p:spPr>
          <a:xfrm>
            <a:off x="8745071" y="34175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Hyperkalemia</a:t>
            </a:r>
          </a:p>
        </p:txBody>
      </p:sp>
      <p:pic>
        <p:nvPicPr>
          <p:cNvPr id="466" name="Image" descr="Image"/>
          <p:cNvPicPr>
            <a:picLocks noChangeAspect="1"/>
          </p:cNvPicPr>
          <p:nvPr/>
        </p:nvPicPr>
        <p:blipFill>
          <a:blip r:embed="rId6"/>
          <a:stretch>
            <a:fillRect/>
          </a:stretch>
        </p:blipFill>
        <p:spPr>
          <a:xfrm>
            <a:off x="5523175" y="2368256"/>
            <a:ext cx="1035621" cy="1035622"/>
          </a:xfrm>
          <a:prstGeom prst="rect">
            <a:avLst/>
          </a:prstGeom>
          <a:ln w="12700">
            <a:miter lim="400000"/>
          </a:ln>
        </p:spPr>
      </p:pic>
      <p:pic>
        <p:nvPicPr>
          <p:cNvPr id="467" name="Image" descr="Image"/>
          <p:cNvPicPr>
            <a:picLocks noChangeAspect="1"/>
          </p:cNvPicPr>
          <p:nvPr/>
        </p:nvPicPr>
        <p:blipFill>
          <a:blip r:embed="rId7"/>
          <a:stretch>
            <a:fillRect/>
          </a:stretch>
        </p:blipFill>
        <p:spPr>
          <a:xfrm>
            <a:off x="1885108" y="2368256"/>
            <a:ext cx="1035622" cy="1035622"/>
          </a:xfrm>
          <a:prstGeom prst="rect">
            <a:avLst/>
          </a:prstGeom>
          <a:ln w="12700">
            <a:miter lim="400000"/>
          </a:ln>
        </p:spPr>
      </p:pic>
      <p:pic>
        <p:nvPicPr>
          <p:cNvPr id="468" name="Image" descr="Image"/>
          <p:cNvPicPr>
            <a:picLocks noChangeAspect="1"/>
          </p:cNvPicPr>
          <p:nvPr/>
        </p:nvPicPr>
        <p:blipFill>
          <a:blip r:embed="rId8"/>
          <a:stretch>
            <a:fillRect/>
          </a:stretch>
        </p:blipFill>
        <p:spPr>
          <a:xfrm>
            <a:off x="8952014" y="2197856"/>
            <a:ext cx="1376424" cy="1376423"/>
          </a:xfrm>
          <a:prstGeom prst="rect">
            <a:avLst/>
          </a:prstGeom>
          <a:ln w="12700">
            <a:miter lim="400000"/>
          </a:ln>
        </p:spPr>
      </p:pic>
      <p:sp>
        <p:nvSpPr>
          <p:cNvPr id="469" name="Subtitle 2"/>
          <p:cNvSpPr txBox="1"/>
          <p:nvPr/>
        </p:nvSpPr>
        <p:spPr>
          <a:xfrm>
            <a:off x="856231" y="4374648"/>
            <a:ext cx="10479538" cy="1701114"/>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3" spcCol="698500"/>
          <a:lstStyle/>
          <a:p>
            <a:pPr algn="ctr">
              <a:lnSpc>
                <a:spcPct val="90000"/>
              </a:lnSpc>
              <a:spcBef>
                <a:spcPts val="1000"/>
              </a:spcBef>
              <a:defRPr sz="2400">
                <a:solidFill>
                  <a:srgbClr val="4D4D4F"/>
                </a:solidFill>
              </a:defRPr>
            </a:pPr>
            <a:r>
              <a:rPr b="1"/>
              <a:t>Anemia:</a:t>
            </a:r>
            <a:r>
              <a:t> </a:t>
            </a:r>
            <a:br/>
            <a:r>
              <a:t>Not enough red blood cells in your body, which can make you feel tired</a:t>
            </a:r>
          </a:p>
          <a:p>
            <a:pPr algn="ctr">
              <a:lnSpc>
                <a:spcPct val="90000"/>
              </a:lnSpc>
              <a:spcBef>
                <a:spcPts val="1000"/>
              </a:spcBef>
              <a:defRPr sz="2400">
                <a:solidFill>
                  <a:srgbClr val="4D4D4F"/>
                </a:solidFill>
              </a:defRPr>
            </a:pPr>
            <a:r>
              <a:rPr b="1"/>
              <a:t>Gout:</a:t>
            </a:r>
            <a:r>
              <a:t> </a:t>
            </a:r>
            <a:br/>
            <a:r>
              <a:t>A type of arthritis that causes pain and swelling in your joints, usually in the big toe</a:t>
            </a:r>
          </a:p>
          <a:p>
            <a:pPr algn="ctr">
              <a:lnSpc>
                <a:spcPct val="90000"/>
              </a:lnSpc>
              <a:spcBef>
                <a:spcPts val="1000"/>
              </a:spcBef>
              <a:defRPr sz="2400">
                <a:solidFill>
                  <a:srgbClr val="4D4D4F"/>
                </a:solidFill>
              </a:defRPr>
            </a:pPr>
            <a:r>
              <a:rPr b="1"/>
              <a:t>High potassium (hyperkalemia): </a:t>
            </a:r>
            <a:br>
              <a:rPr b="1"/>
            </a:br>
            <a:r>
              <a:t>Too much potassium in your blood</a:t>
            </a:r>
          </a:p>
        </p:txBody>
      </p:sp>
      <p:sp>
        <p:nvSpPr>
          <p:cNvPr id="470" name="Title 1"/>
          <p:cNvSpPr txBox="1">
            <a:spLocks noGrp="1"/>
          </p:cNvSpPr>
          <p:nvPr>
            <p:ph type="title"/>
          </p:nvPr>
        </p:nvSpPr>
        <p:spPr>
          <a:prstGeom prst="rect">
            <a:avLst/>
          </a:prstGeom>
        </p:spPr>
        <p:txBody>
          <a:bodyPr/>
          <a:lstStyle/>
          <a:p>
            <a:r>
              <a:t>Other health problems may be a sign you have CKD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itle 1"/>
          <p:cNvSpPr txBox="1">
            <a:spLocks noGrp="1"/>
          </p:cNvSpPr>
          <p:nvPr>
            <p:ph type="title"/>
          </p:nvPr>
        </p:nvSpPr>
        <p:spPr>
          <a:xfrm>
            <a:off x="838200" y="1032336"/>
            <a:ext cx="10515600" cy="948891"/>
          </a:xfrm>
          <a:prstGeom prst="rect">
            <a:avLst/>
          </a:prstGeom>
          <a:solidFill>
            <a:srgbClr val="FFFFFF"/>
          </a:solidFill>
        </p:spPr>
        <p:txBody>
          <a:bodyPr/>
          <a:lstStyle/>
          <a:p>
            <a:r>
              <a:t>If you find out you have CKD early, you may be able to stop kidney damage from getting worse</a:t>
            </a:r>
          </a:p>
        </p:txBody>
      </p:sp>
      <p:sp>
        <p:nvSpPr>
          <p:cNvPr id="475" name="Damage to your kidneys is usually permanent…"/>
          <p:cNvSpPr txBox="1">
            <a:spLocks noGrp="1"/>
          </p:cNvSpPr>
          <p:nvPr>
            <p:ph type="body" sz="half" idx="1"/>
          </p:nvPr>
        </p:nvSpPr>
        <p:spPr>
          <a:xfrm>
            <a:off x="838200" y="2333262"/>
            <a:ext cx="5181600" cy="3558424"/>
          </a:xfrm>
          <a:prstGeom prst="rect">
            <a:avLst/>
          </a:prstGeom>
        </p:spPr>
        <p:txBody>
          <a:bodyPr/>
          <a:lstStyle/>
          <a:p>
            <a:r>
              <a:t>Damage to your kidneys is usually permanent</a:t>
            </a:r>
          </a:p>
          <a:p>
            <a:r>
              <a:t>It is important to get tested to find CKD early, such as in stages 1-3, especially if you have high blood pressure or diabetes</a:t>
            </a:r>
          </a:p>
          <a:p>
            <a:r>
              <a:t>You can take steps to stop kidney damage from getting worse and keep your kidneys healthy as long as possible</a:t>
            </a:r>
          </a:p>
        </p:txBody>
      </p:sp>
      <p:pic>
        <p:nvPicPr>
          <p:cNvPr id="476"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422859" y="2306476"/>
            <a:ext cx="4930942" cy="3734336"/>
          </a:xfrm>
          <a:prstGeom prst="rect">
            <a:avLst/>
          </a:prstGeom>
          <a:ln w="12700">
            <a:miter lim="400000"/>
          </a:ln>
        </p:spPr>
      </p:pic>
      <p:sp>
        <p:nvSpPr>
          <p:cNvPr id="477"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TextBox 7"/>
          <p:cNvSpPr txBox="1"/>
          <p:nvPr/>
        </p:nvSpPr>
        <p:spPr>
          <a:xfrm>
            <a:off x="1589441" y="3839662"/>
            <a:ext cx="2371473"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Have diabetes</a:t>
            </a:r>
          </a:p>
        </p:txBody>
      </p:sp>
      <p:sp>
        <p:nvSpPr>
          <p:cNvPr id="482" name="TextBox 9"/>
          <p:cNvSpPr txBox="1"/>
          <p:nvPr/>
        </p:nvSpPr>
        <p:spPr>
          <a:xfrm>
            <a:off x="4859070" y="3839662"/>
            <a:ext cx="2524688"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Have high blood pressure</a:t>
            </a:r>
          </a:p>
        </p:txBody>
      </p:sp>
      <p:sp>
        <p:nvSpPr>
          <p:cNvPr id="483" name="TextBox 8"/>
          <p:cNvSpPr txBox="1"/>
          <p:nvPr/>
        </p:nvSpPr>
        <p:spPr>
          <a:xfrm>
            <a:off x="1395561" y="5757323"/>
            <a:ext cx="2761356"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Have a family member with kidney disease</a:t>
            </a:r>
          </a:p>
        </p:txBody>
      </p:sp>
      <p:sp>
        <p:nvSpPr>
          <p:cNvPr id="484" name="TextBox 10"/>
          <p:cNvSpPr txBox="1"/>
          <p:nvPr/>
        </p:nvSpPr>
        <p:spPr>
          <a:xfrm>
            <a:off x="4721064" y="5541423"/>
            <a:ext cx="2714596" cy="695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Are Black, Hispanic, Native American, or Asian Pacific Islander</a:t>
            </a:r>
          </a:p>
        </p:txBody>
      </p:sp>
      <p:sp>
        <p:nvSpPr>
          <p:cNvPr id="485" name="TextBox 11"/>
          <p:cNvSpPr txBox="1"/>
          <p:nvPr/>
        </p:nvSpPr>
        <p:spPr>
          <a:xfrm>
            <a:off x="8111467" y="5794166"/>
            <a:ext cx="2714596"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Are over 60 years old</a:t>
            </a:r>
          </a:p>
        </p:txBody>
      </p:sp>
      <p:sp>
        <p:nvSpPr>
          <p:cNvPr id="486" name="TextBox 19"/>
          <p:cNvSpPr txBox="1"/>
          <p:nvPr/>
        </p:nvSpPr>
        <p:spPr>
          <a:xfrm>
            <a:off x="8148632" y="3839662"/>
            <a:ext cx="2638142"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Have heart disease</a:t>
            </a:r>
          </a:p>
        </p:txBody>
      </p:sp>
      <p:sp>
        <p:nvSpPr>
          <p:cNvPr id="487"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pic>
        <p:nvPicPr>
          <p:cNvPr id="488" name="Image" descr="Image"/>
          <p:cNvPicPr>
            <a:picLocks/>
          </p:cNvPicPr>
          <p:nvPr/>
        </p:nvPicPr>
        <p:blipFill>
          <a:blip r:embed="rId3"/>
          <a:stretch>
            <a:fillRect/>
          </a:stretch>
        </p:blipFill>
        <p:spPr>
          <a:xfrm>
            <a:off x="1343619" y="2556523"/>
            <a:ext cx="2863118" cy="1938113"/>
          </a:xfrm>
          <a:prstGeom prst="rect">
            <a:avLst/>
          </a:prstGeom>
          <a:ln w="12700">
            <a:miter lim="400000"/>
          </a:ln>
        </p:spPr>
      </p:pic>
      <p:pic>
        <p:nvPicPr>
          <p:cNvPr id="489" name="Image" descr="Image"/>
          <p:cNvPicPr>
            <a:picLocks/>
          </p:cNvPicPr>
          <p:nvPr/>
        </p:nvPicPr>
        <p:blipFill>
          <a:blip r:embed="rId4"/>
          <a:stretch>
            <a:fillRect/>
          </a:stretch>
        </p:blipFill>
        <p:spPr>
          <a:xfrm>
            <a:off x="4689855" y="2584408"/>
            <a:ext cx="2863118" cy="1995484"/>
          </a:xfrm>
          <a:prstGeom prst="rect">
            <a:avLst/>
          </a:prstGeom>
          <a:ln w="12700">
            <a:miter lim="400000"/>
          </a:ln>
        </p:spPr>
      </p:pic>
      <p:pic>
        <p:nvPicPr>
          <p:cNvPr id="490" name="Image" descr="Image"/>
          <p:cNvPicPr>
            <a:picLocks/>
          </p:cNvPicPr>
          <p:nvPr/>
        </p:nvPicPr>
        <p:blipFill>
          <a:blip r:embed="rId5"/>
          <a:stretch>
            <a:fillRect/>
          </a:stretch>
        </p:blipFill>
        <p:spPr>
          <a:xfrm>
            <a:off x="8036091" y="2613094"/>
            <a:ext cx="2863225" cy="1938113"/>
          </a:xfrm>
          <a:prstGeom prst="rect">
            <a:avLst/>
          </a:prstGeom>
          <a:ln w="12700">
            <a:miter lim="400000"/>
          </a:ln>
        </p:spPr>
      </p:pic>
      <p:pic>
        <p:nvPicPr>
          <p:cNvPr id="491" name="Image" descr="Image"/>
          <p:cNvPicPr>
            <a:picLocks/>
          </p:cNvPicPr>
          <p:nvPr/>
        </p:nvPicPr>
        <p:blipFill>
          <a:blip r:embed="rId3"/>
          <a:stretch>
            <a:fillRect/>
          </a:stretch>
        </p:blipFill>
        <p:spPr>
          <a:xfrm>
            <a:off x="8036145" y="4573649"/>
            <a:ext cx="2863118" cy="1938113"/>
          </a:xfrm>
          <a:prstGeom prst="rect">
            <a:avLst/>
          </a:prstGeom>
          <a:ln w="12700">
            <a:miter lim="400000"/>
          </a:ln>
        </p:spPr>
      </p:pic>
      <p:pic>
        <p:nvPicPr>
          <p:cNvPr id="492" name="Image" descr="Image"/>
          <p:cNvPicPr>
            <a:picLocks/>
          </p:cNvPicPr>
          <p:nvPr/>
        </p:nvPicPr>
        <p:blipFill>
          <a:blip r:embed="rId4"/>
          <a:stretch>
            <a:fillRect/>
          </a:stretch>
        </p:blipFill>
        <p:spPr>
          <a:xfrm>
            <a:off x="1343619" y="4601534"/>
            <a:ext cx="2863118" cy="1995484"/>
          </a:xfrm>
          <a:prstGeom prst="rect">
            <a:avLst/>
          </a:prstGeom>
          <a:ln w="12700">
            <a:miter lim="400000"/>
          </a:ln>
        </p:spPr>
      </p:pic>
      <p:pic>
        <p:nvPicPr>
          <p:cNvPr id="493" name="Image" descr="Image"/>
          <p:cNvPicPr>
            <a:picLocks/>
          </p:cNvPicPr>
          <p:nvPr/>
        </p:nvPicPr>
        <p:blipFill>
          <a:blip r:embed="rId5"/>
          <a:stretch>
            <a:fillRect/>
          </a:stretch>
        </p:blipFill>
        <p:spPr>
          <a:xfrm>
            <a:off x="4664388" y="4630220"/>
            <a:ext cx="2863225" cy="1938113"/>
          </a:xfrm>
          <a:prstGeom prst="rect">
            <a:avLst/>
          </a:prstGeom>
          <a:ln w="12700">
            <a:miter lim="400000"/>
          </a:ln>
        </p:spPr>
      </p:pic>
      <p:pic>
        <p:nvPicPr>
          <p:cNvPr id="494" name="Image" descr="Image"/>
          <p:cNvPicPr>
            <a:picLocks noChangeAspect="1"/>
          </p:cNvPicPr>
          <p:nvPr/>
        </p:nvPicPr>
        <p:blipFill>
          <a:blip r:embed="rId6"/>
          <a:stretch>
            <a:fillRect/>
          </a:stretch>
        </p:blipFill>
        <p:spPr>
          <a:xfrm>
            <a:off x="8833764" y="2671767"/>
            <a:ext cx="1270001" cy="1270001"/>
          </a:xfrm>
          <a:prstGeom prst="rect">
            <a:avLst/>
          </a:prstGeom>
          <a:ln w="12700">
            <a:miter lim="400000"/>
          </a:ln>
        </p:spPr>
      </p:pic>
      <p:pic>
        <p:nvPicPr>
          <p:cNvPr id="495"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7072" y="4846993"/>
            <a:ext cx="856212" cy="856212"/>
          </a:xfrm>
          <a:prstGeom prst="rect">
            <a:avLst/>
          </a:prstGeom>
          <a:ln w="12700">
            <a:miter lim="400000"/>
          </a:ln>
        </p:spPr>
      </p:pic>
      <p:pic>
        <p:nvPicPr>
          <p:cNvPr id="496" name="Image" descr="Image"/>
          <p:cNvPicPr>
            <a:picLocks noChangeAspect="1"/>
          </p:cNvPicPr>
          <p:nvPr/>
        </p:nvPicPr>
        <p:blipFill>
          <a:blip r:embed="rId8"/>
          <a:stretch>
            <a:fillRect/>
          </a:stretch>
        </p:blipFill>
        <p:spPr>
          <a:xfrm>
            <a:off x="2250006" y="2792287"/>
            <a:ext cx="1050343" cy="1050342"/>
          </a:xfrm>
          <a:prstGeom prst="rect">
            <a:avLst/>
          </a:prstGeom>
          <a:ln w="12700">
            <a:miter lim="400000"/>
          </a:ln>
        </p:spPr>
      </p:pic>
      <p:pic>
        <p:nvPicPr>
          <p:cNvPr id="497" name="Image" descr="Image"/>
          <p:cNvPicPr>
            <a:picLocks noChangeAspect="1"/>
          </p:cNvPicPr>
          <p:nvPr/>
        </p:nvPicPr>
        <p:blipFill>
          <a:blip r:embed="rId9"/>
          <a:stretch>
            <a:fillRect/>
          </a:stretch>
        </p:blipFill>
        <p:spPr>
          <a:xfrm>
            <a:off x="5608646" y="2804690"/>
            <a:ext cx="1025536" cy="1025536"/>
          </a:xfrm>
          <a:prstGeom prst="rect">
            <a:avLst/>
          </a:prstGeom>
          <a:ln w="12700">
            <a:miter lim="400000"/>
          </a:ln>
        </p:spPr>
      </p:pic>
      <p:pic>
        <p:nvPicPr>
          <p:cNvPr id="498" name="Image" descr="Image"/>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40659" y="4815584"/>
            <a:ext cx="856212" cy="856212"/>
          </a:xfrm>
          <a:prstGeom prst="rect">
            <a:avLst/>
          </a:prstGeom>
          <a:ln w="12700">
            <a:miter lim="400000"/>
          </a:ln>
        </p:spPr>
      </p:pic>
      <p:pic>
        <p:nvPicPr>
          <p:cNvPr id="499"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52550" y="4815584"/>
            <a:ext cx="737727" cy="737728"/>
          </a:xfrm>
          <a:prstGeom prst="rect">
            <a:avLst/>
          </a:prstGeom>
          <a:ln w="12700">
            <a:miter lim="400000"/>
          </a:ln>
        </p:spPr>
      </p:pic>
      <p:sp>
        <p:nvSpPr>
          <p:cNvPr id="500" name="Title 1"/>
          <p:cNvSpPr txBox="1">
            <a:spLocks noGrp="1"/>
          </p:cNvSpPr>
          <p:nvPr>
            <p:ph type="title"/>
          </p:nvPr>
        </p:nvSpPr>
        <p:spPr>
          <a:prstGeom prst="rect">
            <a:avLst/>
          </a:prstGeom>
        </p:spPr>
        <p:txBody>
          <a:bodyPr/>
          <a:lstStyle/>
          <a:p>
            <a:r>
              <a:t>Who can get CKD?</a:t>
            </a:r>
          </a:p>
        </p:txBody>
      </p:sp>
      <p:sp>
        <p:nvSpPr>
          <p:cNvPr id="501" name="Content Placeholder 2"/>
          <p:cNvSpPr txBox="1"/>
          <p:nvPr/>
        </p:nvSpPr>
        <p:spPr>
          <a:xfrm>
            <a:off x="838200" y="2012058"/>
            <a:ext cx="10515600" cy="3778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90000"/>
              </a:lnSpc>
              <a:spcBef>
                <a:spcPts val="1000"/>
              </a:spcBef>
              <a:buClr>
                <a:srgbClr val="00599C"/>
              </a:buClr>
              <a:buFont typeface="Arial"/>
              <a:defRPr sz="2400">
                <a:solidFill>
                  <a:srgbClr val="4D4D4F"/>
                </a:solidFill>
              </a:defRPr>
            </a:lvl1pPr>
          </a:lstStyle>
          <a:p>
            <a:r>
              <a:t>Anyone can get CKD. You may be more likely (at risk) to get CKD if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noGrp="1"/>
          </p:cNvSpPr>
          <p:nvPr>
            <p:ph type="title"/>
          </p:nvPr>
        </p:nvSpPr>
        <p:spPr>
          <a:prstGeom prst="rect">
            <a:avLst/>
          </a:prstGeom>
        </p:spPr>
        <p:txBody>
          <a:bodyPr/>
          <a:lstStyle/>
          <a:p>
            <a:r>
              <a:t>Today we will discuss</a:t>
            </a:r>
          </a:p>
        </p:txBody>
      </p:sp>
      <p:sp>
        <p:nvSpPr>
          <p:cNvPr id="270" name="Subtitle 2"/>
          <p:cNvSpPr txBox="1">
            <a:spLocks noGrp="1"/>
          </p:cNvSpPr>
          <p:nvPr>
            <p:ph type="body" idx="1"/>
          </p:nvPr>
        </p:nvSpPr>
        <p:spPr>
          <a:prstGeom prst="rect">
            <a:avLst/>
          </a:prstGeom>
        </p:spPr>
        <p:txBody>
          <a:bodyPr/>
          <a:lstStyle/>
          <a:p>
            <a:r>
              <a:t>What are kidneys and what do they do?</a:t>
            </a:r>
          </a:p>
          <a:p>
            <a:r>
              <a:t>What is chronic kidney disease (CKD)?</a:t>
            </a:r>
          </a:p>
          <a:p>
            <a:r>
              <a:t>Ways to prevent CKD and kidney failure</a:t>
            </a:r>
          </a:p>
          <a:p>
            <a:r>
              <a:t>Treatments for kidney failure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itle 1"/>
          <p:cNvSpPr txBox="1">
            <a:spLocks noGrp="1"/>
          </p:cNvSpPr>
          <p:nvPr>
            <p:ph type="title"/>
          </p:nvPr>
        </p:nvSpPr>
        <p:spPr>
          <a:prstGeom prst="rect">
            <a:avLst/>
          </a:prstGeom>
        </p:spPr>
        <p:txBody>
          <a:bodyPr/>
          <a:lstStyle/>
          <a:p>
            <a:r>
              <a:t>Do you know?</a:t>
            </a:r>
          </a:p>
        </p:txBody>
      </p:sp>
      <p:sp>
        <p:nvSpPr>
          <p:cNvPr id="506" name="What is the #1 cause of CKD?"/>
          <p:cNvSpPr txBox="1">
            <a:spLocks noGrp="1"/>
          </p:cNvSpPr>
          <p:nvPr>
            <p:ph type="body" idx="21"/>
          </p:nvPr>
        </p:nvSpPr>
        <p:spPr>
          <a:prstGeom prst="rect">
            <a:avLst/>
          </a:prstGeom>
        </p:spPr>
        <p:txBody>
          <a:bodyPr/>
          <a:lstStyle>
            <a:lvl1pPr marL="0" indent="0">
              <a:buClrTx/>
              <a:buSzTx/>
              <a:buFontTx/>
              <a:buNone/>
            </a:lvl1pPr>
          </a:lstStyle>
          <a:p>
            <a:r>
              <a:t>What is the #1 cause of CKD?</a:t>
            </a:r>
          </a:p>
        </p:txBody>
      </p:sp>
      <p:pic>
        <p:nvPicPr>
          <p:cNvPr id="50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12" name="Group"/>
          <p:cNvGrpSpPr/>
          <p:nvPr/>
        </p:nvGrpSpPr>
        <p:grpSpPr>
          <a:xfrm>
            <a:off x="875564" y="3128531"/>
            <a:ext cx="2383462" cy="2104508"/>
            <a:chOff x="0" y="0"/>
            <a:chExt cx="2383460" cy="2104506"/>
          </a:xfrm>
        </p:grpSpPr>
        <p:pic>
          <p:nvPicPr>
            <p:cNvPr id="508"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511" name="Group"/>
            <p:cNvGrpSpPr/>
            <p:nvPr/>
          </p:nvGrpSpPr>
          <p:grpSpPr>
            <a:xfrm>
              <a:off x="868495" y="320093"/>
              <a:ext cx="1270001" cy="1784414"/>
              <a:chOff x="0" y="0"/>
              <a:chExt cx="1270000" cy="1784413"/>
            </a:xfrm>
          </p:grpSpPr>
          <p:sp>
            <p:nvSpPr>
              <p:cNvPr id="509" name="Age"/>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Age</a:t>
                </a:r>
              </a:p>
            </p:txBody>
          </p:sp>
          <p:sp>
            <p:nvSpPr>
              <p:cNvPr id="510" name="A"/>
              <p:cNvSpPr txBox="1"/>
              <p:nvPr/>
            </p:nvSpPr>
            <p:spPr>
              <a:xfrm>
                <a:off x="92443" y="0"/>
                <a:ext cx="461584"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517" name="Group"/>
          <p:cNvGrpSpPr/>
          <p:nvPr/>
        </p:nvGrpSpPr>
        <p:grpSpPr>
          <a:xfrm>
            <a:off x="3520938" y="3128531"/>
            <a:ext cx="2461731" cy="2104508"/>
            <a:chOff x="0" y="0"/>
            <a:chExt cx="2461730" cy="2104506"/>
          </a:xfrm>
        </p:grpSpPr>
        <p:pic>
          <p:nvPicPr>
            <p:cNvPr id="513"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516" name="Group"/>
            <p:cNvGrpSpPr/>
            <p:nvPr/>
          </p:nvGrpSpPr>
          <p:grpSpPr>
            <a:xfrm>
              <a:off x="952381" y="320093"/>
              <a:ext cx="1509350" cy="1784414"/>
              <a:chOff x="312559" y="0"/>
              <a:chExt cx="1509349" cy="1784413"/>
            </a:xfrm>
          </p:grpSpPr>
          <p:sp>
            <p:nvSpPr>
              <p:cNvPr id="514" name="Alcohol"/>
              <p:cNvSpPr/>
              <p:nvPr/>
            </p:nvSpPr>
            <p:spPr>
              <a:xfrm>
                <a:off x="551909"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Alcohol</a:t>
                </a:r>
              </a:p>
            </p:txBody>
          </p:sp>
          <p:sp>
            <p:nvSpPr>
              <p:cNvPr id="515" name="B"/>
              <p:cNvSpPr txBox="1"/>
              <p:nvPr/>
            </p:nvSpPr>
            <p:spPr>
              <a:xfrm>
                <a:off x="31255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522" name="Group"/>
          <p:cNvGrpSpPr/>
          <p:nvPr/>
        </p:nvGrpSpPr>
        <p:grpSpPr>
          <a:xfrm>
            <a:off x="6188466" y="3146268"/>
            <a:ext cx="2439576" cy="2086771"/>
            <a:chOff x="0" y="0"/>
            <a:chExt cx="2439574" cy="2086770"/>
          </a:xfrm>
        </p:grpSpPr>
        <p:pic>
          <p:nvPicPr>
            <p:cNvPr id="518"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521" name="Group"/>
            <p:cNvGrpSpPr/>
            <p:nvPr/>
          </p:nvGrpSpPr>
          <p:grpSpPr>
            <a:xfrm>
              <a:off x="930225" y="302357"/>
              <a:ext cx="1509350" cy="1784414"/>
              <a:chOff x="414209" y="0"/>
              <a:chExt cx="1509349" cy="1784413"/>
            </a:xfrm>
          </p:grpSpPr>
          <p:sp>
            <p:nvSpPr>
              <p:cNvPr id="51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20"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27" name="Group"/>
          <p:cNvGrpSpPr/>
          <p:nvPr/>
        </p:nvGrpSpPr>
        <p:grpSpPr>
          <a:xfrm>
            <a:off x="8811684" y="3146268"/>
            <a:ext cx="2461731" cy="2086771"/>
            <a:chOff x="0" y="0"/>
            <a:chExt cx="2461729" cy="2086770"/>
          </a:xfrm>
        </p:grpSpPr>
        <p:pic>
          <p:nvPicPr>
            <p:cNvPr id="523"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26" name="Group"/>
            <p:cNvGrpSpPr/>
            <p:nvPr/>
          </p:nvGrpSpPr>
          <p:grpSpPr>
            <a:xfrm>
              <a:off x="952380" y="302357"/>
              <a:ext cx="1509350" cy="1784414"/>
              <a:chOff x="583724" y="0"/>
              <a:chExt cx="1509349" cy="1784413"/>
            </a:xfrm>
          </p:grpSpPr>
          <p:sp>
            <p:nvSpPr>
              <p:cNvPr id="524"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25" name="D"/>
              <p:cNvSpPr txBox="1"/>
              <p:nvPr/>
            </p:nvSpPr>
            <p:spPr>
              <a:xfrm>
                <a:off x="583724"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What is the #1 cause of CKD?"/>
          <p:cNvSpPr txBox="1"/>
          <p:nvPr/>
        </p:nvSpPr>
        <p:spPr>
          <a:xfrm>
            <a:off x="838200" y="2157351"/>
            <a:ext cx="5181600" cy="37343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90000"/>
              </a:lnSpc>
              <a:spcBef>
                <a:spcPts val="1000"/>
              </a:spcBef>
              <a:defRPr sz="2400">
                <a:solidFill>
                  <a:srgbClr val="4D4D4F"/>
                </a:solidFill>
              </a:defRPr>
            </a:lvl1pPr>
          </a:lstStyle>
          <a:p>
            <a:r>
              <a:t>What is the #1 cause of CKD?</a:t>
            </a:r>
          </a:p>
        </p:txBody>
      </p:sp>
      <p:sp>
        <p:nvSpPr>
          <p:cNvPr id="532" name="Title 1"/>
          <p:cNvSpPr txBox="1">
            <a:spLocks noGrp="1"/>
          </p:cNvSpPr>
          <p:nvPr>
            <p:ph type="title"/>
          </p:nvPr>
        </p:nvSpPr>
        <p:spPr>
          <a:prstGeom prst="rect">
            <a:avLst/>
          </a:prstGeom>
        </p:spPr>
        <p:txBody>
          <a:bodyPr/>
          <a:lstStyle/>
          <a:p>
            <a:r>
              <a:t>Answer</a:t>
            </a:r>
          </a:p>
        </p:txBody>
      </p:sp>
      <p:pic>
        <p:nvPicPr>
          <p:cNvPr id="533"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38" name="Group"/>
          <p:cNvGrpSpPr/>
          <p:nvPr/>
        </p:nvGrpSpPr>
        <p:grpSpPr>
          <a:xfrm>
            <a:off x="1390550" y="3146268"/>
            <a:ext cx="2439576" cy="2086771"/>
            <a:chOff x="0" y="0"/>
            <a:chExt cx="2439574" cy="2086770"/>
          </a:xfrm>
        </p:grpSpPr>
        <p:pic>
          <p:nvPicPr>
            <p:cNvPr id="534" name="Image" descr="Image"/>
            <p:cNvPicPr>
              <a:picLocks noChangeAspect="1"/>
            </p:cNvPicPr>
            <p:nvPr/>
          </p:nvPicPr>
          <p:blipFill>
            <a:blip r:embed="rId4"/>
            <a:stretch>
              <a:fillRect/>
            </a:stretch>
          </p:blipFill>
          <p:spPr>
            <a:xfrm>
              <a:off x="0" y="0"/>
              <a:ext cx="2339150" cy="1876326"/>
            </a:xfrm>
            <a:prstGeom prst="rect">
              <a:avLst/>
            </a:prstGeom>
            <a:ln w="12700" cap="flat">
              <a:noFill/>
              <a:miter lim="400000"/>
            </a:ln>
            <a:effectLst/>
          </p:spPr>
        </p:pic>
        <p:grpSp>
          <p:nvGrpSpPr>
            <p:cNvPr id="537" name="Group"/>
            <p:cNvGrpSpPr/>
            <p:nvPr/>
          </p:nvGrpSpPr>
          <p:grpSpPr>
            <a:xfrm>
              <a:off x="930225" y="302357"/>
              <a:ext cx="1509350" cy="1784414"/>
              <a:chOff x="414209" y="0"/>
              <a:chExt cx="1509349" cy="1784413"/>
            </a:xfrm>
          </p:grpSpPr>
          <p:sp>
            <p:nvSpPr>
              <p:cNvPr id="535"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36"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43" name="Group"/>
          <p:cNvGrpSpPr/>
          <p:nvPr/>
        </p:nvGrpSpPr>
        <p:grpSpPr>
          <a:xfrm>
            <a:off x="6974613" y="2058752"/>
            <a:ext cx="4210907" cy="3931532"/>
            <a:chOff x="0" y="0"/>
            <a:chExt cx="4210906" cy="3931530"/>
          </a:xfrm>
        </p:grpSpPr>
        <p:graphicFrame>
          <p:nvGraphicFramePr>
            <p:cNvPr id="539"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5"/>
            </a:graphicData>
          </a:graphic>
        </p:graphicFrame>
        <p:sp>
          <p:nvSpPr>
            <p:cNvPr id="540" name="50%"/>
            <p:cNvSpPr txBox="1"/>
            <p:nvPr/>
          </p:nvSpPr>
          <p:spPr>
            <a:xfrm>
              <a:off x="1938455" y="2559765"/>
              <a:ext cx="1051489" cy="5934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3100" b="1">
                  <a:solidFill>
                    <a:srgbClr val="FFFFFF"/>
                  </a:solidFill>
                </a:defRPr>
              </a:lvl1pPr>
            </a:lstStyle>
            <a:p>
              <a:r>
                <a:t>50%</a:t>
              </a:r>
            </a:p>
          </p:txBody>
        </p:sp>
        <p:pic>
          <p:nvPicPr>
            <p:cNvPr id="541" name="Image" descr="Image"/>
            <p:cNvPicPr>
              <a:picLocks noChangeAspect="1"/>
            </p:cNvPicPr>
            <p:nvPr/>
          </p:nvPicPr>
          <p:blipFill>
            <a:blip r:embed="rId6"/>
            <a:stretch>
              <a:fillRect/>
            </a:stretch>
          </p:blipFill>
          <p:spPr>
            <a:xfrm>
              <a:off x="491674" y="265416"/>
              <a:ext cx="1433748" cy="1459500"/>
            </a:xfrm>
            <a:prstGeom prst="rect">
              <a:avLst/>
            </a:prstGeom>
            <a:ln w="12700" cap="flat">
              <a:noFill/>
              <a:miter lim="400000"/>
            </a:ln>
            <a:effectLst/>
          </p:spPr>
        </p:pic>
        <p:pic>
          <p:nvPicPr>
            <p:cNvPr id="542" name="Image" descr="Image"/>
            <p:cNvPicPr>
              <a:picLocks/>
            </p:cNvPicPr>
            <p:nvPr/>
          </p:nvPicPr>
          <p:blipFill>
            <a:blip r:embed="rId7"/>
            <a:stretch>
              <a:fillRect/>
            </a:stretch>
          </p:blipFill>
          <p:spPr>
            <a:xfrm>
              <a:off x="0" y="0"/>
              <a:ext cx="2248252" cy="2178522"/>
            </a:xfrm>
            <a:prstGeom prst="rect">
              <a:avLst/>
            </a:prstGeom>
            <a:ln w="12700" cap="flat">
              <a:noFill/>
              <a:miter lim="400000"/>
            </a:ln>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
        <p:nvSpPr>
          <p:cNvPr id="548" name="Title 3"/>
          <p:cNvSpPr txBox="1">
            <a:spLocks noGrp="1"/>
          </p:cNvSpPr>
          <p:nvPr>
            <p:ph type="title"/>
          </p:nvPr>
        </p:nvSpPr>
        <p:spPr>
          <a:prstGeom prst="rect">
            <a:avLst/>
          </a:prstGeom>
        </p:spPr>
        <p:txBody>
          <a:bodyPr/>
          <a:lstStyle/>
          <a:p>
            <a:r>
              <a:t>Diabetes and CKD</a:t>
            </a:r>
          </a:p>
        </p:txBody>
      </p:sp>
      <p:sp>
        <p:nvSpPr>
          <p:cNvPr id="549" name="Content Placeholder 2"/>
          <p:cNvSpPr txBox="1">
            <a:spLocks noGrp="1"/>
          </p:cNvSpPr>
          <p:nvPr>
            <p:ph type="body" idx="1"/>
          </p:nvPr>
        </p:nvSpPr>
        <p:spPr>
          <a:prstGeom prst="rect">
            <a:avLst/>
          </a:prstGeom>
        </p:spPr>
        <p:txBody>
          <a:bodyPr/>
          <a:lstStyle/>
          <a:p>
            <a:r>
              <a:t>Diabetes is a disease in which you have too much sugar (glucose) in your blood</a:t>
            </a:r>
          </a:p>
          <a:p>
            <a:r>
              <a:t>Over time, high blood sugar can damage small blood vessels in your kidneys and cause CKD</a:t>
            </a:r>
          </a:p>
        </p:txBody>
      </p:sp>
      <p:sp>
        <p:nvSpPr>
          <p:cNvPr id="550" name="Rectangle: Rounded Corners 63"/>
          <p:cNvSpPr/>
          <p:nvPr/>
        </p:nvSpPr>
        <p:spPr>
          <a:xfrm>
            <a:off x="855030" y="4020021"/>
            <a:ext cx="10275846" cy="2248431"/>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51" name="Group 214"/>
          <p:cNvGraphicFramePr/>
          <p:nvPr>
            <p:extLst>
              <p:ext uri="{D42A27DB-BD31-4B8C-83A1-F6EECF244321}">
                <p14:modId xmlns:p14="http://schemas.microsoft.com/office/powerpoint/2010/main" val="52921444"/>
              </p:ext>
            </p:extLst>
          </p:nvPr>
        </p:nvGraphicFramePr>
        <p:xfrm>
          <a:off x="1042557" y="4221191"/>
          <a:ext cx="9900789" cy="179459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448649">
                <a:tc>
                  <a:txBody>
                    <a:bodyPr/>
                    <a:lstStyle/>
                    <a:p>
                      <a:pPr algn="ctr" defTabSz="914400">
                        <a:lnSpc>
                          <a:spcPct val="100000"/>
                        </a:lnSpc>
                        <a:spcBef>
                          <a:spcPts val="400"/>
                        </a:spcBef>
                        <a:defRPr sz="1800" b="0">
                          <a:solidFill>
                            <a:srgbClr val="000000"/>
                          </a:solidFill>
                        </a:defRPr>
                      </a:pPr>
                      <a:r>
                        <a:rPr sz="1800" b="1">
                          <a:solidFill>
                            <a:srgbClr val="535353"/>
                          </a:solidFill>
                          <a:latin typeface="Arial"/>
                          <a:ea typeface="Arial"/>
                          <a:cs typeface="Arial"/>
                        </a:rPr>
                        <a:t>Diagnosing diabetes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800" b="1">
                          <a:solidFill>
                            <a:srgbClr val="535353"/>
                          </a:solidFill>
                          <a:latin typeface="Arial"/>
                          <a:ea typeface="Arial"/>
                          <a:cs typeface="Arial"/>
                        </a:rPr>
                        <a:t>Fasting blood glucose</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800" b="1">
                          <a:solidFill>
                            <a:srgbClr val="535353"/>
                          </a:solidFill>
                          <a:latin typeface="Arial"/>
                          <a:ea typeface="Arial"/>
                          <a:cs typeface="Arial"/>
                        </a:rPr>
                        <a:t>A1C test result</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448649">
                <a:tc>
                  <a:txBody>
                    <a:bodyPr/>
                    <a:lstStyle/>
                    <a:p>
                      <a:pPr algn="ctr" defTabSz="914400">
                        <a:lnSpc>
                          <a:spcPct val="100000"/>
                        </a:lnSpc>
                        <a:spcBef>
                          <a:spcPts val="400"/>
                        </a:spcBef>
                        <a:defRPr sz="1800" b="0">
                          <a:solidFill>
                            <a:srgbClr val="000000"/>
                          </a:solidFill>
                        </a:defRPr>
                      </a:pPr>
                      <a:r>
                        <a:rPr sz="1800" dirty="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800">
                          <a:solidFill>
                            <a:srgbClr val="535353"/>
                          </a:solidFill>
                          <a:latin typeface="Arial"/>
                          <a:ea typeface="Arial"/>
                          <a:cs typeface="Arial"/>
                        </a:rPr>
                        <a:t>Less than 100 mg/dL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800">
                          <a:solidFill>
                            <a:srgbClr val="535353"/>
                          </a:solidFill>
                          <a:latin typeface="Arial"/>
                          <a:ea typeface="Arial"/>
                          <a:cs typeface="Arial"/>
                        </a:rPr>
                        <a:t>Less than 5.7%</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448649">
                <a:tc>
                  <a:txBody>
                    <a:bodyPr/>
                    <a:lstStyle/>
                    <a:p>
                      <a:pPr algn="ctr" defTabSz="914400">
                        <a:lnSpc>
                          <a:spcPct val="100000"/>
                        </a:lnSpc>
                        <a:spcBef>
                          <a:spcPts val="300"/>
                        </a:spcBef>
                        <a:defRPr sz="1800" b="0">
                          <a:solidFill>
                            <a:srgbClr val="000000"/>
                          </a:solidFill>
                        </a:defRPr>
                      </a:pPr>
                      <a:r>
                        <a:rPr sz="1800">
                          <a:solidFill>
                            <a:srgbClr val="535353"/>
                          </a:solidFill>
                          <a:latin typeface="Arial"/>
                          <a:ea typeface="Arial"/>
                          <a:cs typeface="Arial"/>
                        </a:rPr>
                        <a:t>Pre-diabetes</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800">
                          <a:solidFill>
                            <a:srgbClr val="535353"/>
                          </a:solidFill>
                          <a:latin typeface="Arial"/>
                          <a:ea typeface="Arial"/>
                          <a:cs typeface="Arial"/>
                        </a:rPr>
                        <a:t>100-125 mg/dL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800">
                          <a:solidFill>
                            <a:srgbClr val="535353"/>
                          </a:solidFill>
                          <a:latin typeface="Arial"/>
                          <a:ea typeface="Arial"/>
                          <a:cs typeface="Arial"/>
                        </a:rPr>
                        <a:t>5.7% - 6.4%</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448649">
                <a:tc>
                  <a:txBody>
                    <a:bodyPr/>
                    <a:lstStyle/>
                    <a:p>
                      <a:pPr algn="ctr" defTabSz="914400">
                        <a:lnSpc>
                          <a:spcPct val="100000"/>
                        </a:lnSpc>
                        <a:spcBef>
                          <a:spcPts val="300"/>
                        </a:spcBef>
                        <a:defRPr sz="1800" b="0">
                          <a:solidFill>
                            <a:srgbClr val="000000"/>
                          </a:solidFill>
                        </a:defRPr>
                      </a:pPr>
                      <a:r>
                        <a:rPr sz="1800">
                          <a:solidFill>
                            <a:srgbClr val="535353"/>
                          </a:solidFill>
                          <a:latin typeface="Arial"/>
                          <a:ea typeface="Arial"/>
                          <a:cs typeface="Arial"/>
                        </a:rPr>
                        <a:t>Diabetes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800" dirty="0">
                          <a:solidFill>
                            <a:srgbClr val="535353"/>
                          </a:solidFill>
                          <a:latin typeface="Arial"/>
                          <a:ea typeface="Arial"/>
                          <a:cs typeface="Arial"/>
                        </a:rPr>
                        <a:t>126 mg/dL or higher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800" dirty="0">
                          <a:solidFill>
                            <a:srgbClr val="535353"/>
                          </a:solidFill>
                          <a:latin typeface="Arial"/>
                          <a:ea typeface="Arial"/>
                          <a:cs typeface="Arial"/>
                        </a:rPr>
                        <a:t>6.5% or higher</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1"/>
          <p:cNvSpPr txBox="1">
            <a:spLocks noGrp="1"/>
          </p:cNvSpPr>
          <p:nvPr>
            <p:ph type="title"/>
          </p:nvPr>
        </p:nvSpPr>
        <p:spPr>
          <a:prstGeom prst="rect">
            <a:avLst/>
          </a:prstGeom>
        </p:spPr>
        <p:txBody>
          <a:bodyPr/>
          <a:lstStyle/>
          <a:p>
            <a:r>
              <a:t>Do you know?</a:t>
            </a:r>
          </a:p>
        </p:txBody>
      </p:sp>
      <p:sp>
        <p:nvSpPr>
          <p:cNvPr id="556" name="Subtitle 2"/>
          <p:cNvSpPr txBox="1">
            <a:spLocks noGrp="1"/>
          </p:cNvSpPr>
          <p:nvPr>
            <p:ph type="body" idx="1"/>
          </p:nvPr>
        </p:nvSpPr>
        <p:spPr>
          <a:prstGeom prst="rect">
            <a:avLst/>
          </a:prstGeom>
        </p:spPr>
        <p:txBody>
          <a:bodyPr/>
          <a:lstStyle>
            <a:lvl1pPr marL="0" indent="0">
              <a:lnSpc>
                <a:spcPct val="100000"/>
              </a:lnSpc>
              <a:buSzTx/>
              <a:buNone/>
            </a:lvl1pPr>
          </a:lstStyle>
          <a:p>
            <a:r>
              <a:t>What is the #2 cause of CKD?</a:t>
            </a:r>
          </a:p>
        </p:txBody>
      </p:sp>
      <p:pic>
        <p:nvPicPr>
          <p:cNvPr id="5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62" name="Group"/>
          <p:cNvGrpSpPr/>
          <p:nvPr/>
        </p:nvGrpSpPr>
        <p:grpSpPr>
          <a:xfrm>
            <a:off x="875564" y="3128531"/>
            <a:ext cx="2383462" cy="2104508"/>
            <a:chOff x="0" y="0"/>
            <a:chExt cx="2383460" cy="2104506"/>
          </a:xfrm>
        </p:grpSpPr>
        <p:pic>
          <p:nvPicPr>
            <p:cNvPr id="558"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561" name="Group"/>
            <p:cNvGrpSpPr/>
            <p:nvPr/>
          </p:nvGrpSpPr>
          <p:grpSpPr>
            <a:xfrm>
              <a:off x="868495" y="320093"/>
              <a:ext cx="1270001" cy="1784414"/>
              <a:chOff x="0" y="0"/>
              <a:chExt cx="1270000" cy="1784413"/>
            </a:xfrm>
          </p:grpSpPr>
          <p:sp>
            <p:nvSpPr>
              <p:cNvPr id="559" name="Age"/>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Age</a:t>
                </a:r>
              </a:p>
            </p:txBody>
          </p:sp>
          <p:sp>
            <p:nvSpPr>
              <p:cNvPr id="560" name="A"/>
              <p:cNvSpPr txBox="1"/>
              <p:nvPr/>
            </p:nvSpPr>
            <p:spPr>
              <a:xfrm>
                <a:off x="92443" y="0"/>
                <a:ext cx="461584"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567" name="Group"/>
          <p:cNvGrpSpPr/>
          <p:nvPr/>
        </p:nvGrpSpPr>
        <p:grpSpPr>
          <a:xfrm>
            <a:off x="3520938" y="3128531"/>
            <a:ext cx="2461731" cy="2104508"/>
            <a:chOff x="0" y="0"/>
            <a:chExt cx="2461730" cy="2104506"/>
          </a:xfrm>
        </p:grpSpPr>
        <p:pic>
          <p:nvPicPr>
            <p:cNvPr id="563"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566" name="Group"/>
            <p:cNvGrpSpPr/>
            <p:nvPr/>
          </p:nvGrpSpPr>
          <p:grpSpPr>
            <a:xfrm>
              <a:off x="952381" y="320093"/>
              <a:ext cx="1509350" cy="1784414"/>
              <a:chOff x="312559" y="0"/>
              <a:chExt cx="1509349" cy="1784413"/>
            </a:xfrm>
          </p:grpSpPr>
          <p:sp>
            <p:nvSpPr>
              <p:cNvPr id="564" name="Alcohol"/>
              <p:cNvSpPr/>
              <p:nvPr/>
            </p:nvSpPr>
            <p:spPr>
              <a:xfrm>
                <a:off x="551909"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Alcohol</a:t>
                </a:r>
              </a:p>
            </p:txBody>
          </p:sp>
          <p:sp>
            <p:nvSpPr>
              <p:cNvPr id="565" name="B"/>
              <p:cNvSpPr txBox="1"/>
              <p:nvPr/>
            </p:nvSpPr>
            <p:spPr>
              <a:xfrm>
                <a:off x="31255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572" name="Group"/>
          <p:cNvGrpSpPr/>
          <p:nvPr/>
        </p:nvGrpSpPr>
        <p:grpSpPr>
          <a:xfrm>
            <a:off x="6188466" y="3146268"/>
            <a:ext cx="2439576" cy="2086771"/>
            <a:chOff x="0" y="0"/>
            <a:chExt cx="2439574" cy="2086770"/>
          </a:xfrm>
        </p:grpSpPr>
        <p:pic>
          <p:nvPicPr>
            <p:cNvPr id="568"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571" name="Group"/>
            <p:cNvGrpSpPr/>
            <p:nvPr/>
          </p:nvGrpSpPr>
          <p:grpSpPr>
            <a:xfrm>
              <a:off x="930225" y="302357"/>
              <a:ext cx="1509350" cy="1784414"/>
              <a:chOff x="414209" y="0"/>
              <a:chExt cx="1509349" cy="1784413"/>
            </a:xfrm>
          </p:grpSpPr>
          <p:sp>
            <p:nvSpPr>
              <p:cNvPr id="56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70"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77" name="Group"/>
          <p:cNvGrpSpPr/>
          <p:nvPr/>
        </p:nvGrpSpPr>
        <p:grpSpPr>
          <a:xfrm>
            <a:off x="8811684" y="3146268"/>
            <a:ext cx="2461731" cy="2086771"/>
            <a:chOff x="0" y="0"/>
            <a:chExt cx="2461729" cy="2086770"/>
          </a:xfrm>
        </p:grpSpPr>
        <p:pic>
          <p:nvPicPr>
            <p:cNvPr id="573"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76" name="Group"/>
            <p:cNvGrpSpPr/>
            <p:nvPr/>
          </p:nvGrpSpPr>
          <p:grpSpPr>
            <a:xfrm>
              <a:off x="952380" y="302357"/>
              <a:ext cx="1509350" cy="1784414"/>
              <a:chOff x="583724" y="0"/>
              <a:chExt cx="1509349" cy="1784413"/>
            </a:xfrm>
          </p:grpSpPr>
          <p:sp>
            <p:nvSpPr>
              <p:cNvPr id="574"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75" name="D"/>
              <p:cNvSpPr txBox="1"/>
              <p:nvPr/>
            </p:nvSpPr>
            <p:spPr>
              <a:xfrm>
                <a:off x="583724"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5" name="Group"/>
          <p:cNvGrpSpPr/>
          <p:nvPr/>
        </p:nvGrpSpPr>
        <p:grpSpPr>
          <a:xfrm>
            <a:off x="6974613" y="2058752"/>
            <a:ext cx="4210907" cy="3931532"/>
            <a:chOff x="0" y="0"/>
            <a:chExt cx="4210906" cy="3931530"/>
          </a:xfrm>
        </p:grpSpPr>
        <p:graphicFrame>
          <p:nvGraphicFramePr>
            <p:cNvPr id="581"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3"/>
            </a:graphicData>
          </a:graphic>
        </p:graphicFrame>
        <p:sp>
          <p:nvSpPr>
            <p:cNvPr id="582" name="25%"/>
            <p:cNvSpPr txBox="1"/>
            <p:nvPr/>
          </p:nvSpPr>
          <p:spPr>
            <a:xfrm>
              <a:off x="1998849" y="2116881"/>
              <a:ext cx="1051489" cy="5934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3100" b="1">
                  <a:solidFill>
                    <a:srgbClr val="FFFFFF"/>
                  </a:solidFill>
                </a:defRPr>
              </a:lvl1pPr>
            </a:lstStyle>
            <a:p>
              <a:r>
                <a:t>25%</a:t>
              </a:r>
            </a:p>
          </p:txBody>
        </p:sp>
        <p:pic>
          <p:nvPicPr>
            <p:cNvPr id="583" name="Image" descr="Image"/>
            <p:cNvPicPr>
              <a:picLocks/>
            </p:cNvPicPr>
            <p:nvPr/>
          </p:nvPicPr>
          <p:blipFill>
            <a:blip r:embed="rId4"/>
            <a:stretch>
              <a:fillRect/>
            </a:stretch>
          </p:blipFill>
          <p:spPr>
            <a:xfrm>
              <a:off x="0" y="0"/>
              <a:ext cx="2248252" cy="2178522"/>
            </a:xfrm>
            <a:prstGeom prst="rect">
              <a:avLst/>
            </a:prstGeom>
            <a:ln w="12700" cap="flat">
              <a:noFill/>
              <a:miter lim="400000"/>
            </a:ln>
            <a:effectLst/>
          </p:spPr>
        </p:pic>
        <p:pic>
          <p:nvPicPr>
            <p:cNvPr id="584" name="Image" descr="Image"/>
            <p:cNvPicPr>
              <a:picLocks noChangeAspect="1"/>
            </p:cNvPicPr>
            <p:nvPr/>
          </p:nvPicPr>
          <p:blipFill>
            <a:blip r:embed="rId5"/>
            <a:srcRect/>
            <a:stretch>
              <a:fillRect/>
            </a:stretch>
          </p:blipFill>
          <p:spPr>
            <a:xfrm>
              <a:off x="195124" y="298575"/>
              <a:ext cx="1690791" cy="1378288"/>
            </a:xfrm>
            <a:prstGeom prst="rect">
              <a:avLst/>
            </a:prstGeom>
            <a:ln w="12700" cap="flat">
              <a:noFill/>
              <a:miter lim="400000"/>
            </a:ln>
            <a:effectLst/>
          </p:spPr>
        </p:pic>
      </p:grpSp>
      <p:sp>
        <p:nvSpPr>
          <p:cNvPr id="586" name="Title 1"/>
          <p:cNvSpPr txBox="1">
            <a:spLocks noGrp="1"/>
          </p:cNvSpPr>
          <p:nvPr>
            <p:ph type="title"/>
          </p:nvPr>
        </p:nvSpPr>
        <p:spPr>
          <a:prstGeom prst="rect">
            <a:avLst/>
          </a:prstGeom>
        </p:spPr>
        <p:txBody>
          <a:bodyPr/>
          <a:lstStyle/>
          <a:p>
            <a:r>
              <a:t>Answer</a:t>
            </a:r>
          </a:p>
        </p:txBody>
      </p:sp>
      <p:pic>
        <p:nvPicPr>
          <p:cNvPr id="587"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92" name="Group"/>
          <p:cNvGrpSpPr/>
          <p:nvPr/>
        </p:nvGrpSpPr>
        <p:grpSpPr>
          <a:xfrm>
            <a:off x="1457117" y="3146268"/>
            <a:ext cx="2461730" cy="2086771"/>
            <a:chOff x="0" y="0"/>
            <a:chExt cx="2461729" cy="2086770"/>
          </a:xfrm>
        </p:grpSpPr>
        <p:pic>
          <p:nvPicPr>
            <p:cNvPr id="588"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91" name="Group"/>
            <p:cNvGrpSpPr/>
            <p:nvPr/>
          </p:nvGrpSpPr>
          <p:grpSpPr>
            <a:xfrm>
              <a:off x="952380" y="302357"/>
              <a:ext cx="1509350" cy="1784414"/>
              <a:chOff x="583724" y="0"/>
              <a:chExt cx="1509349" cy="1784413"/>
            </a:xfrm>
          </p:grpSpPr>
          <p:sp>
            <p:nvSpPr>
              <p:cNvPr id="589"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90" name="D"/>
              <p:cNvSpPr txBox="1"/>
              <p:nvPr/>
            </p:nvSpPr>
            <p:spPr>
              <a:xfrm>
                <a:off x="583724"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
        <p:nvSpPr>
          <p:cNvPr id="593" name="Subtitle 2"/>
          <p:cNvSpPr txBox="1"/>
          <p:nvPr/>
        </p:nvSpPr>
        <p:spPr>
          <a:xfrm>
            <a:off x="838200" y="2157351"/>
            <a:ext cx="10515600" cy="5563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90000"/>
              </a:lnSpc>
              <a:spcBef>
                <a:spcPts val="1000"/>
              </a:spcBef>
              <a:buClr>
                <a:srgbClr val="00599C"/>
              </a:buClr>
              <a:buFont typeface="Arial"/>
              <a:defRPr sz="2400">
                <a:solidFill>
                  <a:srgbClr val="4D4D4F"/>
                </a:solidFill>
              </a:defRPr>
            </a:lvl1pPr>
          </a:lstStyle>
          <a:p>
            <a:r>
              <a:t>What is the #2 cause of CKD?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itle 1"/>
          <p:cNvSpPr txBox="1">
            <a:spLocks noGrp="1"/>
          </p:cNvSpPr>
          <p:nvPr>
            <p:ph type="title"/>
          </p:nvPr>
        </p:nvSpPr>
        <p:spPr>
          <a:prstGeom prst="rect">
            <a:avLst/>
          </a:prstGeom>
        </p:spPr>
        <p:txBody>
          <a:bodyPr/>
          <a:lstStyle/>
          <a:p>
            <a:r>
              <a:t>High blood pressure and CKD</a:t>
            </a:r>
          </a:p>
        </p:txBody>
      </p:sp>
      <p:sp>
        <p:nvSpPr>
          <p:cNvPr id="598" name="Content Placeholder 2"/>
          <p:cNvSpPr txBox="1">
            <a:spLocks noGrp="1"/>
          </p:cNvSpPr>
          <p:nvPr>
            <p:ph type="body" idx="1"/>
          </p:nvPr>
        </p:nvSpPr>
        <p:spPr>
          <a:xfrm>
            <a:off x="838200" y="2157351"/>
            <a:ext cx="10869442" cy="3734335"/>
          </a:xfrm>
          <a:prstGeom prst="rect">
            <a:avLst/>
          </a:prstGeom>
        </p:spPr>
        <p:txBody>
          <a:bodyPr/>
          <a:lstStyle/>
          <a:p>
            <a:r>
              <a:t>High blood pressure means your heart is working too hard to pump your blood</a:t>
            </a:r>
          </a:p>
          <a:p>
            <a:r>
              <a:t>Blood flows through your arteries, veins, and blood vessels with too much force or pressure</a:t>
            </a:r>
          </a:p>
          <a:p>
            <a:r>
              <a:t>This can damage the blood vessels in your kidneys and cause CKD</a:t>
            </a:r>
          </a:p>
          <a:p>
            <a:r>
              <a:t>CKD can also cause high blood pressure</a:t>
            </a:r>
          </a:p>
        </p:txBody>
      </p:sp>
      <p:sp>
        <p:nvSpPr>
          <p:cNvPr id="599"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2021</a:t>
            </a:r>
            <a:r>
              <a:rPr lang="en-US" dirty="0"/>
              <a:t>.</a:t>
            </a:r>
            <a:endParaRPr dirty="0"/>
          </a:p>
        </p:txBody>
      </p:sp>
      <p:sp>
        <p:nvSpPr>
          <p:cNvPr id="600" name="Rectangle: Rounded Corners 63"/>
          <p:cNvSpPr/>
          <p:nvPr/>
        </p:nvSpPr>
        <p:spPr>
          <a:xfrm>
            <a:off x="1227221" y="4330712"/>
            <a:ext cx="9288380" cy="2082118"/>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01" name="Group 214"/>
          <p:cNvGraphicFramePr/>
          <p:nvPr>
            <p:extLst>
              <p:ext uri="{D42A27DB-BD31-4B8C-83A1-F6EECF244321}">
                <p14:modId xmlns:p14="http://schemas.microsoft.com/office/powerpoint/2010/main" val="3029181466"/>
              </p:ext>
            </p:extLst>
          </p:nvPr>
        </p:nvGraphicFramePr>
        <p:xfrm>
          <a:off x="1438773" y="4477319"/>
          <a:ext cx="8888263" cy="178890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Blood pressure stages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100" b="1">
                          <a:solidFill>
                            <a:srgbClr val="535353"/>
                          </a:solidFill>
                          <a:latin typeface="Arial"/>
                          <a:ea typeface="Arial"/>
                          <a:cs typeface="Arial"/>
                        </a:defRPr>
                      </a:pPr>
                      <a:r>
                        <a:rPr sz="1400"/>
                        <a:t>Systolic</a:t>
                      </a:r>
                      <a:br>
                        <a:rPr sz="1400"/>
                      </a:br>
                      <a:r>
                        <a:rPr sz="1400" b="0"/>
                        <a:t>(top number)</a:t>
                      </a:r>
                    </a:p>
                  </a:txBody>
                  <a:tcPr marL="45720" marR="45720" anchor="ctr" horzOverflow="overflow">
                    <a:lnT w="25400">
                      <a:solidFill>
                        <a:srgbClr val="FFFFFF"/>
                      </a:solidFill>
                    </a:lnT>
                    <a:lnB w="25400">
                      <a:solidFill>
                        <a:srgbClr val="FFFFFF"/>
                      </a:solidFill>
                    </a:lnB>
                    <a:solidFill>
                      <a:schemeClr val="accent1"/>
                    </a:solidFill>
                  </a:tcPr>
                </a:tc>
                <a:tc gridSpan="2">
                  <a:txBody>
                    <a:bodyPr/>
                    <a:lstStyle/>
                    <a:p>
                      <a:pPr algn="ctr" defTabSz="914400">
                        <a:lnSpc>
                          <a:spcPct val="100000"/>
                        </a:lnSpc>
                        <a:spcBef>
                          <a:spcPts val="400"/>
                        </a:spcBef>
                        <a:defRPr sz="1100" b="1">
                          <a:solidFill>
                            <a:srgbClr val="535353"/>
                          </a:solidFill>
                          <a:latin typeface="Arial"/>
                          <a:ea typeface="Arial"/>
                          <a:cs typeface="Arial"/>
                        </a:defRPr>
                      </a:pPr>
                      <a:r>
                        <a:rPr sz="1400" dirty="0"/>
                        <a:t>Diastolic</a:t>
                      </a:r>
                      <a:br>
                        <a:rPr sz="1400" dirty="0"/>
                      </a:br>
                      <a:r>
                        <a:rPr sz="1400" b="0" dirty="0"/>
                        <a:t>(bottom number)</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Less than 120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and</a:t>
                      </a:r>
                    </a:p>
                  </a:txBody>
                  <a:tcPr marL="45720" marR="45720" anchor="ctr" horzOverflow="overflow">
                    <a:lnR w="0">
                      <a:miter lim="400000"/>
                    </a:lnR>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Less than 80</a:t>
                      </a:r>
                    </a:p>
                  </a:txBody>
                  <a:tcPr marL="45720" marR="45720" anchor="ctr" horzOverflow="overflow">
                    <a:lnL w="0">
                      <a:miter lim="400000"/>
                    </a:lnL>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Pre-high</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120-129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and</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Less than 80</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High — Stage 1</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130-139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or</a:t>
                      </a:r>
                    </a:p>
                  </a:txBody>
                  <a:tcPr marL="45720" marR="45720" anchor="ctr" horzOverflow="overflow">
                    <a:lnR w="0">
                      <a:miter lim="400000"/>
                    </a:lnR>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80-89</a:t>
                      </a:r>
                    </a:p>
                  </a:txBody>
                  <a:tcPr marL="45720" marR="45720" anchor="ctr" horzOverflow="overflow">
                    <a:lnL w="0">
                      <a:miter lim="400000"/>
                    </a:lnL>
                    <a:solidFill>
                      <a:schemeClr val="accent5">
                        <a:lumOff val="14215"/>
                      </a:schemeClr>
                    </a:solidFill>
                  </a:tcPr>
                </a:tc>
                <a:extLst>
                  <a:ext uri="{0D108BD9-81ED-4DB2-BD59-A6C34878D82A}">
                    <a16:rowId xmlns:a16="http://schemas.microsoft.com/office/drawing/2014/main" val="10003"/>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High — 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140 or higher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or</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90 or higher</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 name="Image" descr="Image"/>
          <p:cNvPicPr>
            <a:picLocks noChangeAspect="1"/>
          </p:cNvPicPr>
          <p:nvPr/>
        </p:nvPicPr>
        <p:blipFill>
          <a:blip r:embed="rId3"/>
          <a:stretch>
            <a:fillRect/>
          </a:stretch>
        </p:blipFill>
        <p:spPr>
          <a:xfrm>
            <a:off x="8048952" y="2907089"/>
            <a:ext cx="3364114" cy="2698390"/>
          </a:xfrm>
          <a:prstGeom prst="rect">
            <a:avLst/>
          </a:prstGeom>
          <a:ln w="12700">
            <a:miter lim="400000"/>
          </a:ln>
        </p:spPr>
      </p:pic>
      <p:sp>
        <p:nvSpPr>
          <p:cNvPr id="606" name="Title 1"/>
          <p:cNvSpPr txBox="1">
            <a:spLocks noGrp="1"/>
          </p:cNvSpPr>
          <p:nvPr>
            <p:ph type="title"/>
          </p:nvPr>
        </p:nvSpPr>
        <p:spPr>
          <a:prstGeom prst="rect">
            <a:avLst/>
          </a:prstGeom>
        </p:spPr>
        <p:txBody>
          <a:bodyPr/>
          <a:lstStyle/>
          <a:p>
            <a:r>
              <a:t>Tests for kidney disease</a:t>
            </a:r>
          </a:p>
        </p:txBody>
      </p:sp>
      <p:sp>
        <p:nvSpPr>
          <p:cNvPr id="607" name="Content Placeholder 2"/>
          <p:cNvSpPr txBox="1">
            <a:spLocks noGrp="1"/>
          </p:cNvSpPr>
          <p:nvPr>
            <p:ph type="body" idx="1"/>
          </p:nvPr>
        </p:nvSpPr>
        <p:spPr>
          <a:xfrm>
            <a:off x="838200" y="2144645"/>
            <a:ext cx="10515600" cy="3734335"/>
          </a:xfrm>
          <a:prstGeom prst="rect">
            <a:avLst/>
          </a:prstGeom>
        </p:spPr>
        <p:txBody>
          <a:bodyPr/>
          <a:lstStyle/>
          <a:p>
            <a:pPr marL="0" indent="0">
              <a:lnSpc>
                <a:spcPct val="100000"/>
              </a:lnSpc>
              <a:buSzTx/>
              <a:buNone/>
              <a:defRPr sz="2600"/>
            </a:pPr>
            <a:r>
              <a:t>The only way to know if you have CKD is to get tested.</a:t>
            </a:r>
          </a:p>
          <a:p>
            <a:pPr marL="0" indent="0">
              <a:buClrTx/>
              <a:buSzTx/>
              <a:buFontTx/>
              <a:buNone/>
              <a:defRPr b="1">
                <a:solidFill>
                  <a:srgbClr val="005C8F"/>
                </a:solidFill>
              </a:defRPr>
            </a:pPr>
            <a:r>
              <a:t>Urine test</a:t>
            </a:r>
          </a:p>
          <a:p>
            <a:pPr marL="228600" lvl="1" indent="-228600"/>
            <a:r>
              <a:t>Checks for protein in the urine</a:t>
            </a:r>
          </a:p>
          <a:p>
            <a:pPr marL="228600" lvl="1" indent="-228600"/>
            <a:r>
              <a:t>Helps detect damage to your kidneys</a:t>
            </a:r>
          </a:p>
          <a:p>
            <a:pPr marL="228600" lvl="1" indent="-228600"/>
            <a:r>
              <a:t>Having protein in your urine for 3 months or </a:t>
            </a:r>
            <a:br/>
            <a:r>
              <a:t>more can mean you have CKD </a:t>
            </a:r>
          </a:p>
        </p:txBody>
      </p:sp>
      <p:grpSp>
        <p:nvGrpSpPr>
          <p:cNvPr id="610" name="Group"/>
          <p:cNvGrpSpPr/>
          <p:nvPr/>
        </p:nvGrpSpPr>
        <p:grpSpPr>
          <a:xfrm>
            <a:off x="8521243" y="3259976"/>
            <a:ext cx="2419532" cy="1809203"/>
            <a:chOff x="0" y="0"/>
            <a:chExt cx="2419530" cy="1809201"/>
          </a:xfrm>
        </p:grpSpPr>
        <p:sp>
          <p:nvSpPr>
            <p:cNvPr id="608" name="TextBox 14"/>
            <p:cNvSpPr txBox="1"/>
            <p:nvPr/>
          </p:nvSpPr>
          <p:spPr>
            <a:xfrm>
              <a:off x="0" y="0"/>
              <a:ext cx="2419531"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1400" b="1">
                  <a:solidFill>
                    <a:srgbClr val="FFFFFF"/>
                  </a:solidFill>
                </a:defRPr>
              </a:lvl1pPr>
            </a:lstStyle>
            <a:p>
              <a:r>
                <a:t>Dipstick urine test</a:t>
              </a:r>
            </a:p>
          </p:txBody>
        </p:sp>
        <p:pic>
          <p:nvPicPr>
            <p:cNvPr id="60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615" y="446902"/>
              <a:ext cx="1362301" cy="1362300"/>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itle 1"/>
          <p:cNvSpPr txBox="1">
            <a:spLocks noGrp="1"/>
          </p:cNvSpPr>
          <p:nvPr>
            <p:ph type="title"/>
          </p:nvPr>
        </p:nvSpPr>
        <p:spPr>
          <a:prstGeom prst="rect">
            <a:avLst/>
          </a:prstGeom>
        </p:spPr>
        <p:txBody>
          <a:bodyPr/>
          <a:lstStyle/>
          <a:p>
            <a:r>
              <a:t>Tests for kidney disease</a:t>
            </a:r>
          </a:p>
        </p:txBody>
      </p:sp>
      <p:sp>
        <p:nvSpPr>
          <p:cNvPr id="615" name="Content Placeholder 2"/>
          <p:cNvSpPr txBox="1">
            <a:spLocks noGrp="1"/>
          </p:cNvSpPr>
          <p:nvPr>
            <p:ph type="body" idx="1"/>
          </p:nvPr>
        </p:nvSpPr>
        <p:spPr>
          <a:xfrm>
            <a:off x="838200" y="2144645"/>
            <a:ext cx="10515600" cy="3734335"/>
          </a:xfrm>
          <a:prstGeom prst="rect">
            <a:avLst/>
          </a:prstGeom>
        </p:spPr>
        <p:txBody>
          <a:bodyPr/>
          <a:lstStyle/>
          <a:p>
            <a:pPr marL="0" indent="0">
              <a:buSzTx/>
              <a:buNone/>
              <a:defRPr b="1">
                <a:solidFill>
                  <a:srgbClr val="005C8F"/>
                </a:solidFill>
              </a:defRPr>
            </a:pPr>
            <a:r>
              <a:t>Urine test: urine albumin-to-creatinine ratio (UACR)</a:t>
            </a:r>
          </a:p>
          <a:p>
            <a:pPr marL="0" indent="0">
              <a:buSzTx/>
              <a:buNone/>
            </a:pPr>
            <a:r>
              <a:t>Uses a microscope to look at urine in a lab</a:t>
            </a:r>
          </a:p>
          <a:p>
            <a:pPr marL="0" indent="0">
              <a:buSzTx/>
              <a:buNone/>
            </a:pPr>
            <a:r>
              <a:t>Shows how much of these are in your urine:</a:t>
            </a:r>
          </a:p>
          <a:p>
            <a:r>
              <a:t>Albumin: a type of protein</a:t>
            </a:r>
          </a:p>
          <a:p>
            <a:r>
              <a:t>Creatinine: a waste product in the blood</a:t>
            </a:r>
          </a:p>
        </p:txBody>
      </p:sp>
      <p:sp>
        <p:nvSpPr>
          <p:cNvPr id="616" name="Straight Connector 20"/>
          <p:cNvSpPr/>
          <p:nvPr/>
        </p:nvSpPr>
        <p:spPr>
          <a:xfrm>
            <a:off x="11977494" y="862532"/>
            <a:ext cx="1" cy="2198993"/>
          </a:xfrm>
          <a:prstGeom prst="line">
            <a:avLst/>
          </a:prstGeom>
          <a:ln w="254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17"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
        <p:nvSpPr>
          <p:cNvPr id="618" name="Rectangle: Rounded Corners 63"/>
          <p:cNvSpPr/>
          <p:nvPr/>
        </p:nvSpPr>
        <p:spPr>
          <a:xfrm>
            <a:off x="855030" y="4613704"/>
            <a:ext cx="6169314" cy="1729940"/>
          </a:xfrm>
          <a:prstGeom prst="roundRect">
            <a:avLst>
              <a:gd name="adj" fmla="val 7263"/>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19" name="Group 214"/>
          <p:cNvGraphicFramePr/>
          <p:nvPr>
            <p:extLst>
              <p:ext uri="{D42A27DB-BD31-4B8C-83A1-F6EECF244321}">
                <p14:modId xmlns:p14="http://schemas.microsoft.com/office/powerpoint/2010/main" val="3495367344"/>
              </p:ext>
            </p:extLst>
          </p:nvPr>
        </p:nvGraphicFramePr>
        <p:xfrm>
          <a:off x="1022730" y="4774738"/>
          <a:ext cx="5840263" cy="1399726"/>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393886">
                <a:tc>
                  <a:txBody>
                    <a:bodyPr/>
                    <a:lstStyle/>
                    <a:p>
                      <a:pPr algn="ctr" defTabSz="914400">
                        <a:lnSpc>
                          <a:spcPct val="100000"/>
                        </a:lnSpc>
                        <a:spcBef>
                          <a:spcPts val="400"/>
                        </a:spcBef>
                        <a:defRPr sz="1800" b="0">
                          <a:solidFill>
                            <a:srgbClr val="000000"/>
                          </a:solidFill>
                        </a:defRPr>
                      </a:pPr>
                      <a:r>
                        <a:rPr sz="1600" b="1">
                          <a:solidFill>
                            <a:srgbClr val="535353"/>
                          </a:solidFill>
                          <a:latin typeface="Arial"/>
                          <a:ea typeface="Arial"/>
                          <a:cs typeface="Arial"/>
                        </a:rPr>
                        <a:t>UACR result (mg/g)</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600" b="1" dirty="0">
                          <a:solidFill>
                            <a:srgbClr val="535353"/>
                          </a:solidFill>
                          <a:latin typeface="Arial"/>
                          <a:ea typeface="Arial"/>
                          <a:cs typeface="Arial"/>
                        </a:rPr>
                        <a:t>What it means</a:t>
                      </a:r>
                    </a:p>
                  </a:txBody>
                  <a:tcPr marL="45720" marR="45720" anchor="ctr" horzOverflow="overflow">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600">
                          <a:solidFill>
                            <a:srgbClr val="535353"/>
                          </a:solidFill>
                          <a:latin typeface="Arial"/>
                          <a:ea typeface="Arial"/>
                          <a:cs typeface="Arial"/>
                        </a:rPr>
                        <a:t>Less than 30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6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600">
                          <a:solidFill>
                            <a:srgbClr val="535353"/>
                          </a:solidFill>
                          <a:latin typeface="Arial"/>
                          <a:ea typeface="Arial"/>
                          <a:cs typeface="Arial"/>
                        </a:rPr>
                        <a:t>30 – 300</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600">
                          <a:solidFill>
                            <a:srgbClr val="535353"/>
                          </a:solidFill>
                          <a:latin typeface="Arial"/>
                          <a:ea typeface="Arial"/>
                          <a:cs typeface="Arial"/>
                        </a:rPr>
                        <a:t>High</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600">
                          <a:solidFill>
                            <a:srgbClr val="535353"/>
                          </a:solidFill>
                          <a:latin typeface="Arial"/>
                          <a:ea typeface="Arial"/>
                          <a:cs typeface="Arial"/>
                        </a:rPr>
                        <a:t>300 and over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600" dirty="0">
                          <a:solidFill>
                            <a:srgbClr val="535353"/>
                          </a:solidFill>
                          <a:latin typeface="Arial"/>
                          <a:ea typeface="Arial"/>
                          <a:cs typeface="Arial"/>
                        </a:rPr>
                        <a:t>Very high</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pic>
        <p:nvPicPr>
          <p:cNvPr id="620" name="Image" descr="Image"/>
          <p:cNvPicPr>
            <a:picLocks/>
          </p:cNvPicPr>
          <p:nvPr/>
        </p:nvPicPr>
        <p:blipFill>
          <a:blip r:embed="rId3"/>
          <a:stretch>
            <a:fillRect/>
          </a:stretch>
        </p:blipFill>
        <p:spPr>
          <a:xfrm>
            <a:off x="7992169" y="2877539"/>
            <a:ext cx="3418984" cy="2717801"/>
          </a:xfrm>
          <a:prstGeom prst="rect">
            <a:avLst/>
          </a:prstGeom>
          <a:ln w="12700">
            <a:miter lim="400000"/>
          </a:ln>
        </p:spPr>
      </p:pic>
      <p:pic>
        <p:nvPicPr>
          <p:cNvPr id="621" name="Graphic 19" descr="Graphic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0511" y="3700169"/>
            <a:ext cx="1362300" cy="1362300"/>
          </a:xfrm>
          <a:prstGeom prst="rect">
            <a:avLst/>
          </a:prstGeom>
          <a:ln w="12700">
            <a:miter lim="400000"/>
          </a:ln>
        </p:spPr>
      </p:pic>
      <p:sp>
        <p:nvSpPr>
          <p:cNvPr id="622" name="TextBox 32"/>
          <p:cNvSpPr txBox="1"/>
          <p:nvPr/>
        </p:nvSpPr>
        <p:spPr>
          <a:xfrm>
            <a:off x="8419904" y="3166031"/>
            <a:ext cx="2563513"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Urine albumin-to-creatinine ratio (UACR)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203" y="1158964"/>
            <a:ext cx="485676" cy="485676"/>
          </a:xfrm>
          <a:prstGeom prst="rect">
            <a:avLst/>
          </a:prstGeom>
          <a:ln w="12700">
            <a:miter lim="400000"/>
          </a:ln>
        </p:spPr>
      </p:pic>
      <p:sp>
        <p:nvSpPr>
          <p:cNvPr id="627" name="Content Placeholder 2"/>
          <p:cNvSpPr txBox="1"/>
          <p:nvPr/>
        </p:nvSpPr>
        <p:spPr>
          <a:xfrm>
            <a:off x="838200" y="2157351"/>
            <a:ext cx="10515600" cy="37343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90000"/>
              </a:lnSpc>
              <a:spcBef>
                <a:spcPts val="1000"/>
              </a:spcBef>
              <a:buClr>
                <a:srgbClr val="00599C"/>
              </a:buClr>
              <a:buFont typeface="Arial"/>
              <a:defRPr sz="2400" b="1">
                <a:solidFill>
                  <a:srgbClr val="005C8F"/>
                </a:solidFill>
              </a:defRPr>
            </a:pPr>
            <a:r>
              <a:rPr dirty="0"/>
              <a:t>Blood test: eGFR – estimated </a:t>
            </a:r>
            <a:r>
              <a:rPr dirty="0">
                <a:solidFill>
                  <a:schemeClr val="accent1"/>
                </a:solidFill>
              </a:rPr>
              <a:t>G</a:t>
            </a:r>
            <a:r>
              <a:rPr dirty="0"/>
              <a:t>lomerular </a:t>
            </a:r>
            <a:r>
              <a:rPr dirty="0">
                <a:solidFill>
                  <a:schemeClr val="accent1"/>
                </a:solidFill>
              </a:rPr>
              <a:t>F</a:t>
            </a:r>
            <a:r>
              <a:rPr dirty="0"/>
              <a:t>iltration </a:t>
            </a:r>
            <a:r>
              <a:rPr dirty="0">
                <a:solidFill>
                  <a:schemeClr val="accent1"/>
                </a:solidFill>
              </a:rPr>
              <a:t>R</a:t>
            </a:r>
            <a:r>
              <a:rPr dirty="0"/>
              <a:t>ate</a:t>
            </a:r>
          </a:p>
          <a:p>
            <a:pPr marL="228600" indent="-228600">
              <a:lnSpc>
                <a:spcPct val="90000"/>
              </a:lnSpc>
              <a:spcBef>
                <a:spcPts val="1000"/>
              </a:spcBef>
              <a:buClr>
                <a:srgbClr val="00599C"/>
              </a:buClr>
              <a:buSzPct val="100000"/>
              <a:buFont typeface="Arial"/>
              <a:buChar char="•"/>
              <a:defRPr sz="2400">
                <a:solidFill>
                  <a:srgbClr val="4D4D4F"/>
                </a:solidFill>
              </a:defRPr>
            </a:pPr>
            <a:r>
              <a:rPr dirty="0"/>
              <a:t>Based on your blood test </a:t>
            </a:r>
            <a:r>
              <a:rPr lang="en-US" dirty="0"/>
              <a:t>and other factors</a:t>
            </a:r>
            <a:endParaRPr dirty="0"/>
          </a:p>
          <a:p>
            <a:pPr marL="228600" indent="-228600">
              <a:lnSpc>
                <a:spcPct val="90000"/>
              </a:lnSpc>
              <a:spcBef>
                <a:spcPts val="1000"/>
              </a:spcBef>
              <a:buClr>
                <a:srgbClr val="00599C"/>
              </a:buClr>
              <a:buSzPct val="100000"/>
              <a:buFont typeface="Arial"/>
              <a:buChar char="•"/>
              <a:defRPr sz="2400">
                <a:solidFill>
                  <a:srgbClr val="4D4D4F"/>
                </a:solidFill>
              </a:defRPr>
            </a:pPr>
            <a:r>
              <a:rPr dirty="0"/>
              <a:t>Tells how well your kidneys are working</a:t>
            </a:r>
          </a:p>
          <a:p>
            <a:pPr marL="228600" indent="-228600">
              <a:lnSpc>
                <a:spcPct val="90000"/>
              </a:lnSpc>
              <a:spcBef>
                <a:spcPts val="1000"/>
              </a:spcBef>
              <a:buClr>
                <a:srgbClr val="00599C"/>
              </a:buClr>
              <a:buSzPct val="100000"/>
              <a:buFont typeface="Arial"/>
              <a:buChar char="•"/>
              <a:defRPr sz="2400">
                <a:solidFill>
                  <a:srgbClr val="4D4D4F"/>
                </a:solidFill>
              </a:defRPr>
            </a:pPr>
            <a:r>
              <a:rPr dirty="0"/>
              <a:t>A doctor will look at your eGFR over 3 months to decide if you have kidney disease</a:t>
            </a:r>
          </a:p>
          <a:p>
            <a:pPr marL="228600" indent="-228600">
              <a:lnSpc>
                <a:spcPct val="90000"/>
              </a:lnSpc>
              <a:spcBef>
                <a:spcPts val="1000"/>
              </a:spcBef>
              <a:buClr>
                <a:srgbClr val="00599C"/>
              </a:buClr>
              <a:buSzPct val="100000"/>
              <a:buFont typeface="Arial"/>
              <a:buChar char="•"/>
              <a:defRPr sz="2400">
                <a:solidFill>
                  <a:srgbClr val="4D4D4F"/>
                </a:solidFill>
              </a:defRPr>
            </a:pPr>
            <a:r>
              <a:rPr dirty="0"/>
              <a:t>The stages of CKD are based eGFR</a:t>
            </a:r>
          </a:p>
        </p:txBody>
      </p:sp>
      <p:sp>
        <p:nvSpPr>
          <p:cNvPr id="628" name="Title 1"/>
          <p:cNvSpPr txBox="1">
            <a:spLocks noGrp="1"/>
          </p:cNvSpPr>
          <p:nvPr>
            <p:ph type="title"/>
          </p:nvPr>
        </p:nvSpPr>
        <p:spPr>
          <a:prstGeom prst="rect">
            <a:avLst/>
          </a:prstGeom>
        </p:spPr>
        <p:txBody>
          <a:bodyPr/>
          <a:lstStyle/>
          <a:p>
            <a:r>
              <a:t>Tests for kidney disease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lstStyle/>
          <a:p>
            <a:r>
              <a:t>eGFR results and stages of CKD</a:t>
            </a:r>
          </a:p>
        </p:txBody>
      </p:sp>
      <p:sp>
        <p:nvSpPr>
          <p:cNvPr id="633" name="Rectangle: Rounded Corners 63"/>
          <p:cNvSpPr/>
          <p:nvPr/>
        </p:nvSpPr>
        <p:spPr>
          <a:xfrm>
            <a:off x="855030" y="1979434"/>
            <a:ext cx="10275846" cy="3543061"/>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34" name="Group 214"/>
          <p:cNvGraphicFramePr/>
          <p:nvPr>
            <p:extLst>
              <p:ext uri="{D42A27DB-BD31-4B8C-83A1-F6EECF244321}">
                <p14:modId xmlns:p14="http://schemas.microsoft.com/office/powerpoint/2010/main" val="3489475744"/>
              </p:ext>
            </p:extLst>
          </p:nvPr>
        </p:nvGraphicFramePr>
        <p:xfrm>
          <a:off x="1042557" y="2221307"/>
          <a:ext cx="9900789" cy="3005750"/>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Stage of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Ranges of eGFR</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much damage</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Stage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90 or more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Kidney function is almost normal </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60–89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Kidney function is slightly less than normal </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45–59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moderate damage to the kidneys</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30–44</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Moderate to severe damage to the kidneys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15–29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Serious damage to the kidneys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Stage 5 </a:t>
                      </a:r>
                      <a:r>
                        <a:rPr lang="en-US" sz="1400" dirty="0">
                          <a:solidFill>
                            <a:srgbClr val="535353"/>
                          </a:solidFill>
                          <a:latin typeface="Arial"/>
                          <a:ea typeface="Arial"/>
                          <a:cs typeface="Arial"/>
                        </a:rPr>
                        <a:t>(</a:t>
                      </a:r>
                      <a:r>
                        <a:rPr sz="1400" dirty="0">
                          <a:solidFill>
                            <a:srgbClr val="535353"/>
                          </a:solidFill>
                          <a:latin typeface="Arial"/>
                          <a:ea typeface="Arial"/>
                          <a:cs typeface="Arial"/>
                        </a:rPr>
                        <a:t>kidney failure, ESRD/ESKD)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Less than 15</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Kidney failure</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body" idx="21"/>
          </p:nvPr>
        </p:nvSpPr>
        <p:spPr>
          <a:xfrm>
            <a:off x="838200" y="3474720"/>
            <a:ext cx="7425977" cy="1309202"/>
          </a:xfrm>
          <a:prstGeom prst="rect">
            <a:avLst/>
          </a:prstGeom>
        </p:spPr>
        <p:txBody>
          <a:bodyPr/>
          <a:lstStyle/>
          <a:p>
            <a:r>
              <a:t>What are kidneys and what do they do?</a:t>
            </a:r>
          </a:p>
        </p:txBody>
      </p:sp>
      <p:sp>
        <p:nvSpPr>
          <p:cNvPr id="275" name="Title 1"/>
          <p:cNvSpPr txBox="1">
            <a:spLocks noGrp="1"/>
          </p:cNvSpPr>
          <p:nvPr>
            <p:ph type="body" idx="22"/>
          </p:nvPr>
        </p:nvSpPr>
        <p:spPr>
          <a:prstGeom prst="rect">
            <a:avLst/>
          </a:prstGeom>
        </p:spPr>
        <p:txBody>
          <a:body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Title 1"/>
          <p:cNvSpPr txBox="1">
            <a:spLocks noGrp="1"/>
          </p:cNvSpPr>
          <p:nvPr>
            <p:ph type="title"/>
          </p:nvPr>
        </p:nvSpPr>
        <p:spPr>
          <a:prstGeom prst="rect">
            <a:avLst/>
          </a:prstGeom>
        </p:spPr>
        <p:txBody>
          <a:bodyPr/>
          <a:lstStyle/>
          <a:p>
            <a:r>
              <a:t>Know your numbers</a:t>
            </a:r>
          </a:p>
        </p:txBody>
      </p:sp>
      <p:sp>
        <p:nvSpPr>
          <p:cNvPr id="639" name="Straight Connector 24"/>
          <p:cNvSpPr/>
          <p:nvPr/>
        </p:nvSpPr>
        <p:spPr>
          <a:xfrm>
            <a:off x="1114913" y="3409565"/>
            <a:ext cx="9070459"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0"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1"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2" name="Straight Connector 37"/>
          <p:cNvSpPr/>
          <p:nvPr/>
        </p:nvSpPr>
        <p:spPr>
          <a:xfrm>
            <a:off x="1093816" y="3942965"/>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3" name="Content Placeholder 2"/>
          <p:cNvSpPr txBox="1">
            <a:spLocks noGrp="1"/>
          </p:cNvSpPr>
          <p:nvPr>
            <p:ph type="body" idx="1"/>
          </p:nvPr>
        </p:nvSpPr>
        <p:spPr>
          <a:prstGeom prst="rect">
            <a:avLst/>
          </a:prstGeom>
        </p:spPr>
        <p:txBody>
          <a:bodyPr/>
          <a:lstStyle>
            <a:lvl1pPr marL="0" indent="0">
              <a:buClrTx/>
              <a:buSzTx/>
              <a:buFontTx/>
              <a:buNone/>
            </a:lvl1pPr>
          </a:lstStyle>
          <a:p>
            <a:r>
              <a:t>Keep track of your numbers. Ask your doctor about these tests and your results. Here’s how often each test should be done:</a:t>
            </a:r>
          </a:p>
        </p:txBody>
      </p:sp>
      <p:sp>
        <p:nvSpPr>
          <p:cNvPr id="644" name="Rectangle: Rounded Corners 63"/>
          <p:cNvSpPr/>
          <p:nvPr/>
        </p:nvSpPr>
        <p:spPr>
          <a:xfrm>
            <a:off x="855030" y="3059805"/>
            <a:ext cx="10275846" cy="2854891"/>
          </a:xfrm>
          <a:prstGeom prst="roundRect">
            <a:avLst>
              <a:gd name="adj" fmla="val 423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45" name="Group 214"/>
          <p:cNvGraphicFramePr/>
          <p:nvPr>
            <p:extLst>
              <p:ext uri="{D42A27DB-BD31-4B8C-83A1-F6EECF244321}">
                <p14:modId xmlns:p14="http://schemas.microsoft.com/office/powerpoint/2010/main" val="409273871"/>
              </p:ext>
            </p:extLst>
          </p:nvPr>
        </p:nvGraphicFramePr>
        <p:xfrm>
          <a:off x="1042557" y="3301677"/>
          <a:ext cx="9900789" cy="236331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Test</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Who should get it</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often</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Blood sugar</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People with diabetes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Every day at home</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A1C</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with diabetes or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3 months</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Blood pressure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with high blood pressure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day at home</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eGFR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at risk of or with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6 to 12 months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Urine test/UACR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at risk of or with CKD</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At least every 12 months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bl>
          </a:graphicData>
        </a:graphic>
      </p:graphicFrame>
      <p:sp>
        <p:nvSpPr>
          <p:cNvPr id="646"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ubtitle 2"/>
          <p:cNvSpPr txBox="1">
            <a:spLocks noGrp="1"/>
          </p:cNvSpPr>
          <p:nvPr>
            <p:ph type="body" sz="half" idx="1"/>
          </p:nvPr>
        </p:nvSpPr>
        <p:spPr>
          <a:prstGeom prst="rect">
            <a:avLst/>
          </a:prstGeom>
        </p:spPr>
        <p:txBody>
          <a:bodyPr/>
          <a:lstStyle/>
          <a:p>
            <a:pPr>
              <a:buBlip>
                <a:blip r:embed="rId3"/>
              </a:buBlip>
            </a:pPr>
            <a:r>
              <a:t> Ask my doctor to test my blood sugar level for diabetes </a:t>
            </a:r>
          </a:p>
          <a:p>
            <a:pPr>
              <a:buBlip>
                <a:blip r:embed="rId3"/>
              </a:buBlip>
            </a:pPr>
            <a:r>
              <a:t> Check my blood pressure</a:t>
            </a:r>
          </a:p>
          <a:p>
            <a:pPr>
              <a:buBlip>
                <a:blip r:embed="rId3"/>
              </a:buBlip>
            </a:pPr>
            <a:r>
              <a:t> Ask my doctor to test me for kidney disease</a:t>
            </a:r>
          </a:p>
          <a:p>
            <a:pPr>
              <a:buBlip>
                <a:blip r:embed="rId3"/>
              </a:buBlip>
            </a:pPr>
            <a:r>
              <a:t> Talk to my doctor about ways to prevent CKD</a:t>
            </a:r>
          </a:p>
        </p:txBody>
      </p:sp>
      <p:sp>
        <p:nvSpPr>
          <p:cNvPr id="651" name="Title 1"/>
          <p:cNvSpPr txBox="1">
            <a:spLocks noGrp="1"/>
          </p:cNvSpPr>
          <p:nvPr>
            <p:ph type="title"/>
          </p:nvPr>
        </p:nvSpPr>
        <p:spPr>
          <a:prstGeom prst="rect">
            <a:avLst/>
          </a:prstGeom>
        </p:spPr>
        <p:txBody>
          <a:bodyPr/>
          <a:lstStyle/>
          <a:p>
            <a:r>
              <a:t>What next steps will you take?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itle 1"/>
          <p:cNvSpPr txBox="1">
            <a:spLocks noGrp="1"/>
          </p:cNvSpPr>
          <p:nvPr>
            <p:ph type="body" idx="21"/>
          </p:nvPr>
        </p:nvSpPr>
        <p:spPr>
          <a:xfrm>
            <a:off x="838200" y="3474720"/>
            <a:ext cx="7425977" cy="1309202"/>
          </a:xfrm>
          <a:prstGeom prst="rect">
            <a:avLst/>
          </a:prstGeom>
        </p:spPr>
        <p:txBody>
          <a:bodyPr/>
          <a:lstStyle/>
          <a:p>
            <a:r>
              <a:t>Ways to prevent CKD and kidney failure</a:t>
            </a:r>
          </a:p>
        </p:txBody>
      </p:sp>
      <p:sp>
        <p:nvSpPr>
          <p:cNvPr id="656" name="Title 1"/>
          <p:cNvSpPr txBox="1">
            <a:spLocks noGrp="1"/>
          </p:cNvSpPr>
          <p:nvPr>
            <p:ph type="body" idx="22"/>
          </p:nvPr>
        </p:nvSpPr>
        <p:spPr>
          <a:prstGeom prst="rect">
            <a:avLst/>
          </a:prstGeom>
        </p:spPr>
        <p:txBody>
          <a:bodyPr/>
          <a:lstStyle/>
          <a:p>
            <a:r>
              <a:rPr lang="en-US" dirty="0"/>
              <a:t>3</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Image" descr="Image"/>
          <p:cNvPicPr>
            <a:picLocks/>
          </p:cNvPicPr>
          <p:nvPr/>
        </p:nvPicPr>
        <p:blipFill>
          <a:blip r:embed="rId3"/>
          <a:stretch>
            <a:fillRect/>
          </a:stretch>
        </p:blipFill>
        <p:spPr>
          <a:xfrm>
            <a:off x="6178438" y="3098306"/>
            <a:ext cx="2518516" cy="2225402"/>
          </a:xfrm>
          <a:prstGeom prst="rect">
            <a:avLst/>
          </a:prstGeom>
          <a:ln w="12700">
            <a:miter lim="400000"/>
          </a:ln>
        </p:spPr>
      </p:pic>
      <p:pic>
        <p:nvPicPr>
          <p:cNvPr id="661" name="Image" descr="Image"/>
          <p:cNvPicPr>
            <a:picLocks/>
          </p:cNvPicPr>
          <p:nvPr/>
        </p:nvPicPr>
        <p:blipFill>
          <a:blip r:embed="rId4"/>
          <a:stretch>
            <a:fillRect/>
          </a:stretch>
        </p:blipFill>
        <p:spPr>
          <a:xfrm>
            <a:off x="858610" y="3098306"/>
            <a:ext cx="2518516" cy="2266484"/>
          </a:xfrm>
          <a:prstGeom prst="rect">
            <a:avLst/>
          </a:prstGeom>
          <a:ln w="12700">
            <a:miter lim="400000"/>
          </a:ln>
        </p:spPr>
      </p:pic>
      <p:pic>
        <p:nvPicPr>
          <p:cNvPr id="662" name="Image" descr="Image"/>
          <p:cNvPicPr>
            <a:picLocks/>
          </p:cNvPicPr>
          <p:nvPr/>
        </p:nvPicPr>
        <p:blipFill>
          <a:blip r:embed="rId5"/>
          <a:stretch>
            <a:fillRect/>
          </a:stretch>
        </p:blipFill>
        <p:spPr>
          <a:xfrm>
            <a:off x="3526832" y="3092916"/>
            <a:ext cx="2501901" cy="2277265"/>
          </a:xfrm>
          <a:prstGeom prst="rect">
            <a:avLst/>
          </a:prstGeom>
          <a:ln w="12700">
            <a:miter lim="400000"/>
          </a:ln>
        </p:spPr>
      </p:pic>
      <p:pic>
        <p:nvPicPr>
          <p:cNvPr id="663" name="Image" descr="Image"/>
          <p:cNvPicPr>
            <a:picLocks/>
          </p:cNvPicPr>
          <p:nvPr/>
        </p:nvPicPr>
        <p:blipFill>
          <a:blip r:embed="rId6"/>
          <a:stretch>
            <a:fillRect/>
          </a:stretch>
        </p:blipFill>
        <p:spPr>
          <a:xfrm>
            <a:off x="8838352" y="3110175"/>
            <a:ext cx="2501901" cy="2242747"/>
          </a:xfrm>
          <a:prstGeom prst="rect">
            <a:avLst/>
          </a:prstGeom>
          <a:ln w="12700">
            <a:miter lim="400000"/>
          </a:ln>
        </p:spPr>
      </p:pic>
      <p:sp>
        <p:nvSpPr>
          <p:cNvPr id="664" name="TextBox 5"/>
          <p:cNvSpPr txBox="1"/>
          <p:nvPr/>
        </p:nvSpPr>
        <p:spPr>
          <a:xfrm>
            <a:off x="9053392" y="4529461"/>
            <a:ext cx="2219961"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Be active</a:t>
            </a:r>
          </a:p>
        </p:txBody>
      </p:sp>
      <p:sp>
        <p:nvSpPr>
          <p:cNvPr id="665" name="TextBox 7"/>
          <p:cNvSpPr txBox="1"/>
          <p:nvPr/>
        </p:nvSpPr>
        <p:spPr>
          <a:xfrm>
            <a:off x="1045511" y="4440561"/>
            <a:ext cx="2144714" cy="4420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Control your blood sugar if you have diabetes</a:t>
            </a:r>
          </a:p>
        </p:txBody>
      </p:sp>
      <p:sp>
        <p:nvSpPr>
          <p:cNvPr id="666" name="TextBox 9"/>
          <p:cNvSpPr txBox="1"/>
          <p:nvPr/>
        </p:nvSpPr>
        <p:spPr>
          <a:xfrm>
            <a:off x="6544412" y="4529461"/>
            <a:ext cx="1786569"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Eat healthy</a:t>
            </a:r>
          </a:p>
        </p:txBody>
      </p:sp>
      <p:sp>
        <p:nvSpPr>
          <p:cNvPr id="667" name="TextBox 11"/>
          <p:cNvSpPr txBox="1"/>
          <p:nvPr/>
        </p:nvSpPr>
        <p:spPr>
          <a:xfrm>
            <a:off x="3567740" y="4440561"/>
            <a:ext cx="2420084" cy="4420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Control your blood pressure if you have high blood pressure</a:t>
            </a:r>
          </a:p>
        </p:txBody>
      </p:sp>
      <p:pic>
        <p:nvPicPr>
          <p:cNvPr id="668" name="Image" descr="Image"/>
          <p:cNvPicPr>
            <a:picLocks noChangeAspect="1"/>
          </p:cNvPicPr>
          <p:nvPr/>
        </p:nvPicPr>
        <p:blipFill>
          <a:blip r:embed="rId7"/>
          <a:stretch>
            <a:fillRect/>
          </a:stretch>
        </p:blipFill>
        <p:spPr>
          <a:xfrm>
            <a:off x="4253280" y="3248230"/>
            <a:ext cx="1117817" cy="1117817"/>
          </a:xfrm>
          <a:prstGeom prst="rect">
            <a:avLst/>
          </a:prstGeom>
          <a:ln w="12700">
            <a:miter lim="400000"/>
          </a:ln>
        </p:spPr>
      </p:pic>
      <p:pic>
        <p:nvPicPr>
          <p:cNvPr id="669" name="Image" descr="Image"/>
          <p:cNvPicPr>
            <a:picLocks noChangeAspect="1"/>
          </p:cNvPicPr>
          <p:nvPr/>
        </p:nvPicPr>
        <p:blipFill>
          <a:blip r:embed="rId8"/>
          <a:stretch>
            <a:fillRect/>
          </a:stretch>
        </p:blipFill>
        <p:spPr>
          <a:xfrm>
            <a:off x="1593582" y="3282853"/>
            <a:ext cx="1048573" cy="1048573"/>
          </a:xfrm>
          <a:prstGeom prst="rect">
            <a:avLst/>
          </a:prstGeom>
          <a:ln w="12700">
            <a:miter lim="400000"/>
          </a:ln>
        </p:spPr>
      </p:pic>
      <p:pic>
        <p:nvPicPr>
          <p:cNvPr id="670" name="Image" descr="Image"/>
          <p:cNvPicPr>
            <a:picLocks noChangeAspect="1"/>
          </p:cNvPicPr>
          <p:nvPr/>
        </p:nvPicPr>
        <p:blipFill>
          <a:blip r:embed="rId9"/>
          <a:stretch>
            <a:fillRect/>
          </a:stretch>
        </p:blipFill>
        <p:spPr>
          <a:xfrm>
            <a:off x="6802696" y="3261286"/>
            <a:ext cx="1270001" cy="1270001"/>
          </a:xfrm>
          <a:prstGeom prst="rect">
            <a:avLst/>
          </a:prstGeom>
          <a:ln w="12700">
            <a:miter lim="400000"/>
          </a:ln>
        </p:spPr>
      </p:pic>
      <p:pic>
        <p:nvPicPr>
          <p:cNvPr id="671" name="Image" descr="Image"/>
          <p:cNvPicPr>
            <a:picLocks noChangeAspect="1"/>
          </p:cNvPicPr>
          <p:nvPr/>
        </p:nvPicPr>
        <p:blipFill>
          <a:blip r:embed="rId10"/>
          <a:stretch>
            <a:fillRect/>
          </a:stretch>
        </p:blipFill>
        <p:spPr>
          <a:xfrm>
            <a:off x="9693010" y="3425925"/>
            <a:ext cx="940724" cy="940724"/>
          </a:xfrm>
          <a:prstGeom prst="rect">
            <a:avLst/>
          </a:prstGeom>
          <a:ln w="12700">
            <a:miter lim="400000"/>
          </a:ln>
        </p:spPr>
      </p:pic>
      <p:sp>
        <p:nvSpPr>
          <p:cNvPr id="672" name="Title 1"/>
          <p:cNvSpPr txBox="1">
            <a:spLocks noGrp="1"/>
          </p:cNvSpPr>
          <p:nvPr>
            <p:ph type="title"/>
          </p:nvPr>
        </p:nvSpPr>
        <p:spPr>
          <a:xfrm>
            <a:off x="838200" y="1032336"/>
            <a:ext cx="10515600" cy="1090085"/>
          </a:xfrm>
          <a:prstGeom prst="rect">
            <a:avLst/>
          </a:prstGeom>
          <a:solidFill>
            <a:srgbClr val="FFFFFF"/>
          </a:solidFill>
        </p:spPr>
        <p:txBody>
          <a:bodyPr/>
          <a:lstStyle/>
          <a:p>
            <a:r>
              <a:t>It is often possible to prevent CKD or slow it from becoming kidney failure</a:t>
            </a:r>
          </a:p>
        </p:txBody>
      </p:sp>
      <p:sp>
        <p:nvSpPr>
          <p:cNvPr id="673"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itle 1"/>
          <p:cNvSpPr txBox="1">
            <a:spLocks noGrp="1"/>
          </p:cNvSpPr>
          <p:nvPr>
            <p:ph type="title"/>
          </p:nvPr>
        </p:nvSpPr>
        <p:spPr>
          <a:prstGeom prst="rect">
            <a:avLst/>
          </a:prstGeom>
        </p:spPr>
        <p:txBody>
          <a:bodyPr/>
          <a:lstStyle/>
          <a:p>
            <a:r>
              <a:t>Ways to manage your diabetes</a:t>
            </a:r>
          </a:p>
        </p:txBody>
      </p:sp>
      <p:sp>
        <p:nvSpPr>
          <p:cNvPr id="678" name="Content Placeholder 2"/>
          <p:cNvSpPr txBox="1">
            <a:spLocks noGrp="1"/>
          </p:cNvSpPr>
          <p:nvPr>
            <p:ph type="body" idx="1"/>
          </p:nvPr>
        </p:nvSpPr>
        <p:spPr>
          <a:prstGeom prst="rect">
            <a:avLst/>
          </a:prstGeom>
        </p:spPr>
        <p:txBody>
          <a:bodyPr/>
          <a:lstStyle/>
          <a:p>
            <a:r>
              <a:t>Take your medicine as your doctor instructed</a:t>
            </a:r>
          </a:p>
          <a:p>
            <a:r>
              <a:t>Check your blood sugar level often and track it. Aim to keep it in a healthy range:</a:t>
            </a:r>
          </a:p>
          <a:p>
            <a:endParaRPr/>
          </a:p>
          <a:p>
            <a:endParaRPr/>
          </a:p>
          <a:p>
            <a:r>
              <a:t>Go to all your doctor visits</a:t>
            </a:r>
          </a:p>
          <a:p>
            <a:r>
              <a:t>Meet with a dietitian who can help you make a healthy eating plan that is right for you</a:t>
            </a:r>
          </a:p>
        </p:txBody>
      </p:sp>
      <p:grpSp>
        <p:nvGrpSpPr>
          <p:cNvPr id="682" name="Group"/>
          <p:cNvGrpSpPr/>
          <p:nvPr/>
        </p:nvGrpSpPr>
        <p:grpSpPr>
          <a:xfrm>
            <a:off x="2796498" y="3383382"/>
            <a:ext cx="2162734" cy="621333"/>
            <a:chOff x="0" y="0"/>
            <a:chExt cx="2162733" cy="621331"/>
          </a:xfrm>
        </p:grpSpPr>
        <p:sp>
          <p:nvSpPr>
            <p:cNvPr id="679" name="Rectangle: Rounded Corners 16"/>
            <p:cNvSpPr/>
            <p:nvPr/>
          </p:nvSpPr>
          <p:spPr>
            <a:xfrm>
              <a:off x="0" y="0"/>
              <a:ext cx="2162734" cy="621332"/>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0" name="Before eating a meal"/>
            <p:cNvSpPr txBox="1"/>
            <p:nvPr/>
          </p:nvSpPr>
          <p:spPr>
            <a:xfrm>
              <a:off x="53838" y="297686"/>
              <a:ext cx="2040183" cy="260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Before eating a meal</a:t>
              </a:r>
            </a:p>
          </p:txBody>
        </p:sp>
        <p:sp>
          <p:nvSpPr>
            <p:cNvPr id="681" name="TextBox 15"/>
            <p:cNvSpPr txBox="1"/>
            <p:nvPr/>
          </p:nvSpPr>
          <p:spPr>
            <a:xfrm>
              <a:off x="247214" y="27557"/>
              <a:ext cx="1704746" cy="334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70-130</a:t>
              </a:r>
            </a:p>
          </p:txBody>
        </p:sp>
      </p:grpSp>
      <p:grpSp>
        <p:nvGrpSpPr>
          <p:cNvPr id="686" name="Group"/>
          <p:cNvGrpSpPr/>
          <p:nvPr/>
        </p:nvGrpSpPr>
        <p:grpSpPr>
          <a:xfrm>
            <a:off x="7244046" y="3383320"/>
            <a:ext cx="2151456" cy="621457"/>
            <a:chOff x="0" y="0"/>
            <a:chExt cx="2151454" cy="621456"/>
          </a:xfrm>
        </p:grpSpPr>
        <p:sp>
          <p:nvSpPr>
            <p:cNvPr id="683" name="Rectangle: Rounded Corners 23"/>
            <p:cNvSpPr/>
            <p:nvPr/>
          </p:nvSpPr>
          <p:spPr>
            <a:xfrm>
              <a:off x="0" y="0"/>
              <a:ext cx="2151455" cy="621457"/>
            </a:xfrm>
            <a:prstGeom prst="roundRect">
              <a:avLst>
                <a:gd name="adj" fmla="val 10216"/>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4" name="At bedtime"/>
            <p:cNvSpPr txBox="1"/>
            <p:nvPr/>
          </p:nvSpPr>
          <p:spPr>
            <a:xfrm>
              <a:off x="373459" y="301184"/>
              <a:ext cx="1455852" cy="2786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At bedtime</a:t>
              </a:r>
            </a:p>
          </p:txBody>
        </p:sp>
        <p:sp>
          <p:nvSpPr>
            <p:cNvPr id="685" name="TextBox 15"/>
            <p:cNvSpPr txBox="1"/>
            <p:nvPr/>
          </p:nvSpPr>
          <p:spPr>
            <a:xfrm>
              <a:off x="229893" y="6758"/>
              <a:ext cx="1704745" cy="3342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90-150</a:t>
              </a:r>
            </a:p>
          </p:txBody>
        </p:sp>
      </p:grpSp>
      <p:grpSp>
        <p:nvGrpSpPr>
          <p:cNvPr id="690" name="Group"/>
          <p:cNvGrpSpPr/>
          <p:nvPr/>
        </p:nvGrpSpPr>
        <p:grpSpPr>
          <a:xfrm>
            <a:off x="5027832" y="3383382"/>
            <a:ext cx="2151456" cy="621333"/>
            <a:chOff x="0" y="0"/>
            <a:chExt cx="2151454" cy="621331"/>
          </a:xfrm>
        </p:grpSpPr>
        <p:sp>
          <p:nvSpPr>
            <p:cNvPr id="687" name="Rectangle: Rounded Corners 20"/>
            <p:cNvSpPr/>
            <p:nvPr/>
          </p:nvSpPr>
          <p:spPr>
            <a:xfrm>
              <a:off x="0" y="0"/>
              <a:ext cx="2151455" cy="621332"/>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8" name="2 hours after start of a meal"/>
            <p:cNvSpPr txBox="1"/>
            <p:nvPr/>
          </p:nvSpPr>
          <p:spPr>
            <a:xfrm>
              <a:off x="55154" y="296026"/>
              <a:ext cx="2041146" cy="308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2 hours after start of a meal</a:t>
              </a:r>
            </a:p>
          </p:txBody>
        </p:sp>
        <p:sp>
          <p:nvSpPr>
            <p:cNvPr id="689" name="TextBox 15"/>
            <p:cNvSpPr txBox="1"/>
            <p:nvPr/>
          </p:nvSpPr>
          <p:spPr>
            <a:xfrm>
              <a:off x="229893" y="20658"/>
              <a:ext cx="1704745" cy="3342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Less than 180</a:t>
              </a:r>
            </a:p>
          </p:txBody>
        </p:sp>
      </p:grpSp>
      <p:pic>
        <p:nvPicPr>
          <p:cNvPr id="691" name="Image" descr="Image"/>
          <p:cNvPicPr>
            <a:picLocks/>
          </p:cNvPicPr>
          <p:nvPr/>
        </p:nvPicPr>
        <p:blipFill>
          <a:blip r:embed="rId3"/>
          <a:stretch>
            <a:fillRect/>
          </a:stretch>
        </p:blipFill>
        <p:spPr>
          <a:xfrm>
            <a:off x="3156680" y="5373663"/>
            <a:ext cx="1344705" cy="1008612"/>
          </a:xfrm>
          <a:prstGeom prst="rect">
            <a:avLst/>
          </a:prstGeom>
          <a:ln w="12700">
            <a:miter lim="400000"/>
          </a:ln>
        </p:spPr>
      </p:pic>
      <p:pic>
        <p:nvPicPr>
          <p:cNvPr id="692" name="Image" descr="Image"/>
          <p:cNvPicPr>
            <a:picLocks/>
          </p:cNvPicPr>
          <p:nvPr/>
        </p:nvPicPr>
        <p:blipFill>
          <a:blip r:embed="rId3"/>
          <a:stretch>
            <a:fillRect/>
          </a:stretch>
        </p:blipFill>
        <p:spPr>
          <a:xfrm flipH="1">
            <a:off x="4667991" y="5373663"/>
            <a:ext cx="1344705" cy="1008612"/>
          </a:xfrm>
          <a:prstGeom prst="rect">
            <a:avLst/>
          </a:prstGeom>
          <a:ln w="12700">
            <a:miter lim="400000"/>
          </a:ln>
        </p:spPr>
      </p:pic>
      <p:pic>
        <p:nvPicPr>
          <p:cNvPr id="693" name="Image" descr="Image"/>
          <p:cNvPicPr>
            <a:picLocks/>
          </p:cNvPicPr>
          <p:nvPr/>
        </p:nvPicPr>
        <p:blipFill>
          <a:blip r:embed="rId3"/>
          <a:stretch>
            <a:fillRect/>
          </a:stretch>
        </p:blipFill>
        <p:spPr>
          <a:xfrm>
            <a:off x="6179303" y="5373663"/>
            <a:ext cx="1344705" cy="1008612"/>
          </a:xfrm>
          <a:prstGeom prst="rect">
            <a:avLst/>
          </a:prstGeom>
          <a:ln w="12700">
            <a:miter lim="400000"/>
          </a:ln>
        </p:spPr>
      </p:pic>
      <p:pic>
        <p:nvPicPr>
          <p:cNvPr id="694" name="Image" descr="Image"/>
          <p:cNvPicPr>
            <a:picLocks/>
          </p:cNvPicPr>
          <p:nvPr/>
        </p:nvPicPr>
        <p:blipFill>
          <a:blip r:embed="rId3"/>
          <a:stretch>
            <a:fillRect/>
          </a:stretch>
        </p:blipFill>
        <p:spPr>
          <a:xfrm flipH="1">
            <a:off x="7690615" y="5373663"/>
            <a:ext cx="1344706" cy="1008612"/>
          </a:xfrm>
          <a:prstGeom prst="rect">
            <a:avLst/>
          </a:prstGeom>
          <a:ln w="12700">
            <a:miter lim="400000"/>
          </a:ln>
        </p:spPr>
      </p:pic>
      <p:pic>
        <p:nvPicPr>
          <p:cNvPr id="695"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5406" y="5433543"/>
            <a:ext cx="787252" cy="787252"/>
          </a:xfrm>
          <a:prstGeom prst="rect">
            <a:avLst/>
          </a:prstGeom>
          <a:ln w="12700">
            <a:miter lim="400000"/>
          </a:ln>
        </p:spPr>
      </p:pic>
      <p:pic>
        <p:nvPicPr>
          <p:cNvPr id="696" name="Image" descr="Image"/>
          <p:cNvPicPr>
            <a:picLocks noChangeAspect="1"/>
          </p:cNvPicPr>
          <p:nvPr/>
        </p:nvPicPr>
        <p:blipFill>
          <a:blip r:embed="rId5"/>
          <a:stretch>
            <a:fillRect/>
          </a:stretch>
        </p:blipFill>
        <p:spPr>
          <a:xfrm>
            <a:off x="4810881" y="5346075"/>
            <a:ext cx="962187" cy="962187"/>
          </a:xfrm>
          <a:prstGeom prst="rect">
            <a:avLst/>
          </a:prstGeom>
          <a:ln w="12700">
            <a:miter lim="400000"/>
          </a:ln>
        </p:spPr>
      </p:pic>
      <p:pic>
        <p:nvPicPr>
          <p:cNvPr id="697"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726" y="5465873"/>
            <a:ext cx="634033" cy="722591"/>
          </a:xfrm>
          <a:prstGeom prst="rect">
            <a:avLst/>
          </a:prstGeom>
          <a:ln w="12700">
            <a:miter lim="400000"/>
          </a:ln>
        </p:spPr>
      </p:pic>
      <p:pic>
        <p:nvPicPr>
          <p:cNvPr id="698"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01672" y="5463740"/>
            <a:ext cx="722591" cy="722590"/>
          </a:xfrm>
          <a:prstGeom prst="rect">
            <a:avLst/>
          </a:prstGeom>
          <a:ln w="12700">
            <a:miter lim="400000"/>
          </a:ln>
        </p:spPr>
      </p:pic>
      <p:pic>
        <p:nvPicPr>
          <p:cNvPr id="699"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8751" y="1168512"/>
            <a:ext cx="466580" cy="466580"/>
          </a:xfrm>
          <a:prstGeom prst="rect">
            <a:avLst/>
          </a:prstGeom>
          <a:ln w="12700">
            <a:miter lim="400000"/>
          </a:ln>
        </p:spPr>
      </p:pic>
      <p:sp>
        <p:nvSpPr>
          <p:cNvPr id="700"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prstGeom prst="rect">
            <a:avLst/>
          </a:prstGeom>
        </p:spPr>
        <p:txBody>
          <a:bodyPr/>
          <a:lstStyle/>
          <a:p>
            <a:r>
              <a:t>Ways to control high blood pressure</a:t>
            </a:r>
          </a:p>
        </p:txBody>
      </p:sp>
      <p:sp>
        <p:nvSpPr>
          <p:cNvPr id="705" name="Content Placeholder 2"/>
          <p:cNvSpPr txBox="1">
            <a:spLocks noGrp="1"/>
          </p:cNvSpPr>
          <p:nvPr>
            <p:ph type="body" idx="1"/>
          </p:nvPr>
        </p:nvSpPr>
        <p:spPr>
          <a:prstGeom prst="rect">
            <a:avLst/>
          </a:prstGeom>
        </p:spPr>
        <p:txBody>
          <a:bodyPr/>
          <a:lstStyle/>
          <a:p>
            <a:r>
              <a:t>Take your medicine every day as your doctor instructed</a:t>
            </a:r>
          </a:p>
          <a:p>
            <a:r>
              <a:t>Check your blood pressure at home</a:t>
            </a:r>
          </a:p>
          <a:p>
            <a:r>
              <a:t>Go to all your regular doctor visits </a:t>
            </a:r>
          </a:p>
          <a:p>
            <a:r>
              <a:t>Eat a heart-healthy meal plan, such as:</a:t>
            </a:r>
          </a:p>
          <a:p>
            <a:pPr marL="482600"/>
            <a:r>
              <a:t>Limit sodium to 2,300 mg or less a day (1 teaspoon)</a:t>
            </a:r>
          </a:p>
          <a:p>
            <a:pPr marL="482600"/>
            <a:r>
              <a:t>Eat healthy fats and lean proteins</a:t>
            </a:r>
          </a:p>
          <a:p>
            <a:r>
              <a:t>Be active and keep a healthy weight</a:t>
            </a:r>
          </a:p>
        </p:txBody>
      </p:sp>
      <p:pic>
        <p:nvPicPr>
          <p:cNvPr id="70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515" y="1140276"/>
            <a:ext cx="523052" cy="523052"/>
          </a:xfrm>
          <a:prstGeom prst="rect">
            <a:avLst/>
          </a:prstGeom>
          <a:ln w="12700">
            <a:miter lim="400000"/>
          </a:ln>
        </p:spPr>
      </p:pic>
      <p:pic>
        <p:nvPicPr>
          <p:cNvPr id="707" name="Image" descr="Image"/>
          <p:cNvPicPr>
            <a:picLocks/>
          </p:cNvPicPr>
          <p:nvPr/>
        </p:nvPicPr>
        <p:blipFill>
          <a:blip r:embed="rId4"/>
          <a:stretch>
            <a:fillRect/>
          </a:stretch>
        </p:blipFill>
        <p:spPr>
          <a:xfrm>
            <a:off x="2343884" y="5468194"/>
            <a:ext cx="1346201" cy="1003301"/>
          </a:xfrm>
          <a:prstGeom prst="rect">
            <a:avLst/>
          </a:prstGeom>
          <a:ln w="12700">
            <a:miter lim="400000"/>
          </a:ln>
        </p:spPr>
      </p:pic>
      <p:pic>
        <p:nvPicPr>
          <p:cNvPr id="708" name="Image" descr="Image"/>
          <p:cNvPicPr>
            <a:picLocks/>
          </p:cNvPicPr>
          <p:nvPr/>
        </p:nvPicPr>
        <p:blipFill>
          <a:blip r:embed="rId4"/>
          <a:stretch>
            <a:fillRect/>
          </a:stretch>
        </p:blipFill>
        <p:spPr>
          <a:xfrm flipH="1">
            <a:off x="3883392" y="5468194"/>
            <a:ext cx="1346201" cy="1003301"/>
          </a:xfrm>
          <a:prstGeom prst="rect">
            <a:avLst/>
          </a:prstGeom>
          <a:ln w="12700">
            <a:miter lim="400000"/>
          </a:ln>
        </p:spPr>
      </p:pic>
      <p:pic>
        <p:nvPicPr>
          <p:cNvPr id="709" name="Image" descr="Image"/>
          <p:cNvPicPr>
            <a:picLocks/>
          </p:cNvPicPr>
          <p:nvPr/>
        </p:nvPicPr>
        <p:blipFill>
          <a:blip r:embed="rId4"/>
          <a:stretch>
            <a:fillRect/>
          </a:stretch>
        </p:blipFill>
        <p:spPr>
          <a:xfrm>
            <a:off x="5422900" y="5468194"/>
            <a:ext cx="1346200" cy="1003301"/>
          </a:xfrm>
          <a:prstGeom prst="rect">
            <a:avLst/>
          </a:prstGeom>
          <a:ln w="12700">
            <a:miter lim="400000"/>
          </a:ln>
        </p:spPr>
      </p:pic>
      <p:pic>
        <p:nvPicPr>
          <p:cNvPr id="710" name="Image" descr="Image"/>
          <p:cNvPicPr>
            <a:picLocks/>
          </p:cNvPicPr>
          <p:nvPr/>
        </p:nvPicPr>
        <p:blipFill>
          <a:blip r:embed="rId4"/>
          <a:stretch>
            <a:fillRect/>
          </a:stretch>
        </p:blipFill>
        <p:spPr>
          <a:xfrm flipH="1">
            <a:off x="6962407" y="5468194"/>
            <a:ext cx="1346201" cy="1003301"/>
          </a:xfrm>
          <a:prstGeom prst="rect">
            <a:avLst/>
          </a:prstGeom>
          <a:ln w="12700">
            <a:miter lim="400000"/>
          </a:ln>
        </p:spPr>
      </p:pic>
      <p:pic>
        <p:nvPicPr>
          <p:cNvPr id="711" name="Image" descr="Image"/>
          <p:cNvPicPr>
            <a:picLocks/>
          </p:cNvPicPr>
          <p:nvPr/>
        </p:nvPicPr>
        <p:blipFill>
          <a:blip r:embed="rId4"/>
          <a:stretch>
            <a:fillRect/>
          </a:stretch>
        </p:blipFill>
        <p:spPr>
          <a:xfrm>
            <a:off x="8501915" y="5468194"/>
            <a:ext cx="1346201" cy="1003301"/>
          </a:xfrm>
          <a:prstGeom prst="rect">
            <a:avLst/>
          </a:prstGeom>
          <a:ln w="12700">
            <a:miter lim="400000"/>
          </a:ln>
        </p:spPr>
      </p:pic>
      <p:pic>
        <p:nvPicPr>
          <p:cNvPr id="712" name="Image" descr="Image"/>
          <p:cNvPicPr>
            <a:picLocks noChangeAspect="1"/>
          </p:cNvPicPr>
          <p:nvPr/>
        </p:nvPicPr>
        <p:blipFill>
          <a:blip r:embed="rId5"/>
          <a:stretch>
            <a:fillRect/>
          </a:stretch>
        </p:blipFill>
        <p:spPr>
          <a:xfrm>
            <a:off x="2535891" y="5439287"/>
            <a:ext cx="962187" cy="962187"/>
          </a:xfrm>
          <a:prstGeom prst="rect">
            <a:avLst/>
          </a:prstGeom>
          <a:ln w="12700">
            <a:miter lim="400000"/>
          </a:ln>
        </p:spPr>
      </p:pic>
      <p:pic>
        <p:nvPicPr>
          <p:cNvPr id="713"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34704" y="5559085"/>
            <a:ext cx="722591" cy="722591"/>
          </a:xfrm>
          <a:prstGeom prst="rect">
            <a:avLst/>
          </a:prstGeom>
          <a:ln w="12700">
            <a:miter lim="400000"/>
          </a:ln>
        </p:spPr>
      </p:pic>
      <p:pic>
        <p:nvPicPr>
          <p:cNvPr id="714"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95197" y="5571785"/>
            <a:ext cx="722590" cy="722591"/>
          </a:xfrm>
          <a:prstGeom prst="rect">
            <a:avLst/>
          </a:prstGeom>
          <a:ln w="12700">
            <a:miter lim="400000"/>
          </a:ln>
        </p:spPr>
      </p:pic>
      <p:pic>
        <p:nvPicPr>
          <p:cNvPr id="715"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47298" y="5583092"/>
            <a:ext cx="655435" cy="655436"/>
          </a:xfrm>
          <a:prstGeom prst="rect">
            <a:avLst/>
          </a:prstGeom>
          <a:ln w="12700">
            <a:miter lim="400000"/>
          </a:ln>
        </p:spPr>
      </p:pic>
      <p:pic>
        <p:nvPicPr>
          <p:cNvPr id="716"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74212" y="5559085"/>
            <a:ext cx="722591" cy="72259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Image" descr="Image"/>
          <p:cNvPicPr>
            <a:picLocks noChangeAspect="1"/>
          </p:cNvPicPr>
          <p:nvPr/>
        </p:nvPicPr>
        <p:blipFill>
          <a:blip r:embed="rId3"/>
          <a:stretch>
            <a:fillRect/>
          </a:stretch>
        </p:blipFill>
        <p:spPr>
          <a:xfrm>
            <a:off x="1051816" y="4888458"/>
            <a:ext cx="2318912" cy="1476517"/>
          </a:xfrm>
          <a:prstGeom prst="rect">
            <a:avLst/>
          </a:prstGeom>
          <a:ln w="12700">
            <a:miter lim="400000"/>
          </a:ln>
        </p:spPr>
      </p:pic>
      <p:pic>
        <p:nvPicPr>
          <p:cNvPr id="721" name="Image" descr="Image"/>
          <p:cNvPicPr>
            <a:picLocks noChangeAspect="1"/>
          </p:cNvPicPr>
          <p:nvPr/>
        </p:nvPicPr>
        <p:blipFill>
          <a:blip r:embed="rId3"/>
          <a:stretch>
            <a:fillRect/>
          </a:stretch>
        </p:blipFill>
        <p:spPr>
          <a:xfrm flipH="1">
            <a:off x="3641635" y="4888458"/>
            <a:ext cx="2318912" cy="1476517"/>
          </a:xfrm>
          <a:prstGeom prst="rect">
            <a:avLst/>
          </a:prstGeom>
          <a:ln w="12700">
            <a:miter lim="400000"/>
          </a:ln>
        </p:spPr>
      </p:pic>
      <p:pic>
        <p:nvPicPr>
          <p:cNvPr id="722" name="Image" descr="Image"/>
          <p:cNvPicPr>
            <a:picLocks noChangeAspect="1"/>
          </p:cNvPicPr>
          <p:nvPr/>
        </p:nvPicPr>
        <p:blipFill>
          <a:blip r:embed="rId3"/>
          <a:stretch>
            <a:fillRect/>
          </a:stretch>
        </p:blipFill>
        <p:spPr>
          <a:xfrm>
            <a:off x="6231453" y="4888458"/>
            <a:ext cx="2318912" cy="1476517"/>
          </a:xfrm>
          <a:prstGeom prst="rect">
            <a:avLst/>
          </a:prstGeom>
          <a:ln w="12700">
            <a:miter lim="400000"/>
          </a:ln>
        </p:spPr>
      </p:pic>
      <p:pic>
        <p:nvPicPr>
          <p:cNvPr id="723" name="Image" descr="Image"/>
          <p:cNvPicPr>
            <a:picLocks noChangeAspect="1"/>
          </p:cNvPicPr>
          <p:nvPr/>
        </p:nvPicPr>
        <p:blipFill>
          <a:blip r:embed="rId3"/>
          <a:stretch>
            <a:fillRect/>
          </a:stretch>
        </p:blipFill>
        <p:spPr>
          <a:xfrm flipH="1">
            <a:off x="8821272" y="4888458"/>
            <a:ext cx="2318912" cy="1476517"/>
          </a:xfrm>
          <a:prstGeom prst="rect">
            <a:avLst/>
          </a:prstGeom>
          <a:ln w="12700">
            <a:miter lim="400000"/>
          </a:ln>
        </p:spPr>
      </p:pic>
      <p:pic>
        <p:nvPicPr>
          <p:cNvPr id="724"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42437" y="5053604"/>
            <a:ext cx="1004547" cy="1004547"/>
          </a:xfrm>
          <a:prstGeom prst="rect">
            <a:avLst/>
          </a:prstGeom>
          <a:ln w="12700">
            <a:miter lim="400000"/>
          </a:ln>
        </p:spPr>
      </p:pic>
      <p:pic>
        <p:nvPicPr>
          <p:cNvPr id="725" name="Graphic 13" descr="Graphic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6093" y="5038385"/>
            <a:ext cx="1099309" cy="1099309"/>
          </a:xfrm>
          <a:prstGeom prst="rect">
            <a:avLst/>
          </a:prstGeom>
          <a:ln w="12700">
            <a:miter lim="400000"/>
          </a:ln>
        </p:spPr>
      </p:pic>
      <p:pic>
        <p:nvPicPr>
          <p:cNvPr id="726" name="Graphic 15" descr="Graphic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18247" y="5095310"/>
            <a:ext cx="921134" cy="921135"/>
          </a:xfrm>
          <a:prstGeom prst="rect">
            <a:avLst/>
          </a:prstGeom>
          <a:ln w="12700">
            <a:miter lim="400000"/>
          </a:ln>
        </p:spPr>
      </p:pic>
      <p:grpSp>
        <p:nvGrpSpPr>
          <p:cNvPr id="729" name="Group"/>
          <p:cNvGrpSpPr/>
          <p:nvPr/>
        </p:nvGrpSpPr>
        <p:grpSpPr>
          <a:xfrm>
            <a:off x="1128631" y="4781709"/>
            <a:ext cx="2165282" cy="1548337"/>
            <a:chOff x="0" y="0"/>
            <a:chExt cx="2165281" cy="1548335"/>
          </a:xfrm>
        </p:grpSpPr>
        <p:pic>
          <p:nvPicPr>
            <p:cNvPr id="727" name="Graphic 17" descr="Graphic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7245" y="120299"/>
              <a:ext cx="1428037" cy="1428037"/>
            </a:xfrm>
            <a:prstGeom prst="rect">
              <a:avLst/>
            </a:prstGeom>
            <a:ln w="12700" cap="flat">
              <a:noFill/>
              <a:miter lim="400000"/>
            </a:ln>
            <a:effectLst/>
          </p:spPr>
        </p:pic>
        <p:pic>
          <p:nvPicPr>
            <p:cNvPr id="728" name="Graphic 19" descr="Graphic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1428036" cy="1428036"/>
            </a:xfrm>
            <a:prstGeom prst="rect">
              <a:avLst/>
            </a:prstGeom>
            <a:ln w="12700" cap="flat">
              <a:noFill/>
              <a:miter lim="400000"/>
            </a:ln>
            <a:effectLst/>
          </p:spPr>
        </p:pic>
      </p:grpSp>
      <p:pic>
        <p:nvPicPr>
          <p:cNvPr id="730"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6802" y="1178821"/>
            <a:ext cx="490478" cy="490478"/>
          </a:xfrm>
          <a:prstGeom prst="rect">
            <a:avLst/>
          </a:prstGeom>
          <a:ln w="12700">
            <a:miter lim="400000"/>
          </a:ln>
        </p:spPr>
      </p:pic>
      <p:sp>
        <p:nvSpPr>
          <p:cNvPr id="731" name="Title 1"/>
          <p:cNvSpPr txBox="1">
            <a:spLocks noGrp="1"/>
          </p:cNvSpPr>
          <p:nvPr>
            <p:ph type="title"/>
          </p:nvPr>
        </p:nvSpPr>
        <p:spPr>
          <a:prstGeom prst="rect">
            <a:avLst/>
          </a:prstGeom>
        </p:spPr>
        <p:txBody>
          <a:bodyPr/>
          <a:lstStyle/>
          <a:p>
            <a:r>
              <a:t>Eat healthy</a:t>
            </a:r>
          </a:p>
        </p:txBody>
      </p:sp>
      <p:sp>
        <p:nvSpPr>
          <p:cNvPr id="732" name="Content Placeholder 2"/>
          <p:cNvSpPr txBox="1">
            <a:spLocks noGrp="1"/>
          </p:cNvSpPr>
          <p:nvPr>
            <p:ph type="body" idx="1"/>
          </p:nvPr>
        </p:nvSpPr>
        <p:spPr>
          <a:prstGeom prst="rect">
            <a:avLst/>
          </a:prstGeom>
        </p:spPr>
        <p:txBody>
          <a:bodyPr/>
          <a:lstStyle/>
          <a:p>
            <a:pPr marL="0" indent="0">
              <a:buClrTx/>
              <a:buSzTx/>
              <a:buFontTx/>
              <a:buNone/>
            </a:pPr>
            <a:r>
              <a:t>To prevent CKD, diabetes, and high blood pressure:</a:t>
            </a:r>
          </a:p>
          <a:p>
            <a:pPr lvl="4"/>
            <a:r>
              <a:t>Limit your intake of salt and sugar</a:t>
            </a:r>
          </a:p>
          <a:p>
            <a:pPr lvl="4"/>
            <a:r>
              <a:t>Choose healthy fats</a:t>
            </a:r>
          </a:p>
          <a:p>
            <a:pPr lvl="4"/>
            <a:r>
              <a:t>Eat more fruits, vegetables, and whole grains</a:t>
            </a:r>
          </a:p>
          <a:p>
            <a:pPr lvl="4"/>
            <a:r>
              <a:t>Control portion sizes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itle 1"/>
          <p:cNvSpPr txBox="1">
            <a:spLocks noGrp="1"/>
          </p:cNvSpPr>
          <p:nvPr>
            <p:ph type="title"/>
          </p:nvPr>
        </p:nvSpPr>
        <p:spPr>
          <a:prstGeom prst="rect">
            <a:avLst/>
          </a:prstGeom>
        </p:spPr>
        <p:txBody>
          <a:bodyPr/>
          <a:lstStyle/>
          <a:p>
            <a:r>
              <a:t>Limit sodium to 2,300 mg or less a day</a:t>
            </a:r>
          </a:p>
        </p:txBody>
      </p:sp>
      <p:sp>
        <p:nvSpPr>
          <p:cNvPr id="737" name="Limit foods and meals that have added salt, such as frozen dinners, fast food, canned and jarred foods, packaged snacks, processed meats, and bakery items…"/>
          <p:cNvSpPr txBox="1">
            <a:spLocks noGrp="1"/>
          </p:cNvSpPr>
          <p:nvPr>
            <p:ph type="body" sz="half" idx="1"/>
          </p:nvPr>
        </p:nvSpPr>
        <p:spPr>
          <a:xfrm>
            <a:off x="840928" y="2161171"/>
            <a:ext cx="6380251" cy="3723250"/>
          </a:xfrm>
          <a:prstGeom prst="rect">
            <a:avLst/>
          </a:prstGeom>
        </p:spPr>
        <p:txBody>
          <a:bodyPr>
            <a:noAutofit/>
          </a:bodyPr>
          <a:lstStyle/>
          <a:p>
            <a:r>
              <a:t>Limit foods and meals that have added salt, such as frozen dinners, fast food, canned and jarred foods, packaged snacks, processed meats, and bakery items</a:t>
            </a:r>
          </a:p>
          <a:p>
            <a:r>
              <a:t>Eat fresh or frozen vegetables, or choose canned foods that say “no salt added” on the package</a:t>
            </a:r>
          </a:p>
          <a:p>
            <a:r>
              <a:t>Use fresh or dried herbs, lemon juice, or other spices to add flavor to your dishes</a:t>
            </a:r>
          </a:p>
          <a:p>
            <a:r>
              <a:t>Drink water instead of sports drinks or soda</a:t>
            </a:r>
          </a:p>
        </p:txBody>
      </p:sp>
      <p:pic>
        <p:nvPicPr>
          <p:cNvPr id="738"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465877" y="2555584"/>
            <a:ext cx="4104416" cy="3121945"/>
          </a:xfrm>
          <a:prstGeom prst="rect">
            <a:avLst/>
          </a:prstGeom>
          <a:ln w="12700">
            <a:miter lim="400000"/>
          </a:ln>
        </p:spPr>
      </p:pic>
      <p:grpSp>
        <p:nvGrpSpPr>
          <p:cNvPr id="741" name="Group"/>
          <p:cNvGrpSpPr/>
          <p:nvPr/>
        </p:nvGrpSpPr>
        <p:grpSpPr>
          <a:xfrm>
            <a:off x="763022" y="1170114"/>
            <a:ext cx="778037" cy="556354"/>
            <a:chOff x="0" y="0"/>
            <a:chExt cx="778035" cy="556352"/>
          </a:xfrm>
        </p:grpSpPr>
        <p:pic>
          <p:nvPicPr>
            <p:cNvPr id="73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40"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Text Placeholder 12"/>
          <p:cNvSpPr txBox="1"/>
          <p:nvPr/>
        </p:nvSpPr>
        <p:spPr>
          <a:xfrm>
            <a:off x="4776834" y="6531885"/>
            <a:ext cx="7109491" cy="21470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t>Source: FDA, 2021</a:t>
            </a:r>
          </a:p>
        </p:txBody>
      </p:sp>
      <p:sp>
        <p:nvSpPr>
          <p:cNvPr id="746" name="Title 2"/>
          <p:cNvSpPr txBox="1">
            <a:spLocks noGrp="1"/>
          </p:cNvSpPr>
          <p:nvPr>
            <p:ph type="title"/>
          </p:nvPr>
        </p:nvSpPr>
        <p:spPr>
          <a:prstGeom prst="rect">
            <a:avLst/>
          </a:prstGeom>
        </p:spPr>
        <p:txBody>
          <a:bodyPr/>
          <a:lstStyle/>
          <a:p>
            <a:r>
              <a:t>Read the food label for sodium</a:t>
            </a:r>
          </a:p>
        </p:txBody>
      </p:sp>
      <p:pic>
        <p:nvPicPr>
          <p:cNvPr id="747"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t="2892"/>
          <a:stretch>
            <a:fillRect/>
          </a:stretch>
        </p:blipFill>
        <p:spPr>
          <a:xfrm>
            <a:off x="6679265" y="2064374"/>
            <a:ext cx="4167472" cy="3626315"/>
          </a:xfrm>
          <a:prstGeom prst="rect">
            <a:avLst/>
          </a:prstGeom>
        </p:spPr>
      </p:pic>
      <p:sp>
        <p:nvSpPr>
          <p:cNvPr id="748" name="Text Placeholder 3"/>
          <p:cNvSpPr txBox="1">
            <a:spLocks noGrp="1"/>
          </p:cNvSpPr>
          <p:nvPr>
            <p:ph type="body" sz="half" idx="1"/>
          </p:nvPr>
        </p:nvSpPr>
        <p:spPr>
          <a:prstGeom prst="rect">
            <a:avLst/>
          </a:prstGeom>
        </p:spPr>
        <p:txBody>
          <a:bodyPr/>
          <a:lstStyle/>
          <a:p>
            <a:r>
              <a:t>Low sodium foods have 5% or less Daily Value</a:t>
            </a:r>
          </a:p>
          <a:p>
            <a:r>
              <a:t>High sodium foods have 20% or more Daily Value</a:t>
            </a:r>
          </a:p>
        </p:txBody>
      </p:sp>
      <p:grpSp>
        <p:nvGrpSpPr>
          <p:cNvPr id="751" name="Group"/>
          <p:cNvGrpSpPr/>
          <p:nvPr/>
        </p:nvGrpSpPr>
        <p:grpSpPr>
          <a:xfrm>
            <a:off x="763022" y="1170114"/>
            <a:ext cx="778037" cy="556354"/>
            <a:chOff x="0" y="0"/>
            <a:chExt cx="778035" cy="556352"/>
          </a:xfrm>
        </p:grpSpPr>
        <p:pic>
          <p:nvPicPr>
            <p:cNvPr id="74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50"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lstStyle/>
          <a:p>
            <a:r>
              <a:t>Limit sugar</a:t>
            </a:r>
          </a:p>
        </p:txBody>
      </p:sp>
      <p:sp>
        <p:nvSpPr>
          <p:cNvPr id="756" name="Choose foods with natural sugar, like fruit, instead of sweets, such as cookies, cakes, and candies…"/>
          <p:cNvSpPr txBox="1">
            <a:spLocks noGrp="1"/>
          </p:cNvSpPr>
          <p:nvPr>
            <p:ph type="body" sz="half" idx="1"/>
          </p:nvPr>
        </p:nvSpPr>
        <p:spPr>
          <a:xfrm>
            <a:off x="840928" y="2161171"/>
            <a:ext cx="6085597" cy="4014684"/>
          </a:xfrm>
          <a:prstGeom prst="rect">
            <a:avLst/>
          </a:prstGeom>
        </p:spPr>
        <p:txBody>
          <a:bodyPr>
            <a:noAutofit/>
          </a:bodyPr>
          <a:lstStyle/>
          <a:p>
            <a:r>
              <a:t>Choose foods with natural sugar, like fruit, instead of sweets, such as cookies, cakes, and candies</a:t>
            </a:r>
          </a:p>
          <a:p>
            <a:r>
              <a:t>Avoid processed, packaged foods that have added sugars</a:t>
            </a:r>
          </a:p>
          <a:p>
            <a:pPr marL="482600"/>
            <a:r>
              <a:t>Even foods like granola bars, cereals, and yogurts can have high sugar </a:t>
            </a:r>
          </a:p>
          <a:p>
            <a:r>
              <a:t>Avoid sugary drinks like sodas, and sweetened teas or coffee drinks</a:t>
            </a:r>
          </a:p>
          <a:p>
            <a:r>
              <a:t>Limit drinking fruit juices, even those which are “unsweetened”</a:t>
            </a:r>
          </a:p>
        </p:txBody>
      </p:sp>
      <p:pic>
        <p:nvPicPr>
          <p:cNvPr id="757"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232199" y="2311504"/>
            <a:ext cx="4121601" cy="3714130"/>
          </a:xfrm>
          <a:prstGeom prst="rect">
            <a:avLst/>
          </a:prstGeom>
          <a:ln w="12700">
            <a:miter lim="400000"/>
          </a:ln>
        </p:spPr>
      </p:pic>
      <p:grpSp>
        <p:nvGrpSpPr>
          <p:cNvPr id="760" name="Group"/>
          <p:cNvGrpSpPr/>
          <p:nvPr/>
        </p:nvGrpSpPr>
        <p:grpSpPr>
          <a:xfrm>
            <a:off x="763022" y="1170114"/>
            <a:ext cx="778037" cy="556354"/>
            <a:chOff x="0" y="0"/>
            <a:chExt cx="778035" cy="556352"/>
          </a:xfrm>
        </p:grpSpPr>
        <p:pic>
          <p:nvPicPr>
            <p:cNvPr id="758"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59"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itle 1"/>
          <p:cNvSpPr txBox="1">
            <a:spLocks noGrp="1"/>
          </p:cNvSpPr>
          <p:nvPr>
            <p:ph type="title"/>
          </p:nvPr>
        </p:nvSpPr>
        <p:spPr>
          <a:prstGeom prst="rect">
            <a:avLst/>
          </a:prstGeom>
        </p:spPr>
        <p:txBody>
          <a:bodyPr/>
          <a:lstStyle/>
          <a:p>
            <a:r>
              <a:t>What are kidneys?</a:t>
            </a:r>
          </a:p>
        </p:txBody>
      </p:sp>
      <p:sp>
        <p:nvSpPr>
          <p:cNvPr id="280" name="Text Placeholder 6"/>
          <p:cNvSpPr txBox="1">
            <a:spLocks noGrp="1"/>
          </p:cNvSpPr>
          <p:nvPr>
            <p:ph type="body" sz="half" idx="1"/>
          </p:nvPr>
        </p:nvSpPr>
        <p:spPr>
          <a:prstGeom prst="rect">
            <a:avLst/>
          </a:prstGeom>
        </p:spPr>
        <p:txBody>
          <a:bodyPr/>
          <a:lstStyle/>
          <a:p>
            <a:r>
              <a:t>2 bean-shaped organs located in your lower back</a:t>
            </a:r>
          </a:p>
          <a:p>
            <a:endParaRPr/>
          </a:p>
          <a:p>
            <a:r>
              <a:t>Your kidneys are vital organs - you need at least 1 healthy kidney to live </a:t>
            </a:r>
          </a:p>
        </p:txBody>
      </p:sp>
      <p:grpSp>
        <p:nvGrpSpPr>
          <p:cNvPr id="288" name="Group"/>
          <p:cNvGrpSpPr/>
          <p:nvPr/>
        </p:nvGrpSpPr>
        <p:grpSpPr>
          <a:xfrm>
            <a:off x="8241052" y="1073491"/>
            <a:ext cx="1896623" cy="5056759"/>
            <a:chOff x="0" y="0"/>
            <a:chExt cx="1896621" cy="5056758"/>
          </a:xfrm>
        </p:grpSpPr>
        <p:sp>
          <p:nvSpPr>
            <p:cNvPr id="281" name="Freeform: Shape 10"/>
            <p:cNvSpPr/>
            <p:nvPr/>
          </p:nvSpPr>
          <p:spPr>
            <a:xfrm>
              <a:off x="-1" y="0"/>
              <a:ext cx="1896623" cy="5056759"/>
            </a:xfrm>
            <a:custGeom>
              <a:avLst/>
              <a:gdLst/>
              <a:ahLst/>
              <a:cxnLst>
                <a:cxn ang="0">
                  <a:pos x="wd2" y="hd2"/>
                </a:cxn>
                <a:cxn ang="5400000">
                  <a:pos x="wd2" y="hd2"/>
                </a:cxn>
                <a:cxn ang="10800000">
                  <a:pos x="wd2" y="hd2"/>
                </a:cxn>
                <a:cxn ang="16200000">
                  <a:pos x="wd2" y="hd2"/>
                </a:cxn>
              </a:cxnLst>
              <a:rect l="0" t="0" r="r" b="b"/>
              <a:pathLst>
                <a:path w="21339" h="21575" extrusionOk="0">
                  <a:moveTo>
                    <a:pt x="21308" y="11593"/>
                  </a:moveTo>
                  <a:cubicBezTo>
                    <a:pt x="21147" y="11538"/>
                    <a:pt x="20912" y="11402"/>
                    <a:pt x="20715" y="11170"/>
                  </a:cubicBezTo>
                  <a:cubicBezTo>
                    <a:pt x="20517" y="10939"/>
                    <a:pt x="19673" y="10830"/>
                    <a:pt x="19439" y="10652"/>
                  </a:cubicBezTo>
                  <a:cubicBezTo>
                    <a:pt x="19205" y="10475"/>
                    <a:pt x="19025" y="9930"/>
                    <a:pt x="19008" y="9344"/>
                  </a:cubicBezTo>
                  <a:cubicBezTo>
                    <a:pt x="18990" y="8758"/>
                    <a:pt x="18684" y="8083"/>
                    <a:pt x="18415" y="7790"/>
                  </a:cubicBezTo>
                  <a:cubicBezTo>
                    <a:pt x="18145" y="7497"/>
                    <a:pt x="17875" y="7177"/>
                    <a:pt x="17965" y="6808"/>
                  </a:cubicBezTo>
                  <a:cubicBezTo>
                    <a:pt x="18055" y="6441"/>
                    <a:pt x="18019" y="6072"/>
                    <a:pt x="17894" y="5882"/>
                  </a:cubicBezTo>
                  <a:cubicBezTo>
                    <a:pt x="17768" y="5691"/>
                    <a:pt x="17714" y="5704"/>
                    <a:pt x="17912" y="5316"/>
                  </a:cubicBezTo>
                  <a:cubicBezTo>
                    <a:pt x="18110" y="4927"/>
                    <a:pt x="17714" y="4498"/>
                    <a:pt x="17103" y="4089"/>
                  </a:cubicBezTo>
                  <a:cubicBezTo>
                    <a:pt x="16492" y="3680"/>
                    <a:pt x="15180" y="3674"/>
                    <a:pt x="14838" y="3578"/>
                  </a:cubicBezTo>
                  <a:cubicBezTo>
                    <a:pt x="14497" y="3483"/>
                    <a:pt x="13832" y="3428"/>
                    <a:pt x="13203" y="3292"/>
                  </a:cubicBezTo>
                  <a:cubicBezTo>
                    <a:pt x="12574" y="3156"/>
                    <a:pt x="12161" y="3115"/>
                    <a:pt x="12161" y="3019"/>
                  </a:cubicBezTo>
                  <a:cubicBezTo>
                    <a:pt x="12161" y="2924"/>
                    <a:pt x="12143" y="2672"/>
                    <a:pt x="12394" y="2467"/>
                  </a:cubicBezTo>
                  <a:cubicBezTo>
                    <a:pt x="12646" y="2263"/>
                    <a:pt x="12646" y="2058"/>
                    <a:pt x="12646" y="2058"/>
                  </a:cubicBezTo>
                  <a:cubicBezTo>
                    <a:pt x="12916" y="2113"/>
                    <a:pt x="12934" y="2018"/>
                    <a:pt x="13168" y="1833"/>
                  </a:cubicBezTo>
                  <a:cubicBezTo>
                    <a:pt x="13401" y="1649"/>
                    <a:pt x="13473" y="1527"/>
                    <a:pt x="13420" y="1431"/>
                  </a:cubicBezTo>
                  <a:cubicBezTo>
                    <a:pt x="13366" y="1336"/>
                    <a:pt x="13132" y="1349"/>
                    <a:pt x="13132" y="1349"/>
                  </a:cubicBezTo>
                  <a:cubicBezTo>
                    <a:pt x="13132" y="1349"/>
                    <a:pt x="13546" y="756"/>
                    <a:pt x="12736" y="375"/>
                  </a:cubicBezTo>
                  <a:cubicBezTo>
                    <a:pt x="12090" y="70"/>
                    <a:pt x="11113" y="13"/>
                    <a:pt x="10745" y="3"/>
                  </a:cubicBezTo>
                  <a:lnTo>
                    <a:pt x="10745" y="0"/>
                  </a:lnTo>
                  <a:cubicBezTo>
                    <a:pt x="10745" y="0"/>
                    <a:pt x="10718" y="0"/>
                    <a:pt x="10671" y="1"/>
                  </a:cubicBezTo>
                  <a:cubicBezTo>
                    <a:pt x="10624" y="0"/>
                    <a:pt x="10597" y="0"/>
                    <a:pt x="10597" y="0"/>
                  </a:cubicBezTo>
                  <a:lnTo>
                    <a:pt x="10597" y="3"/>
                  </a:lnTo>
                  <a:cubicBezTo>
                    <a:pt x="10229" y="13"/>
                    <a:pt x="9252" y="70"/>
                    <a:pt x="8606" y="375"/>
                  </a:cubicBezTo>
                  <a:cubicBezTo>
                    <a:pt x="7798" y="757"/>
                    <a:pt x="8211" y="1350"/>
                    <a:pt x="8211" y="1350"/>
                  </a:cubicBezTo>
                  <a:cubicBezTo>
                    <a:pt x="8211" y="1350"/>
                    <a:pt x="7977" y="1336"/>
                    <a:pt x="7923" y="1432"/>
                  </a:cubicBezTo>
                  <a:cubicBezTo>
                    <a:pt x="7869" y="1527"/>
                    <a:pt x="7941" y="1650"/>
                    <a:pt x="8174" y="1834"/>
                  </a:cubicBezTo>
                  <a:cubicBezTo>
                    <a:pt x="8408" y="2018"/>
                    <a:pt x="8426" y="2113"/>
                    <a:pt x="8696" y="2059"/>
                  </a:cubicBezTo>
                  <a:cubicBezTo>
                    <a:pt x="8696" y="2059"/>
                    <a:pt x="8696" y="2263"/>
                    <a:pt x="8947" y="2468"/>
                  </a:cubicBezTo>
                  <a:cubicBezTo>
                    <a:pt x="9199" y="2672"/>
                    <a:pt x="9180" y="2924"/>
                    <a:pt x="9180" y="3020"/>
                  </a:cubicBezTo>
                  <a:cubicBezTo>
                    <a:pt x="9180" y="3115"/>
                    <a:pt x="8767" y="3156"/>
                    <a:pt x="8138" y="3292"/>
                  </a:cubicBezTo>
                  <a:cubicBezTo>
                    <a:pt x="7509" y="3428"/>
                    <a:pt x="6844" y="3483"/>
                    <a:pt x="6503" y="3578"/>
                  </a:cubicBezTo>
                  <a:cubicBezTo>
                    <a:pt x="6162" y="3674"/>
                    <a:pt x="4849" y="3681"/>
                    <a:pt x="4239" y="4090"/>
                  </a:cubicBezTo>
                  <a:cubicBezTo>
                    <a:pt x="3627" y="4499"/>
                    <a:pt x="3232" y="4928"/>
                    <a:pt x="3430" y="5316"/>
                  </a:cubicBezTo>
                  <a:cubicBezTo>
                    <a:pt x="3627" y="5705"/>
                    <a:pt x="3573" y="5691"/>
                    <a:pt x="3447" y="5882"/>
                  </a:cubicBezTo>
                  <a:cubicBezTo>
                    <a:pt x="3322" y="6073"/>
                    <a:pt x="3286" y="6441"/>
                    <a:pt x="3375" y="6809"/>
                  </a:cubicBezTo>
                  <a:cubicBezTo>
                    <a:pt x="3465" y="7177"/>
                    <a:pt x="3196" y="7497"/>
                    <a:pt x="2926" y="7790"/>
                  </a:cubicBezTo>
                  <a:cubicBezTo>
                    <a:pt x="2656" y="8083"/>
                    <a:pt x="2351" y="8758"/>
                    <a:pt x="2332" y="9344"/>
                  </a:cubicBezTo>
                  <a:cubicBezTo>
                    <a:pt x="2315" y="9930"/>
                    <a:pt x="2135" y="10475"/>
                    <a:pt x="1901" y="10653"/>
                  </a:cubicBezTo>
                  <a:cubicBezTo>
                    <a:pt x="1668" y="10830"/>
                    <a:pt x="823" y="10939"/>
                    <a:pt x="625" y="11171"/>
                  </a:cubicBezTo>
                  <a:cubicBezTo>
                    <a:pt x="428" y="11402"/>
                    <a:pt x="194" y="11539"/>
                    <a:pt x="32" y="11593"/>
                  </a:cubicBezTo>
                  <a:cubicBezTo>
                    <a:pt x="-130" y="11648"/>
                    <a:pt x="374" y="11750"/>
                    <a:pt x="607" y="11593"/>
                  </a:cubicBezTo>
                  <a:cubicBezTo>
                    <a:pt x="841" y="11436"/>
                    <a:pt x="1003" y="11355"/>
                    <a:pt x="1146" y="11382"/>
                  </a:cubicBezTo>
                  <a:cubicBezTo>
                    <a:pt x="1290" y="11409"/>
                    <a:pt x="1093" y="11695"/>
                    <a:pt x="913" y="11995"/>
                  </a:cubicBezTo>
                  <a:cubicBezTo>
                    <a:pt x="733" y="12295"/>
                    <a:pt x="553" y="12493"/>
                    <a:pt x="877" y="12493"/>
                  </a:cubicBezTo>
                  <a:cubicBezTo>
                    <a:pt x="1200" y="12493"/>
                    <a:pt x="1416" y="12036"/>
                    <a:pt x="1506" y="11941"/>
                  </a:cubicBezTo>
                  <a:cubicBezTo>
                    <a:pt x="1596" y="11845"/>
                    <a:pt x="1578" y="12172"/>
                    <a:pt x="1344" y="12404"/>
                  </a:cubicBezTo>
                  <a:cubicBezTo>
                    <a:pt x="1110" y="12636"/>
                    <a:pt x="1164" y="12711"/>
                    <a:pt x="1344" y="12724"/>
                  </a:cubicBezTo>
                  <a:cubicBezTo>
                    <a:pt x="1524" y="12738"/>
                    <a:pt x="1703" y="12534"/>
                    <a:pt x="1703" y="12534"/>
                  </a:cubicBezTo>
                  <a:cubicBezTo>
                    <a:pt x="1703" y="12534"/>
                    <a:pt x="2054" y="12638"/>
                    <a:pt x="2426" y="12275"/>
                  </a:cubicBezTo>
                  <a:cubicBezTo>
                    <a:pt x="2426" y="12275"/>
                    <a:pt x="2797" y="12376"/>
                    <a:pt x="3142" y="11963"/>
                  </a:cubicBezTo>
                  <a:cubicBezTo>
                    <a:pt x="3487" y="11550"/>
                    <a:pt x="3753" y="11006"/>
                    <a:pt x="3620" y="10755"/>
                  </a:cubicBezTo>
                  <a:cubicBezTo>
                    <a:pt x="3487" y="10503"/>
                    <a:pt x="5134" y="9406"/>
                    <a:pt x="5320" y="8469"/>
                  </a:cubicBezTo>
                  <a:cubicBezTo>
                    <a:pt x="5505" y="7532"/>
                    <a:pt x="5851" y="6807"/>
                    <a:pt x="5983" y="6757"/>
                  </a:cubicBezTo>
                  <a:cubicBezTo>
                    <a:pt x="6116" y="6707"/>
                    <a:pt x="6886" y="7643"/>
                    <a:pt x="6568" y="8137"/>
                  </a:cubicBezTo>
                  <a:cubicBezTo>
                    <a:pt x="6249" y="8630"/>
                    <a:pt x="6222" y="8872"/>
                    <a:pt x="6196" y="8962"/>
                  </a:cubicBezTo>
                  <a:cubicBezTo>
                    <a:pt x="6169" y="9053"/>
                    <a:pt x="5745" y="9425"/>
                    <a:pt x="5612" y="9838"/>
                  </a:cubicBezTo>
                  <a:cubicBezTo>
                    <a:pt x="5479" y="10251"/>
                    <a:pt x="5001" y="10694"/>
                    <a:pt x="5426" y="12124"/>
                  </a:cubicBezTo>
                  <a:cubicBezTo>
                    <a:pt x="5851" y="13554"/>
                    <a:pt x="6541" y="14027"/>
                    <a:pt x="6621" y="14319"/>
                  </a:cubicBezTo>
                  <a:cubicBezTo>
                    <a:pt x="6700" y="14611"/>
                    <a:pt x="6700" y="15376"/>
                    <a:pt x="6674" y="15528"/>
                  </a:cubicBezTo>
                  <a:cubicBezTo>
                    <a:pt x="6648" y="15679"/>
                    <a:pt x="6515" y="15890"/>
                    <a:pt x="6488" y="16051"/>
                  </a:cubicBezTo>
                  <a:cubicBezTo>
                    <a:pt x="6462" y="16212"/>
                    <a:pt x="5825" y="16776"/>
                    <a:pt x="6542" y="17894"/>
                  </a:cubicBezTo>
                  <a:cubicBezTo>
                    <a:pt x="7258" y="19012"/>
                    <a:pt x="7418" y="19656"/>
                    <a:pt x="7418" y="19777"/>
                  </a:cubicBezTo>
                  <a:cubicBezTo>
                    <a:pt x="7418" y="19898"/>
                    <a:pt x="7258" y="19918"/>
                    <a:pt x="7418" y="20079"/>
                  </a:cubicBezTo>
                  <a:cubicBezTo>
                    <a:pt x="7577" y="20240"/>
                    <a:pt x="6993" y="20581"/>
                    <a:pt x="6559" y="20719"/>
                  </a:cubicBezTo>
                  <a:cubicBezTo>
                    <a:pt x="6125" y="20857"/>
                    <a:pt x="5960" y="20964"/>
                    <a:pt x="5902" y="21035"/>
                  </a:cubicBezTo>
                  <a:cubicBezTo>
                    <a:pt x="5844" y="21106"/>
                    <a:pt x="5867" y="21182"/>
                    <a:pt x="6019" y="21182"/>
                  </a:cubicBezTo>
                  <a:cubicBezTo>
                    <a:pt x="6019" y="21182"/>
                    <a:pt x="5949" y="21240"/>
                    <a:pt x="6067" y="21302"/>
                  </a:cubicBezTo>
                  <a:cubicBezTo>
                    <a:pt x="6183" y="21364"/>
                    <a:pt x="6324" y="21342"/>
                    <a:pt x="6324" y="21342"/>
                  </a:cubicBezTo>
                  <a:cubicBezTo>
                    <a:pt x="6324" y="21342"/>
                    <a:pt x="6313" y="21413"/>
                    <a:pt x="6501" y="21431"/>
                  </a:cubicBezTo>
                  <a:cubicBezTo>
                    <a:pt x="6688" y="21449"/>
                    <a:pt x="6770" y="21426"/>
                    <a:pt x="6770" y="21426"/>
                  </a:cubicBezTo>
                  <a:cubicBezTo>
                    <a:pt x="6770" y="21426"/>
                    <a:pt x="6876" y="21506"/>
                    <a:pt x="7087" y="21502"/>
                  </a:cubicBezTo>
                  <a:cubicBezTo>
                    <a:pt x="7298" y="21498"/>
                    <a:pt x="7346" y="21435"/>
                    <a:pt x="7369" y="21391"/>
                  </a:cubicBezTo>
                  <a:cubicBezTo>
                    <a:pt x="7392" y="21346"/>
                    <a:pt x="7462" y="21253"/>
                    <a:pt x="7580" y="21248"/>
                  </a:cubicBezTo>
                  <a:cubicBezTo>
                    <a:pt x="7697" y="21244"/>
                    <a:pt x="7767" y="21284"/>
                    <a:pt x="7721" y="21324"/>
                  </a:cubicBezTo>
                  <a:cubicBezTo>
                    <a:pt x="7674" y="21364"/>
                    <a:pt x="7650" y="21391"/>
                    <a:pt x="7580" y="21453"/>
                  </a:cubicBezTo>
                  <a:cubicBezTo>
                    <a:pt x="7510" y="21515"/>
                    <a:pt x="7674" y="21600"/>
                    <a:pt x="8120" y="21569"/>
                  </a:cubicBezTo>
                  <a:cubicBezTo>
                    <a:pt x="8566" y="21538"/>
                    <a:pt x="8378" y="21378"/>
                    <a:pt x="8648" y="21266"/>
                  </a:cubicBezTo>
                  <a:cubicBezTo>
                    <a:pt x="8918" y="21155"/>
                    <a:pt x="9035" y="21066"/>
                    <a:pt x="9024" y="20906"/>
                  </a:cubicBezTo>
                  <a:cubicBezTo>
                    <a:pt x="9012" y="20746"/>
                    <a:pt x="9481" y="20777"/>
                    <a:pt x="9411" y="20496"/>
                  </a:cubicBezTo>
                  <a:cubicBezTo>
                    <a:pt x="9340" y="20216"/>
                    <a:pt x="9188" y="20136"/>
                    <a:pt x="9329" y="19984"/>
                  </a:cubicBezTo>
                  <a:cubicBezTo>
                    <a:pt x="9470" y="19833"/>
                    <a:pt x="9235" y="19655"/>
                    <a:pt x="9211" y="19584"/>
                  </a:cubicBezTo>
                  <a:cubicBezTo>
                    <a:pt x="9188" y="19513"/>
                    <a:pt x="9222" y="18841"/>
                    <a:pt x="9302" y="18649"/>
                  </a:cubicBezTo>
                  <a:cubicBezTo>
                    <a:pt x="9382" y="18458"/>
                    <a:pt x="9674" y="17803"/>
                    <a:pt x="9621" y="17542"/>
                  </a:cubicBezTo>
                  <a:cubicBezTo>
                    <a:pt x="9568" y="17280"/>
                    <a:pt x="9966" y="17079"/>
                    <a:pt x="9568" y="16424"/>
                  </a:cubicBezTo>
                  <a:cubicBezTo>
                    <a:pt x="9170" y="15769"/>
                    <a:pt x="9807" y="15850"/>
                    <a:pt x="9781" y="15175"/>
                  </a:cubicBezTo>
                  <a:cubicBezTo>
                    <a:pt x="9754" y="14501"/>
                    <a:pt x="10232" y="14279"/>
                    <a:pt x="10126" y="13655"/>
                  </a:cubicBezTo>
                  <a:cubicBezTo>
                    <a:pt x="10019" y="13031"/>
                    <a:pt x="10338" y="12688"/>
                    <a:pt x="10391" y="12346"/>
                  </a:cubicBezTo>
                  <a:cubicBezTo>
                    <a:pt x="10428" y="12105"/>
                    <a:pt x="10544" y="12019"/>
                    <a:pt x="10610" y="11989"/>
                  </a:cubicBezTo>
                  <a:cubicBezTo>
                    <a:pt x="10700" y="12017"/>
                    <a:pt x="10833" y="12095"/>
                    <a:pt x="10867" y="12316"/>
                  </a:cubicBezTo>
                  <a:cubicBezTo>
                    <a:pt x="10920" y="12658"/>
                    <a:pt x="11159" y="13030"/>
                    <a:pt x="11053" y="13655"/>
                  </a:cubicBezTo>
                  <a:cubicBezTo>
                    <a:pt x="10947" y="14279"/>
                    <a:pt x="11266" y="14501"/>
                    <a:pt x="11239" y="15175"/>
                  </a:cubicBezTo>
                  <a:cubicBezTo>
                    <a:pt x="11212" y="15850"/>
                    <a:pt x="11850" y="15769"/>
                    <a:pt x="11452" y="16424"/>
                  </a:cubicBezTo>
                  <a:cubicBezTo>
                    <a:pt x="11053" y="17078"/>
                    <a:pt x="11292" y="17280"/>
                    <a:pt x="11239" y="17542"/>
                  </a:cubicBezTo>
                  <a:cubicBezTo>
                    <a:pt x="11186" y="17803"/>
                    <a:pt x="11638" y="18458"/>
                    <a:pt x="11718" y="18649"/>
                  </a:cubicBezTo>
                  <a:cubicBezTo>
                    <a:pt x="11797" y="18841"/>
                    <a:pt x="11832" y="19513"/>
                    <a:pt x="11809" y="19584"/>
                  </a:cubicBezTo>
                  <a:cubicBezTo>
                    <a:pt x="11785" y="19655"/>
                    <a:pt x="11550" y="19833"/>
                    <a:pt x="11691" y="19984"/>
                  </a:cubicBezTo>
                  <a:cubicBezTo>
                    <a:pt x="11832" y="20136"/>
                    <a:pt x="11679" y="20216"/>
                    <a:pt x="11609" y="20496"/>
                  </a:cubicBezTo>
                  <a:cubicBezTo>
                    <a:pt x="11538" y="20777"/>
                    <a:pt x="12008" y="20746"/>
                    <a:pt x="11996" y="20906"/>
                  </a:cubicBezTo>
                  <a:cubicBezTo>
                    <a:pt x="11984" y="21066"/>
                    <a:pt x="12102" y="21155"/>
                    <a:pt x="12372" y="21266"/>
                  </a:cubicBezTo>
                  <a:cubicBezTo>
                    <a:pt x="12642" y="21378"/>
                    <a:pt x="12454" y="21538"/>
                    <a:pt x="12900" y="21569"/>
                  </a:cubicBezTo>
                  <a:cubicBezTo>
                    <a:pt x="13346" y="21600"/>
                    <a:pt x="13510" y="21515"/>
                    <a:pt x="13440" y="21453"/>
                  </a:cubicBezTo>
                  <a:cubicBezTo>
                    <a:pt x="13370" y="21391"/>
                    <a:pt x="13346" y="21364"/>
                    <a:pt x="13299" y="21324"/>
                  </a:cubicBezTo>
                  <a:cubicBezTo>
                    <a:pt x="13252" y="21284"/>
                    <a:pt x="13323" y="21244"/>
                    <a:pt x="13440" y="21248"/>
                  </a:cubicBezTo>
                  <a:cubicBezTo>
                    <a:pt x="13557" y="21253"/>
                    <a:pt x="13628" y="21346"/>
                    <a:pt x="13651" y="21391"/>
                  </a:cubicBezTo>
                  <a:cubicBezTo>
                    <a:pt x="13675" y="21435"/>
                    <a:pt x="13721" y="21498"/>
                    <a:pt x="13933" y="21502"/>
                  </a:cubicBezTo>
                  <a:cubicBezTo>
                    <a:pt x="14144" y="21506"/>
                    <a:pt x="14250" y="21426"/>
                    <a:pt x="14250" y="21426"/>
                  </a:cubicBezTo>
                  <a:cubicBezTo>
                    <a:pt x="14250" y="21426"/>
                    <a:pt x="14332" y="21449"/>
                    <a:pt x="14520" y="21431"/>
                  </a:cubicBezTo>
                  <a:cubicBezTo>
                    <a:pt x="14708" y="21413"/>
                    <a:pt x="14696" y="21342"/>
                    <a:pt x="14696" y="21342"/>
                  </a:cubicBezTo>
                  <a:cubicBezTo>
                    <a:pt x="14696" y="21342"/>
                    <a:pt x="14837" y="21364"/>
                    <a:pt x="14954" y="21302"/>
                  </a:cubicBezTo>
                  <a:cubicBezTo>
                    <a:pt x="15071" y="21240"/>
                    <a:pt x="15001" y="21182"/>
                    <a:pt x="15001" y="21182"/>
                  </a:cubicBezTo>
                  <a:cubicBezTo>
                    <a:pt x="15154" y="21182"/>
                    <a:pt x="15178" y="21106"/>
                    <a:pt x="15119" y="21035"/>
                  </a:cubicBezTo>
                  <a:cubicBezTo>
                    <a:pt x="15060" y="20964"/>
                    <a:pt x="14896" y="20857"/>
                    <a:pt x="14461" y="20719"/>
                  </a:cubicBezTo>
                  <a:cubicBezTo>
                    <a:pt x="14027" y="20581"/>
                    <a:pt x="13443" y="20240"/>
                    <a:pt x="13603" y="20079"/>
                  </a:cubicBezTo>
                  <a:cubicBezTo>
                    <a:pt x="13762" y="19918"/>
                    <a:pt x="13603" y="19898"/>
                    <a:pt x="13603" y="19777"/>
                  </a:cubicBezTo>
                  <a:cubicBezTo>
                    <a:pt x="13603" y="19656"/>
                    <a:pt x="13762" y="19012"/>
                    <a:pt x="14479" y="17894"/>
                  </a:cubicBezTo>
                  <a:cubicBezTo>
                    <a:pt x="15196" y="16776"/>
                    <a:pt x="14718" y="16212"/>
                    <a:pt x="14692" y="16051"/>
                  </a:cubicBezTo>
                  <a:cubicBezTo>
                    <a:pt x="14665" y="15890"/>
                    <a:pt x="14533" y="15679"/>
                    <a:pt x="14506" y="15528"/>
                  </a:cubicBezTo>
                  <a:cubicBezTo>
                    <a:pt x="14479" y="15377"/>
                    <a:pt x="14638" y="14611"/>
                    <a:pt x="14718" y="14319"/>
                  </a:cubicBezTo>
                  <a:cubicBezTo>
                    <a:pt x="14798" y="14027"/>
                    <a:pt x="15489" y="13554"/>
                    <a:pt x="15914" y="12124"/>
                  </a:cubicBezTo>
                  <a:cubicBezTo>
                    <a:pt x="16338" y="10694"/>
                    <a:pt x="15542" y="10251"/>
                    <a:pt x="15409" y="9838"/>
                  </a:cubicBezTo>
                  <a:cubicBezTo>
                    <a:pt x="15277" y="9425"/>
                    <a:pt x="15170" y="9053"/>
                    <a:pt x="15143" y="8962"/>
                  </a:cubicBezTo>
                  <a:cubicBezTo>
                    <a:pt x="15117" y="8872"/>
                    <a:pt x="15090" y="8630"/>
                    <a:pt x="14772" y="8137"/>
                  </a:cubicBezTo>
                  <a:cubicBezTo>
                    <a:pt x="14453" y="7643"/>
                    <a:pt x="15224" y="6707"/>
                    <a:pt x="15356" y="6757"/>
                  </a:cubicBezTo>
                  <a:cubicBezTo>
                    <a:pt x="15489" y="6807"/>
                    <a:pt x="15834" y="7532"/>
                    <a:pt x="16020" y="8469"/>
                  </a:cubicBezTo>
                  <a:cubicBezTo>
                    <a:pt x="16206" y="9406"/>
                    <a:pt x="17853" y="10503"/>
                    <a:pt x="17720" y="10755"/>
                  </a:cubicBezTo>
                  <a:cubicBezTo>
                    <a:pt x="17588" y="11006"/>
                    <a:pt x="17853" y="11550"/>
                    <a:pt x="18198" y="11963"/>
                  </a:cubicBezTo>
                  <a:cubicBezTo>
                    <a:pt x="18543" y="12376"/>
                    <a:pt x="18914" y="12275"/>
                    <a:pt x="18914" y="12275"/>
                  </a:cubicBezTo>
                  <a:cubicBezTo>
                    <a:pt x="19286" y="12638"/>
                    <a:pt x="19637" y="12534"/>
                    <a:pt x="19637" y="12534"/>
                  </a:cubicBezTo>
                  <a:cubicBezTo>
                    <a:pt x="19637" y="12534"/>
                    <a:pt x="19816" y="12738"/>
                    <a:pt x="19996" y="12724"/>
                  </a:cubicBezTo>
                  <a:cubicBezTo>
                    <a:pt x="20176" y="12711"/>
                    <a:pt x="20230" y="12636"/>
                    <a:pt x="19996" y="12404"/>
                  </a:cubicBezTo>
                  <a:cubicBezTo>
                    <a:pt x="19763" y="12172"/>
                    <a:pt x="19744" y="11845"/>
                    <a:pt x="19834" y="11941"/>
                  </a:cubicBezTo>
                  <a:cubicBezTo>
                    <a:pt x="19924" y="12036"/>
                    <a:pt x="20140" y="12493"/>
                    <a:pt x="20463" y="12493"/>
                  </a:cubicBezTo>
                  <a:cubicBezTo>
                    <a:pt x="20787" y="12493"/>
                    <a:pt x="20607" y="12295"/>
                    <a:pt x="20427" y="11995"/>
                  </a:cubicBezTo>
                  <a:cubicBezTo>
                    <a:pt x="20247" y="11695"/>
                    <a:pt x="20050" y="11409"/>
                    <a:pt x="20194" y="11382"/>
                  </a:cubicBezTo>
                  <a:cubicBezTo>
                    <a:pt x="20338" y="11355"/>
                    <a:pt x="20499" y="11436"/>
                    <a:pt x="20733" y="11593"/>
                  </a:cubicBezTo>
                  <a:cubicBezTo>
                    <a:pt x="20966" y="11749"/>
                    <a:pt x="21470" y="11647"/>
                    <a:pt x="21308" y="11593"/>
                  </a:cubicBezTo>
                  <a:close/>
                </a:path>
              </a:pathLst>
            </a:custGeom>
            <a:solidFill>
              <a:srgbClr val="75C2BD"/>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grpSp>
          <p:nvGrpSpPr>
            <p:cNvPr id="284" name="Group 26"/>
            <p:cNvGrpSpPr/>
            <p:nvPr/>
          </p:nvGrpSpPr>
          <p:grpSpPr>
            <a:xfrm>
              <a:off x="618360" y="1864482"/>
              <a:ext cx="214662" cy="341415"/>
              <a:chOff x="0" y="0"/>
              <a:chExt cx="214661" cy="341414"/>
            </a:xfrm>
          </p:grpSpPr>
          <p:sp>
            <p:nvSpPr>
              <p:cNvPr id="282" name="Graphic 23"/>
              <p:cNvSpPr/>
              <p:nvPr/>
            </p:nvSpPr>
            <p:spPr>
              <a:xfrm rot="5218784">
                <a:off x="-58405" y="71971"/>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83" name="Oval 24"/>
              <p:cNvSpPr/>
              <p:nvPr/>
            </p:nvSpPr>
            <p:spPr>
              <a:xfrm>
                <a:off x="110174" y="103033"/>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nvGrpSpPr>
            <p:cNvPr id="287" name="Group 28"/>
            <p:cNvGrpSpPr/>
            <p:nvPr/>
          </p:nvGrpSpPr>
          <p:grpSpPr>
            <a:xfrm>
              <a:off x="1064153" y="1875489"/>
              <a:ext cx="204698" cy="335724"/>
              <a:chOff x="0" y="0"/>
              <a:chExt cx="204696" cy="335723"/>
            </a:xfrm>
          </p:grpSpPr>
          <p:sp>
            <p:nvSpPr>
              <p:cNvPr id="285" name="Graphic 23"/>
              <p:cNvSpPr/>
              <p:nvPr/>
            </p:nvSpPr>
            <p:spPr>
              <a:xfrm rot="16275441">
                <a:off x="-63387" y="69126"/>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86" name="Oval 30"/>
              <p:cNvSpPr/>
              <p:nvPr/>
            </p:nvSpPr>
            <p:spPr>
              <a:xfrm rot="11056657">
                <a:off x="48844" y="90576"/>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2" descr="Picture 2"/>
          <p:cNvPicPr>
            <a:picLocks noChangeAspect="1"/>
          </p:cNvPicPr>
          <p:nvPr/>
        </p:nvPicPr>
        <p:blipFill>
          <a:blip r:embed="rId3" cstate="print">
            <a:extLst>
              <a:ext uri="{28A0092B-C50C-407E-A947-70E740481C1C}">
                <a14:useLocalDpi xmlns:a14="http://schemas.microsoft.com/office/drawing/2010/main"/>
              </a:ext>
            </a:extLst>
          </a:blip>
          <a:srcRect r="21439"/>
          <a:stretch>
            <a:fillRect/>
          </a:stretch>
        </p:blipFill>
        <p:spPr>
          <a:xfrm>
            <a:off x="7183278" y="1502683"/>
            <a:ext cx="2604039" cy="4805363"/>
          </a:xfrm>
          <a:prstGeom prst="rect">
            <a:avLst/>
          </a:prstGeom>
          <a:ln w="12700">
            <a:miter lim="400000"/>
          </a:ln>
        </p:spPr>
      </p:pic>
      <p:pic>
        <p:nvPicPr>
          <p:cNvPr id="765" name="Image" descr="Image"/>
          <p:cNvPicPr>
            <a:picLocks noChangeAspect="1"/>
          </p:cNvPicPr>
          <p:nvPr/>
        </p:nvPicPr>
        <p:blipFill>
          <a:blip r:embed="rId4"/>
          <a:stretch>
            <a:fillRect/>
          </a:stretch>
        </p:blipFill>
        <p:spPr>
          <a:xfrm>
            <a:off x="9464792" y="3248782"/>
            <a:ext cx="2576412" cy="1179101"/>
          </a:xfrm>
          <a:prstGeom prst="rect">
            <a:avLst/>
          </a:prstGeom>
          <a:ln w="12700">
            <a:miter lim="400000"/>
          </a:ln>
        </p:spPr>
      </p:pic>
      <p:sp>
        <p:nvSpPr>
          <p:cNvPr id="766" name="Title 2"/>
          <p:cNvSpPr txBox="1">
            <a:spLocks noGrp="1"/>
          </p:cNvSpPr>
          <p:nvPr>
            <p:ph type="title"/>
          </p:nvPr>
        </p:nvSpPr>
        <p:spPr>
          <a:prstGeom prst="rect">
            <a:avLst/>
          </a:prstGeom>
        </p:spPr>
        <p:txBody>
          <a:bodyPr/>
          <a:lstStyle/>
          <a:p>
            <a:r>
              <a:t>Read food labels for sugar</a:t>
            </a:r>
          </a:p>
        </p:txBody>
      </p:sp>
      <p:sp>
        <p:nvSpPr>
          <p:cNvPr id="767" name="Text Placeholder 3"/>
          <p:cNvSpPr txBox="1">
            <a:spLocks noGrp="1"/>
          </p:cNvSpPr>
          <p:nvPr>
            <p:ph type="body" sz="half" idx="1"/>
          </p:nvPr>
        </p:nvSpPr>
        <p:spPr>
          <a:prstGeom prst="rect">
            <a:avLst/>
          </a:prstGeom>
        </p:spPr>
        <p:txBody>
          <a:bodyPr/>
          <a:lstStyle/>
          <a:p>
            <a:r>
              <a:t>4 grams (g) of sugar = 1 teaspoon</a:t>
            </a:r>
          </a:p>
          <a:p>
            <a:r>
              <a:t>Low in added sugar is 5% of less Daily Value</a:t>
            </a:r>
          </a:p>
          <a:p>
            <a:r>
              <a:t>High in added sugar is 20% or more Daily value</a:t>
            </a:r>
          </a:p>
        </p:txBody>
      </p:sp>
      <p:sp>
        <p:nvSpPr>
          <p:cNvPr id="768" name="TextBox 1"/>
          <p:cNvSpPr txBox="1"/>
          <p:nvPr/>
        </p:nvSpPr>
        <p:spPr>
          <a:xfrm>
            <a:off x="9786185" y="3491687"/>
            <a:ext cx="1797557" cy="546658"/>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defRPr sz="1700" b="1">
                <a:solidFill>
                  <a:srgbClr val="FFFFFF"/>
                </a:solidFill>
              </a:defRPr>
            </a:lvl1pPr>
          </a:lstStyle>
          <a:p>
            <a:r>
              <a:t>% Daily Value for added sugar</a:t>
            </a:r>
          </a:p>
        </p:txBody>
      </p:sp>
      <p:grpSp>
        <p:nvGrpSpPr>
          <p:cNvPr id="771" name="Group"/>
          <p:cNvGrpSpPr/>
          <p:nvPr/>
        </p:nvGrpSpPr>
        <p:grpSpPr>
          <a:xfrm>
            <a:off x="763022" y="1170114"/>
            <a:ext cx="778037" cy="556354"/>
            <a:chOff x="0" y="0"/>
            <a:chExt cx="778035" cy="556352"/>
          </a:xfrm>
        </p:grpSpPr>
        <p:pic>
          <p:nvPicPr>
            <p:cNvPr id="769" name="Graphic 17" descr="Graphic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70" name="Graphic 19" descr="Graphic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772" name="Text Placeholder 12"/>
          <p:cNvSpPr txBox="1"/>
          <p:nvPr/>
        </p:nvSpPr>
        <p:spPr>
          <a:xfrm>
            <a:off x="4776834" y="6531885"/>
            <a:ext cx="7109491" cy="21470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t>Source: FDA, 2021</a:t>
            </a:r>
          </a:p>
        </p:txBody>
      </p:sp>
      <p:sp>
        <p:nvSpPr>
          <p:cNvPr id="773" name="Circle"/>
          <p:cNvSpPr/>
          <p:nvPr/>
        </p:nvSpPr>
        <p:spPr>
          <a:xfrm>
            <a:off x="9203853" y="4386946"/>
            <a:ext cx="685981" cy="685981"/>
          </a:xfrm>
          <a:prstGeom prst="ellipse">
            <a:avLst/>
          </a:prstGeom>
          <a:ln w="63500">
            <a:solidFill>
              <a:schemeClr val="accent1"/>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7" name="Graphic 15" descr="Graphic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598" y="1170359"/>
            <a:ext cx="462885" cy="462886"/>
          </a:xfrm>
          <a:prstGeom prst="rect">
            <a:avLst/>
          </a:prstGeom>
          <a:ln w="12700">
            <a:miter lim="400000"/>
          </a:ln>
        </p:spPr>
      </p:pic>
      <p:sp>
        <p:nvSpPr>
          <p:cNvPr id="778" name="Choose lean meats or fish…"/>
          <p:cNvSpPr txBox="1"/>
          <p:nvPr/>
        </p:nvSpPr>
        <p:spPr>
          <a:xfrm>
            <a:off x="838200" y="2157351"/>
            <a:ext cx="10515600" cy="37343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Choose lean meats or fish</a:t>
            </a:r>
          </a:p>
          <a:p>
            <a:pPr marL="228600" indent="-228600">
              <a:lnSpc>
                <a:spcPct val="90000"/>
              </a:lnSpc>
              <a:spcBef>
                <a:spcPts val="1000"/>
              </a:spcBef>
              <a:buClr>
                <a:srgbClr val="00599C"/>
              </a:buClr>
              <a:buSzPct val="100000"/>
              <a:buFont typeface="Arial"/>
              <a:buChar char="•"/>
              <a:defRPr sz="2400">
                <a:solidFill>
                  <a:srgbClr val="4D4D4F"/>
                </a:solidFill>
              </a:defRPr>
            </a:pPr>
            <a:r>
              <a:t>Try beans, lentils, or quinoa instead of meat</a:t>
            </a:r>
          </a:p>
          <a:p>
            <a:pPr>
              <a:lnSpc>
                <a:spcPct val="90000"/>
              </a:lnSpc>
              <a:spcBef>
                <a:spcPts val="3700"/>
              </a:spcBef>
              <a:defRPr sz="2400" b="1">
                <a:solidFill>
                  <a:srgbClr val="005C8F"/>
                </a:solidFill>
              </a:defRPr>
            </a:pPr>
            <a:r>
              <a:t>Learn about the 3 types of fats:</a:t>
            </a:r>
          </a:p>
          <a:p>
            <a:pPr marL="228600" indent="-228600">
              <a:lnSpc>
                <a:spcPct val="90000"/>
              </a:lnSpc>
              <a:spcBef>
                <a:spcPts val="1000"/>
              </a:spcBef>
              <a:buClr>
                <a:srgbClr val="00599C"/>
              </a:buClr>
              <a:buSzPct val="100000"/>
              <a:buFont typeface="Arial"/>
              <a:buChar char="•"/>
              <a:defRPr sz="2400">
                <a:solidFill>
                  <a:srgbClr val="4D4D4F"/>
                </a:solidFill>
              </a:defRPr>
            </a:pPr>
            <a:r>
              <a:t>Choose </a:t>
            </a:r>
            <a:r>
              <a:rPr b="1"/>
              <a:t>unsaturated fats</a:t>
            </a:r>
            <a:r>
              <a:t>: liquid at room temperature like olive or canola oil and heart-healthy, like avocados and nuts</a:t>
            </a:r>
          </a:p>
          <a:p>
            <a:pPr marL="228600" indent="-228600">
              <a:lnSpc>
                <a:spcPct val="90000"/>
              </a:lnSpc>
              <a:spcBef>
                <a:spcPts val="1000"/>
              </a:spcBef>
              <a:buClr>
                <a:srgbClr val="00599C"/>
              </a:buClr>
              <a:buSzPct val="100000"/>
              <a:buFont typeface="Arial"/>
              <a:buChar char="•"/>
              <a:defRPr sz="2400">
                <a:solidFill>
                  <a:srgbClr val="4D4D4F"/>
                </a:solidFill>
              </a:defRPr>
            </a:pPr>
            <a:r>
              <a:t>Limit </a:t>
            </a:r>
            <a:r>
              <a:rPr b="1"/>
              <a:t>saturated fat</a:t>
            </a:r>
            <a:r>
              <a:t>: solid at room temperature like butter or the skin on chicken</a:t>
            </a:r>
          </a:p>
          <a:p>
            <a:pPr marL="228600" indent="-228600">
              <a:lnSpc>
                <a:spcPct val="90000"/>
              </a:lnSpc>
              <a:spcBef>
                <a:spcPts val="1000"/>
              </a:spcBef>
              <a:buClr>
                <a:srgbClr val="00599C"/>
              </a:buClr>
              <a:buSzPct val="100000"/>
              <a:buFont typeface="Arial"/>
              <a:buChar char="•"/>
              <a:defRPr sz="2400">
                <a:solidFill>
                  <a:srgbClr val="4D4D4F"/>
                </a:solidFill>
              </a:defRPr>
            </a:pPr>
            <a:r>
              <a:t>Avoid </a:t>
            </a:r>
            <a:r>
              <a:rPr b="1"/>
              <a:t>trans fats</a:t>
            </a:r>
            <a:r>
              <a:t>: man-made fats, like hydrogenated oil</a:t>
            </a:r>
          </a:p>
        </p:txBody>
      </p:sp>
      <p:sp>
        <p:nvSpPr>
          <p:cNvPr id="779" name="Title 1"/>
          <p:cNvSpPr txBox="1">
            <a:spLocks noGrp="1"/>
          </p:cNvSpPr>
          <p:nvPr>
            <p:ph type="title"/>
          </p:nvPr>
        </p:nvSpPr>
        <p:spPr>
          <a:prstGeom prst="rect">
            <a:avLst/>
          </a:prstGeom>
        </p:spPr>
        <p:txBody>
          <a:bodyPr/>
          <a:lstStyle/>
          <a:p>
            <a:r>
              <a:t>Choose healthy fats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itle 1"/>
          <p:cNvSpPr txBox="1">
            <a:spLocks noGrp="1"/>
          </p:cNvSpPr>
          <p:nvPr>
            <p:ph type="title"/>
          </p:nvPr>
        </p:nvSpPr>
        <p:spPr>
          <a:prstGeom prst="rect">
            <a:avLst/>
          </a:prstGeom>
        </p:spPr>
        <p:txBody>
          <a:bodyPr/>
          <a:lstStyle/>
          <a:p>
            <a:r>
              <a:t>Eat more fruits, vegetables, and whole grains</a:t>
            </a:r>
          </a:p>
        </p:txBody>
      </p:sp>
      <p:sp>
        <p:nvSpPr>
          <p:cNvPr id="784" name="Fill your plate with more fruits and vegetables…"/>
          <p:cNvSpPr txBox="1">
            <a:spLocks noGrp="1"/>
          </p:cNvSpPr>
          <p:nvPr>
            <p:ph type="body" sz="half" idx="1"/>
          </p:nvPr>
        </p:nvSpPr>
        <p:spPr>
          <a:prstGeom prst="rect">
            <a:avLst/>
          </a:prstGeom>
        </p:spPr>
        <p:txBody>
          <a:bodyPr/>
          <a:lstStyle/>
          <a:p>
            <a:r>
              <a:t>Fill your plate with more fruits and vegetables</a:t>
            </a:r>
          </a:p>
          <a:p>
            <a:r>
              <a:t>Choose whole grains like whole-grain pasta, whole-wheat bread, oatmeal</a:t>
            </a:r>
          </a:p>
        </p:txBody>
      </p:sp>
      <p:pic>
        <p:nvPicPr>
          <p:cNvPr id="78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621042" y="2157348"/>
            <a:ext cx="4283918" cy="3734336"/>
          </a:xfrm>
          <a:prstGeom prst="rect">
            <a:avLst/>
          </a:prstGeom>
          <a:ln w="12700">
            <a:miter lim="400000"/>
          </a:ln>
        </p:spPr>
      </p:pic>
      <p:pic>
        <p:nvPicPr>
          <p:cNvPr id="786" name="Graphic 10" descr="Graphic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170" y="1135931"/>
            <a:ext cx="557142" cy="557142"/>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Title 1"/>
          <p:cNvSpPr txBox="1">
            <a:spLocks noGrp="1"/>
          </p:cNvSpPr>
          <p:nvPr>
            <p:ph type="title"/>
          </p:nvPr>
        </p:nvSpPr>
        <p:spPr>
          <a:prstGeom prst="rect">
            <a:avLst/>
          </a:prstGeom>
        </p:spPr>
        <p:txBody>
          <a:bodyPr/>
          <a:lstStyle/>
          <a:p>
            <a:r>
              <a:t>Control your serving sizes</a:t>
            </a:r>
          </a:p>
        </p:txBody>
      </p:sp>
      <p:sp>
        <p:nvSpPr>
          <p:cNvPr id="791" name="Content Placeholder 2"/>
          <p:cNvSpPr txBox="1">
            <a:spLocks noGrp="1"/>
          </p:cNvSpPr>
          <p:nvPr>
            <p:ph type="body" sz="quarter" idx="4294967295"/>
          </p:nvPr>
        </p:nvSpPr>
        <p:spPr>
          <a:xfrm>
            <a:off x="838200" y="2157351"/>
            <a:ext cx="10515600" cy="1362204"/>
          </a:xfrm>
          <a:prstGeom prst="rect">
            <a:avLst/>
          </a:prstGeom>
        </p:spPr>
        <p:txBody>
          <a:bodyPr/>
          <a:lstStyle/>
          <a:p>
            <a:pPr marL="228600" indent="-228600">
              <a:buClr>
                <a:srgbClr val="00599C"/>
              </a:buClr>
              <a:buSzPct val="100000"/>
              <a:buFont typeface="Arial"/>
              <a:buChar char="•"/>
              <a:defRPr sz="2400" b="0" cap="none"/>
            </a:pPr>
            <a:r>
              <a:t>Eat slowly (about 20 minutes) and stop when full</a:t>
            </a:r>
          </a:p>
          <a:p>
            <a:pPr marL="228600" indent="-228600">
              <a:buClr>
                <a:srgbClr val="00599C"/>
              </a:buClr>
              <a:buSzPct val="100000"/>
              <a:buFont typeface="Arial"/>
              <a:buChar char="•"/>
              <a:defRPr sz="2400" b="0" cap="none"/>
            </a:pPr>
            <a:r>
              <a:t>Check the nutrition label to find the serving size</a:t>
            </a:r>
          </a:p>
          <a:p>
            <a:pPr marL="228600" indent="-228600">
              <a:buClr>
                <a:srgbClr val="00599C"/>
              </a:buClr>
              <a:buSzPct val="100000"/>
              <a:buFont typeface="Arial"/>
              <a:buChar char="•"/>
              <a:defRPr sz="2400" b="0" cap="none"/>
            </a:pPr>
            <a:r>
              <a:t>Measure or estimate food for the correct serving size:</a:t>
            </a:r>
          </a:p>
        </p:txBody>
      </p:sp>
      <p:pic>
        <p:nvPicPr>
          <p:cNvPr id="792" name="Image" descr="Image"/>
          <p:cNvPicPr>
            <a:picLocks/>
          </p:cNvPicPr>
          <p:nvPr/>
        </p:nvPicPr>
        <p:blipFill>
          <a:blip r:embed="rId3"/>
          <a:stretch>
            <a:fillRect/>
          </a:stretch>
        </p:blipFill>
        <p:spPr>
          <a:xfrm>
            <a:off x="5517762" y="3554738"/>
            <a:ext cx="6369472" cy="3197552"/>
          </a:xfrm>
          <a:prstGeom prst="rect">
            <a:avLst/>
          </a:prstGeom>
          <a:ln w="12700">
            <a:miter lim="400000"/>
          </a:ln>
        </p:spPr>
      </p:pic>
      <p:sp>
        <p:nvSpPr>
          <p:cNvPr id="793" name="Rectangle 52"/>
          <p:cNvSpPr txBox="1"/>
          <p:nvPr/>
        </p:nvSpPr>
        <p:spPr>
          <a:xfrm>
            <a:off x="9205293" y="3772880"/>
            <a:ext cx="2514148" cy="846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defRPr sz="1700">
                <a:solidFill>
                  <a:srgbClr val="535353"/>
                </a:solidFill>
              </a:defRPr>
            </a:pPr>
            <a:r>
              <a:t>1 teaspoon is about the size of the tip of your index finger</a:t>
            </a:r>
          </a:p>
        </p:txBody>
      </p:sp>
      <p:grpSp>
        <p:nvGrpSpPr>
          <p:cNvPr id="811" name="Group"/>
          <p:cNvGrpSpPr/>
          <p:nvPr/>
        </p:nvGrpSpPr>
        <p:grpSpPr>
          <a:xfrm>
            <a:off x="7764991" y="3860823"/>
            <a:ext cx="1510676" cy="2127832"/>
            <a:chOff x="0" y="0"/>
            <a:chExt cx="1510674" cy="2127830"/>
          </a:xfrm>
        </p:grpSpPr>
        <p:sp>
          <p:nvSpPr>
            <p:cNvPr id="794" name="Freeform: Shape 49"/>
            <p:cNvSpPr/>
            <p:nvPr/>
          </p:nvSpPr>
          <p:spPr>
            <a:xfrm>
              <a:off x="1172109" y="1142327"/>
              <a:ext cx="327460" cy="259449"/>
            </a:xfrm>
            <a:custGeom>
              <a:avLst/>
              <a:gdLst/>
              <a:ahLst/>
              <a:cxnLst>
                <a:cxn ang="0">
                  <a:pos x="wd2" y="hd2"/>
                </a:cxn>
                <a:cxn ang="5400000">
                  <a:pos x="wd2" y="hd2"/>
                </a:cxn>
                <a:cxn ang="10800000">
                  <a:pos x="wd2" y="hd2"/>
                </a:cxn>
                <a:cxn ang="16200000">
                  <a:pos x="wd2" y="hd2"/>
                </a:cxn>
              </a:cxnLst>
              <a:rect l="0" t="0" r="r" b="b"/>
              <a:pathLst>
                <a:path w="21600" h="21600" extrusionOk="0">
                  <a:moveTo>
                    <a:pt x="0" y="5662"/>
                  </a:moveTo>
                  <a:lnTo>
                    <a:pt x="1994" y="12373"/>
                  </a:lnTo>
                  <a:lnTo>
                    <a:pt x="3157" y="14260"/>
                  </a:lnTo>
                  <a:lnTo>
                    <a:pt x="4652" y="17196"/>
                  </a:lnTo>
                  <a:lnTo>
                    <a:pt x="7643" y="21600"/>
                  </a:lnTo>
                  <a:lnTo>
                    <a:pt x="14788" y="17406"/>
                  </a:lnTo>
                  <a:lnTo>
                    <a:pt x="20437" y="11744"/>
                  </a:lnTo>
                  <a:lnTo>
                    <a:pt x="21600" y="6501"/>
                  </a:lnTo>
                  <a:lnTo>
                    <a:pt x="20437" y="1049"/>
                  </a:lnTo>
                  <a:lnTo>
                    <a:pt x="16449" y="0"/>
                  </a:lnTo>
                  <a:lnTo>
                    <a:pt x="10966" y="210"/>
                  </a:lnTo>
                  <a:lnTo>
                    <a:pt x="5815" y="2517"/>
                  </a:lnTo>
                  <a:lnTo>
                    <a:pt x="0" y="5662"/>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95" name="Freeform: Shape 50"/>
            <p:cNvSpPr/>
            <p:nvPr/>
          </p:nvSpPr>
          <p:spPr>
            <a:xfrm>
              <a:off x="1031050" y="222924"/>
              <a:ext cx="209071" cy="277082"/>
            </a:xfrm>
            <a:custGeom>
              <a:avLst/>
              <a:gdLst/>
              <a:ahLst/>
              <a:cxnLst>
                <a:cxn ang="0">
                  <a:pos x="wd2" y="hd2"/>
                </a:cxn>
                <a:cxn ang="5400000">
                  <a:pos x="wd2" y="hd2"/>
                </a:cxn>
                <a:cxn ang="10800000">
                  <a:pos x="wd2" y="hd2"/>
                </a:cxn>
                <a:cxn ang="16200000">
                  <a:pos x="wd2" y="hd2"/>
                </a:cxn>
              </a:cxnLst>
              <a:rect l="0" t="0" r="r" b="b"/>
              <a:pathLst>
                <a:path w="21600" h="21600" extrusionOk="0">
                  <a:moveTo>
                    <a:pt x="0" y="15120"/>
                  </a:moveTo>
                  <a:lnTo>
                    <a:pt x="5205" y="18851"/>
                  </a:lnTo>
                  <a:lnTo>
                    <a:pt x="11451" y="20618"/>
                  </a:lnTo>
                  <a:lnTo>
                    <a:pt x="16655" y="21600"/>
                  </a:lnTo>
                  <a:lnTo>
                    <a:pt x="21600" y="9818"/>
                  </a:lnTo>
                  <a:lnTo>
                    <a:pt x="20559" y="1964"/>
                  </a:lnTo>
                  <a:lnTo>
                    <a:pt x="14573" y="0"/>
                  </a:lnTo>
                  <a:lnTo>
                    <a:pt x="7287" y="2553"/>
                  </a:lnTo>
                  <a:lnTo>
                    <a:pt x="3383" y="10211"/>
                  </a:lnTo>
                  <a:lnTo>
                    <a:pt x="0" y="1512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96" name="Oval 51"/>
            <p:cNvSpPr/>
            <p:nvPr/>
          </p:nvSpPr>
          <p:spPr>
            <a:xfrm>
              <a:off x="93261" y="837561"/>
              <a:ext cx="810112" cy="84581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grpSp>
          <p:nvGrpSpPr>
            <p:cNvPr id="810" name="Graphic 13"/>
            <p:cNvGrpSpPr/>
            <p:nvPr/>
          </p:nvGrpSpPr>
          <p:grpSpPr>
            <a:xfrm>
              <a:off x="-1" y="-1"/>
              <a:ext cx="1510676" cy="2127832"/>
              <a:chOff x="0" y="0"/>
              <a:chExt cx="1510674" cy="2127830"/>
            </a:xfrm>
          </p:grpSpPr>
          <p:sp>
            <p:nvSpPr>
              <p:cNvPr id="797" name="Freeform: Shape 57"/>
              <p:cNvSpPr/>
              <p:nvPr/>
            </p:nvSpPr>
            <p:spPr>
              <a:xfrm>
                <a:off x="0" y="0"/>
                <a:ext cx="1510675" cy="2127831"/>
              </a:xfrm>
              <a:custGeom>
                <a:avLst/>
                <a:gdLst/>
                <a:ahLst/>
                <a:cxnLst>
                  <a:cxn ang="0">
                    <a:pos x="wd2" y="hd2"/>
                  </a:cxn>
                  <a:cxn ang="5400000">
                    <a:pos x="wd2" y="hd2"/>
                  </a:cxn>
                  <a:cxn ang="10800000">
                    <a:pos x="wd2" y="hd2"/>
                  </a:cxn>
                  <a:cxn ang="16200000">
                    <a:pos x="wd2" y="hd2"/>
                  </a:cxn>
                </a:cxnLst>
                <a:rect l="0" t="0" r="r" b="b"/>
                <a:pathLst>
                  <a:path w="21277" h="21553" extrusionOk="0">
                    <a:moveTo>
                      <a:pt x="21230" y="12104"/>
                    </a:moveTo>
                    <a:cubicBezTo>
                      <a:pt x="21024" y="11510"/>
                      <a:pt x="20061" y="11279"/>
                      <a:pt x="18589" y="11471"/>
                    </a:cubicBezTo>
                    <a:cubicBezTo>
                      <a:pt x="16856" y="11914"/>
                      <a:pt x="15194" y="12487"/>
                      <a:pt x="13629" y="13181"/>
                    </a:cubicBezTo>
                    <a:cubicBezTo>
                      <a:pt x="13326" y="12356"/>
                      <a:pt x="13292" y="11492"/>
                      <a:pt x="13530" y="10655"/>
                    </a:cubicBezTo>
                    <a:cubicBezTo>
                      <a:pt x="14031" y="9724"/>
                      <a:pt x="14623" y="8819"/>
                      <a:pt x="15300" y="7946"/>
                    </a:cubicBezTo>
                    <a:cubicBezTo>
                      <a:pt x="16022" y="6871"/>
                      <a:pt x="16655" y="5766"/>
                      <a:pt x="17195" y="4637"/>
                    </a:cubicBezTo>
                    <a:cubicBezTo>
                      <a:pt x="17228" y="4569"/>
                      <a:pt x="17262" y="4499"/>
                      <a:pt x="17296" y="4429"/>
                    </a:cubicBezTo>
                    <a:cubicBezTo>
                      <a:pt x="17686" y="3635"/>
                      <a:pt x="18170" y="2648"/>
                      <a:pt x="16917" y="2130"/>
                    </a:cubicBezTo>
                    <a:cubicBezTo>
                      <a:pt x="16685" y="2025"/>
                      <a:pt x="16399" y="2002"/>
                      <a:pt x="16140" y="2067"/>
                    </a:cubicBezTo>
                    <a:cubicBezTo>
                      <a:pt x="15392" y="2256"/>
                      <a:pt x="14914" y="3130"/>
                      <a:pt x="14598" y="3708"/>
                    </a:cubicBezTo>
                    <a:cubicBezTo>
                      <a:pt x="14519" y="3854"/>
                      <a:pt x="14450" y="3980"/>
                      <a:pt x="14406" y="4036"/>
                    </a:cubicBezTo>
                    <a:cubicBezTo>
                      <a:pt x="14323" y="4142"/>
                      <a:pt x="14123" y="4387"/>
                      <a:pt x="13870" y="4698"/>
                    </a:cubicBezTo>
                    <a:cubicBezTo>
                      <a:pt x="13298" y="5401"/>
                      <a:pt x="12514" y="6364"/>
                      <a:pt x="12223" y="6767"/>
                    </a:cubicBezTo>
                    <a:cubicBezTo>
                      <a:pt x="12044" y="7015"/>
                      <a:pt x="11875" y="7230"/>
                      <a:pt x="11726" y="7405"/>
                    </a:cubicBezTo>
                    <a:cubicBezTo>
                      <a:pt x="12074" y="6558"/>
                      <a:pt x="13989" y="1886"/>
                      <a:pt x="14154" y="1451"/>
                    </a:cubicBezTo>
                    <a:cubicBezTo>
                      <a:pt x="14395" y="917"/>
                      <a:pt x="14039" y="338"/>
                      <a:pt x="13329" y="106"/>
                    </a:cubicBezTo>
                    <a:cubicBezTo>
                      <a:pt x="13067" y="-3"/>
                      <a:pt x="12755" y="-29"/>
                      <a:pt x="12466" y="34"/>
                    </a:cubicBezTo>
                    <a:cubicBezTo>
                      <a:pt x="12107" y="137"/>
                      <a:pt x="11817" y="335"/>
                      <a:pt x="11655" y="587"/>
                    </a:cubicBezTo>
                    <a:cubicBezTo>
                      <a:pt x="11449" y="884"/>
                      <a:pt x="9735" y="4313"/>
                      <a:pt x="9131" y="6051"/>
                    </a:cubicBezTo>
                    <a:cubicBezTo>
                      <a:pt x="9040" y="6544"/>
                      <a:pt x="8771" y="7011"/>
                      <a:pt x="8349" y="7406"/>
                    </a:cubicBezTo>
                    <a:cubicBezTo>
                      <a:pt x="8141" y="5794"/>
                      <a:pt x="8218" y="4170"/>
                      <a:pt x="8578" y="2572"/>
                    </a:cubicBezTo>
                    <a:cubicBezTo>
                      <a:pt x="8808" y="1853"/>
                      <a:pt x="8673" y="1099"/>
                      <a:pt x="8197" y="446"/>
                    </a:cubicBezTo>
                    <a:cubicBezTo>
                      <a:pt x="7975" y="237"/>
                      <a:pt x="7637" y="108"/>
                      <a:pt x="7272" y="92"/>
                    </a:cubicBezTo>
                    <a:cubicBezTo>
                      <a:pt x="6889" y="61"/>
                      <a:pt x="6505" y="153"/>
                      <a:pt x="6225" y="344"/>
                    </a:cubicBezTo>
                    <a:cubicBezTo>
                      <a:pt x="5759" y="769"/>
                      <a:pt x="5537" y="1305"/>
                      <a:pt x="5602" y="1843"/>
                    </a:cubicBezTo>
                    <a:cubicBezTo>
                      <a:pt x="5616" y="2183"/>
                      <a:pt x="5484" y="2983"/>
                      <a:pt x="5345" y="3830"/>
                    </a:cubicBezTo>
                    <a:cubicBezTo>
                      <a:pt x="5193" y="4752"/>
                      <a:pt x="5021" y="5797"/>
                      <a:pt x="5005" y="6452"/>
                    </a:cubicBezTo>
                    <a:cubicBezTo>
                      <a:pt x="5046" y="6851"/>
                      <a:pt x="4942" y="7252"/>
                      <a:pt x="4705" y="7615"/>
                    </a:cubicBezTo>
                    <a:cubicBezTo>
                      <a:pt x="3834" y="6613"/>
                      <a:pt x="3290" y="5482"/>
                      <a:pt x="3116" y="4307"/>
                    </a:cubicBezTo>
                    <a:cubicBezTo>
                      <a:pt x="2962" y="3503"/>
                      <a:pt x="2630" y="2471"/>
                      <a:pt x="1927" y="2126"/>
                    </a:cubicBezTo>
                    <a:cubicBezTo>
                      <a:pt x="1717" y="2020"/>
                      <a:pt x="1453" y="1984"/>
                      <a:pt x="1204" y="2028"/>
                    </a:cubicBezTo>
                    <a:cubicBezTo>
                      <a:pt x="536" y="2143"/>
                      <a:pt x="-205" y="2566"/>
                      <a:pt x="52" y="3921"/>
                    </a:cubicBezTo>
                    <a:cubicBezTo>
                      <a:pt x="222" y="4819"/>
                      <a:pt x="1405" y="8190"/>
                      <a:pt x="1563" y="8638"/>
                    </a:cubicBezTo>
                    <a:cubicBezTo>
                      <a:pt x="1037" y="9888"/>
                      <a:pt x="680" y="11171"/>
                      <a:pt x="498" y="12471"/>
                    </a:cubicBezTo>
                    <a:cubicBezTo>
                      <a:pt x="374" y="13855"/>
                      <a:pt x="456" y="15245"/>
                      <a:pt x="741" y="16617"/>
                    </a:cubicBezTo>
                    <a:cubicBezTo>
                      <a:pt x="729" y="16654"/>
                      <a:pt x="737" y="16694"/>
                      <a:pt x="763" y="16728"/>
                    </a:cubicBezTo>
                    <a:cubicBezTo>
                      <a:pt x="844" y="17150"/>
                      <a:pt x="915" y="17448"/>
                      <a:pt x="939" y="17546"/>
                    </a:cubicBezTo>
                    <a:lnTo>
                      <a:pt x="57" y="20003"/>
                    </a:lnTo>
                    <a:cubicBezTo>
                      <a:pt x="26" y="20088"/>
                      <a:pt x="97" y="20174"/>
                      <a:pt x="215" y="20196"/>
                    </a:cubicBezTo>
                    <a:cubicBezTo>
                      <a:pt x="333" y="20218"/>
                      <a:pt x="453" y="20167"/>
                      <a:pt x="484" y="20082"/>
                    </a:cubicBezTo>
                    <a:lnTo>
                      <a:pt x="1391" y="17558"/>
                    </a:lnTo>
                    <a:lnTo>
                      <a:pt x="1383" y="17524"/>
                    </a:lnTo>
                    <a:cubicBezTo>
                      <a:pt x="1381" y="17516"/>
                      <a:pt x="1328" y="17306"/>
                      <a:pt x="1256" y="16963"/>
                    </a:cubicBezTo>
                    <a:cubicBezTo>
                      <a:pt x="1318" y="16983"/>
                      <a:pt x="1383" y="17006"/>
                      <a:pt x="1455" y="17026"/>
                    </a:cubicBezTo>
                    <a:cubicBezTo>
                      <a:pt x="1529" y="17048"/>
                      <a:pt x="1609" y="17070"/>
                      <a:pt x="1691" y="17089"/>
                    </a:cubicBezTo>
                    <a:cubicBezTo>
                      <a:pt x="1863" y="17131"/>
                      <a:pt x="2038" y="17165"/>
                      <a:pt x="2215" y="17192"/>
                    </a:cubicBezTo>
                    <a:cubicBezTo>
                      <a:pt x="2305" y="17203"/>
                      <a:pt x="2395" y="17216"/>
                      <a:pt x="2484" y="17226"/>
                    </a:cubicBezTo>
                    <a:lnTo>
                      <a:pt x="2745" y="17248"/>
                    </a:lnTo>
                    <a:lnTo>
                      <a:pt x="2990" y="17260"/>
                    </a:lnTo>
                    <a:cubicBezTo>
                      <a:pt x="3068" y="17263"/>
                      <a:pt x="3142" y="17262"/>
                      <a:pt x="3209" y="17263"/>
                    </a:cubicBezTo>
                    <a:cubicBezTo>
                      <a:pt x="3344" y="17266"/>
                      <a:pt x="3457" y="17258"/>
                      <a:pt x="3535" y="17256"/>
                    </a:cubicBezTo>
                    <a:lnTo>
                      <a:pt x="3659" y="17252"/>
                    </a:lnTo>
                    <a:lnTo>
                      <a:pt x="3536" y="17243"/>
                    </a:lnTo>
                    <a:cubicBezTo>
                      <a:pt x="3458" y="17236"/>
                      <a:pt x="3346" y="17231"/>
                      <a:pt x="3214" y="17213"/>
                    </a:cubicBezTo>
                    <a:cubicBezTo>
                      <a:pt x="3149" y="17205"/>
                      <a:pt x="3077" y="17198"/>
                      <a:pt x="3002" y="17187"/>
                    </a:cubicBezTo>
                    <a:lnTo>
                      <a:pt x="2769" y="17149"/>
                    </a:lnTo>
                    <a:lnTo>
                      <a:pt x="2523" y="17100"/>
                    </a:lnTo>
                    <a:cubicBezTo>
                      <a:pt x="2440" y="17081"/>
                      <a:pt x="2358" y="17060"/>
                      <a:pt x="2275" y="17040"/>
                    </a:cubicBezTo>
                    <a:cubicBezTo>
                      <a:pt x="2116" y="16996"/>
                      <a:pt x="1960" y="16946"/>
                      <a:pt x="1809" y="16889"/>
                    </a:cubicBezTo>
                    <a:cubicBezTo>
                      <a:pt x="1736" y="16863"/>
                      <a:pt x="1669" y="16835"/>
                      <a:pt x="1606" y="16808"/>
                    </a:cubicBezTo>
                    <a:cubicBezTo>
                      <a:pt x="1543" y="16780"/>
                      <a:pt x="1485" y="16753"/>
                      <a:pt x="1432" y="16728"/>
                    </a:cubicBezTo>
                    <a:cubicBezTo>
                      <a:pt x="1350" y="16687"/>
                      <a:pt x="1270" y="16642"/>
                      <a:pt x="1194" y="16595"/>
                    </a:cubicBezTo>
                    <a:lnTo>
                      <a:pt x="1181" y="16587"/>
                    </a:lnTo>
                    <a:cubicBezTo>
                      <a:pt x="898" y="15236"/>
                      <a:pt x="816" y="13866"/>
                      <a:pt x="937" y="12502"/>
                    </a:cubicBezTo>
                    <a:cubicBezTo>
                      <a:pt x="1116" y="11211"/>
                      <a:pt x="1473" y="9935"/>
                      <a:pt x="2002" y="8694"/>
                    </a:cubicBezTo>
                    <a:lnTo>
                      <a:pt x="2022" y="8650"/>
                    </a:lnTo>
                    <a:lnTo>
                      <a:pt x="2006" y="8605"/>
                    </a:lnTo>
                    <a:cubicBezTo>
                      <a:pt x="1993" y="8567"/>
                      <a:pt x="664" y="4803"/>
                      <a:pt x="489" y="3878"/>
                    </a:cubicBezTo>
                    <a:cubicBezTo>
                      <a:pt x="318" y="2979"/>
                      <a:pt x="594" y="2460"/>
                      <a:pt x="1307" y="2336"/>
                    </a:cubicBezTo>
                    <a:cubicBezTo>
                      <a:pt x="1436" y="2312"/>
                      <a:pt x="1572" y="2332"/>
                      <a:pt x="1678" y="2389"/>
                    </a:cubicBezTo>
                    <a:cubicBezTo>
                      <a:pt x="2311" y="2942"/>
                      <a:pt x="2664" y="3634"/>
                      <a:pt x="2679" y="4350"/>
                    </a:cubicBezTo>
                    <a:cubicBezTo>
                      <a:pt x="2914" y="5579"/>
                      <a:pt x="3693" y="7485"/>
                      <a:pt x="4556" y="7939"/>
                    </a:cubicBezTo>
                    <a:lnTo>
                      <a:pt x="4516" y="7968"/>
                    </a:lnTo>
                    <a:cubicBezTo>
                      <a:pt x="4477" y="7998"/>
                      <a:pt x="4427" y="8028"/>
                      <a:pt x="4377" y="8062"/>
                    </a:cubicBezTo>
                    <a:cubicBezTo>
                      <a:pt x="4325" y="8096"/>
                      <a:pt x="4273" y="8135"/>
                      <a:pt x="4213" y="8173"/>
                    </a:cubicBezTo>
                    <a:cubicBezTo>
                      <a:pt x="4154" y="8211"/>
                      <a:pt x="4089" y="8250"/>
                      <a:pt x="4027" y="8292"/>
                    </a:cubicBezTo>
                    <a:cubicBezTo>
                      <a:pt x="3960" y="8332"/>
                      <a:pt x="3889" y="8370"/>
                      <a:pt x="3821" y="8413"/>
                    </a:cubicBezTo>
                    <a:lnTo>
                      <a:pt x="3602" y="8531"/>
                    </a:lnTo>
                    <a:cubicBezTo>
                      <a:pt x="3526" y="8568"/>
                      <a:pt x="3453" y="8608"/>
                      <a:pt x="3376" y="8642"/>
                    </a:cubicBezTo>
                    <a:cubicBezTo>
                      <a:pt x="3299" y="8675"/>
                      <a:pt x="3226" y="8713"/>
                      <a:pt x="3150" y="8742"/>
                    </a:cubicBezTo>
                    <a:cubicBezTo>
                      <a:pt x="3076" y="8773"/>
                      <a:pt x="3003" y="8802"/>
                      <a:pt x="2933" y="8829"/>
                    </a:cubicBezTo>
                    <a:cubicBezTo>
                      <a:pt x="2864" y="8855"/>
                      <a:pt x="2796" y="8879"/>
                      <a:pt x="2733" y="8901"/>
                    </a:cubicBezTo>
                    <a:cubicBezTo>
                      <a:pt x="2608" y="8943"/>
                      <a:pt x="2500" y="8975"/>
                      <a:pt x="2423" y="8997"/>
                    </a:cubicBezTo>
                    <a:cubicBezTo>
                      <a:pt x="2346" y="9019"/>
                      <a:pt x="2300" y="9029"/>
                      <a:pt x="2300" y="9029"/>
                    </a:cubicBezTo>
                    <a:cubicBezTo>
                      <a:pt x="2344" y="9031"/>
                      <a:pt x="2388" y="9030"/>
                      <a:pt x="2432" y="9028"/>
                    </a:cubicBezTo>
                    <a:cubicBezTo>
                      <a:pt x="2474" y="9025"/>
                      <a:pt x="2525" y="9023"/>
                      <a:pt x="2583" y="9015"/>
                    </a:cubicBezTo>
                    <a:cubicBezTo>
                      <a:pt x="2648" y="9007"/>
                      <a:pt x="2712" y="8998"/>
                      <a:pt x="2776" y="8986"/>
                    </a:cubicBezTo>
                    <a:cubicBezTo>
                      <a:pt x="2851" y="8972"/>
                      <a:pt x="2926" y="8956"/>
                      <a:pt x="2999" y="8937"/>
                    </a:cubicBezTo>
                    <a:cubicBezTo>
                      <a:pt x="3081" y="8916"/>
                      <a:pt x="3162" y="8892"/>
                      <a:pt x="3241" y="8865"/>
                    </a:cubicBezTo>
                    <a:cubicBezTo>
                      <a:pt x="3325" y="8837"/>
                      <a:pt x="3408" y="8806"/>
                      <a:pt x="3488" y="8772"/>
                    </a:cubicBezTo>
                    <a:cubicBezTo>
                      <a:pt x="3571" y="8738"/>
                      <a:pt x="3649" y="8697"/>
                      <a:pt x="3731" y="8660"/>
                    </a:cubicBezTo>
                    <a:cubicBezTo>
                      <a:pt x="3808" y="8617"/>
                      <a:pt x="3883" y="8574"/>
                      <a:pt x="3957" y="8531"/>
                    </a:cubicBezTo>
                    <a:cubicBezTo>
                      <a:pt x="4027" y="8486"/>
                      <a:pt x="4094" y="8439"/>
                      <a:pt x="4159" y="8394"/>
                    </a:cubicBezTo>
                    <a:cubicBezTo>
                      <a:pt x="4221" y="8347"/>
                      <a:pt x="4278" y="8300"/>
                      <a:pt x="4332" y="8255"/>
                    </a:cubicBezTo>
                    <a:cubicBezTo>
                      <a:pt x="4386" y="8211"/>
                      <a:pt x="4430" y="8164"/>
                      <a:pt x="4473" y="8122"/>
                    </a:cubicBezTo>
                    <a:cubicBezTo>
                      <a:pt x="4512" y="8085"/>
                      <a:pt x="4549" y="8046"/>
                      <a:pt x="4582" y="8005"/>
                    </a:cubicBezTo>
                    <a:lnTo>
                      <a:pt x="4612" y="7968"/>
                    </a:lnTo>
                    <a:lnTo>
                      <a:pt x="4691" y="8004"/>
                    </a:lnTo>
                    <a:lnTo>
                      <a:pt x="4796" y="7976"/>
                    </a:lnTo>
                    <a:cubicBezTo>
                      <a:pt x="4941" y="7937"/>
                      <a:pt x="5416" y="7712"/>
                      <a:pt x="5446" y="6457"/>
                    </a:cubicBezTo>
                    <a:cubicBezTo>
                      <a:pt x="5462" y="5818"/>
                      <a:pt x="5632" y="4781"/>
                      <a:pt x="5783" y="3867"/>
                    </a:cubicBezTo>
                    <a:cubicBezTo>
                      <a:pt x="5918" y="3193"/>
                      <a:pt x="6005" y="2514"/>
                      <a:pt x="6043" y="1834"/>
                    </a:cubicBezTo>
                    <a:cubicBezTo>
                      <a:pt x="5971" y="1384"/>
                      <a:pt x="6145" y="932"/>
                      <a:pt x="6530" y="573"/>
                    </a:cubicBezTo>
                    <a:cubicBezTo>
                      <a:pt x="6720" y="445"/>
                      <a:pt x="6980" y="384"/>
                      <a:pt x="7239" y="408"/>
                    </a:cubicBezTo>
                    <a:cubicBezTo>
                      <a:pt x="7481" y="417"/>
                      <a:pt x="7704" y="503"/>
                      <a:pt x="7850" y="642"/>
                    </a:cubicBezTo>
                    <a:cubicBezTo>
                      <a:pt x="8268" y="1221"/>
                      <a:pt x="8372" y="1891"/>
                      <a:pt x="8142" y="2522"/>
                    </a:cubicBezTo>
                    <a:cubicBezTo>
                      <a:pt x="7937" y="3442"/>
                      <a:pt x="7522" y="6555"/>
                      <a:pt x="7945" y="7530"/>
                    </a:cubicBezTo>
                    <a:lnTo>
                      <a:pt x="7916" y="7535"/>
                    </a:lnTo>
                    <a:cubicBezTo>
                      <a:pt x="7866" y="7543"/>
                      <a:pt x="7810" y="7551"/>
                      <a:pt x="7751" y="7563"/>
                    </a:cubicBezTo>
                    <a:cubicBezTo>
                      <a:pt x="7690" y="7570"/>
                      <a:pt x="7624" y="7578"/>
                      <a:pt x="7555" y="7588"/>
                    </a:cubicBezTo>
                    <a:cubicBezTo>
                      <a:pt x="7485" y="7596"/>
                      <a:pt x="7411" y="7602"/>
                      <a:pt x="7335" y="7612"/>
                    </a:cubicBezTo>
                    <a:lnTo>
                      <a:pt x="7100" y="7632"/>
                    </a:lnTo>
                    <a:lnTo>
                      <a:pt x="6856" y="7649"/>
                    </a:lnTo>
                    <a:cubicBezTo>
                      <a:pt x="6773" y="7653"/>
                      <a:pt x="6692" y="7660"/>
                      <a:pt x="6610" y="7663"/>
                    </a:cubicBezTo>
                    <a:cubicBezTo>
                      <a:pt x="6529" y="7667"/>
                      <a:pt x="6449" y="7673"/>
                      <a:pt x="6372" y="7676"/>
                    </a:cubicBezTo>
                    <a:lnTo>
                      <a:pt x="5945" y="7696"/>
                    </a:lnTo>
                    <a:cubicBezTo>
                      <a:pt x="5695" y="7708"/>
                      <a:pt x="5524" y="7720"/>
                      <a:pt x="5524" y="7720"/>
                    </a:cubicBezTo>
                    <a:cubicBezTo>
                      <a:pt x="5660" y="7751"/>
                      <a:pt x="5799" y="7773"/>
                      <a:pt x="5940" y="7787"/>
                    </a:cubicBezTo>
                    <a:cubicBezTo>
                      <a:pt x="6083" y="7802"/>
                      <a:pt x="6228" y="7812"/>
                      <a:pt x="6373" y="7815"/>
                    </a:cubicBezTo>
                    <a:cubicBezTo>
                      <a:pt x="6453" y="7817"/>
                      <a:pt x="6536" y="7819"/>
                      <a:pt x="6620" y="7817"/>
                    </a:cubicBezTo>
                    <a:cubicBezTo>
                      <a:pt x="6703" y="7817"/>
                      <a:pt x="6789" y="7811"/>
                      <a:pt x="6874" y="7807"/>
                    </a:cubicBezTo>
                    <a:cubicBezTo>
                      <a:pt x="6959" y="7801"/>
                      <a:pt x="7044" y="7793"/>
                      <a:pt x="7127" y="7784"/>
                    </a:cubicBezTo>
                    <a:cubicBezTo>
                      <a:pt x="7211" y="7774"/>
                      <a:pt x="7292" y="7761"/>
                      <a:pt x="7370" y="7749"/>
                    </a:cubicBezTo>
                    <a:cubicBezTo>
                      <a:pt x="7513" y="7724"/>
                      <a:pt x="7653" y="7690"/>
                      <a:pt x="7788" y="7649"/>
                    </a:cubicBezTo>
                    <a:cubicBezTo>
                      <a:pt x="7847" y="7629"/>
                      <a:pt x="7900" y="7609"/>
                      <a:pt x="7946" y="7592"/>
                    </a:cubicBezTo>
                    <a:lnTo>
                      <a:pt x="7967" y="7583"/>
                    </a:lnTo>
                    <a:cubicBezTo>
                      <a:pt x="7980" y="7609"/>
                      <a:pt x="7995" y="7635"/>
                      <a:pt x="8012" y="7660"/>
                    </a:cubicBezTo>
                    <a:lnTo>
                      <a:pt x="8042" y="7706"/>
                    </a:lnTo>
                    <a:lnTo>
                      <a:pt x="8103" y="7730"/>
                    </a:lnTo>
                    <a:cubicBezTo>
                      <a:pt x="8216" y="7770"/>
                      <a:pt x="8347" y="7769"/>
                      <a:pt x="8459" y="7729"/>
                    </a:cubicBezTo>
                    <a:cubicBezTo>
                      <a:pt x="8869" y="7601"/>
                      <a:pt x="9228" y="7077"/>
                      <a:pt x="9559" y="6127"/>
                    </a:cubicBezTo>
                    <a:cubicBezTo>
                      <a:pt x="10157" y="4405"/>
                      <a:pt x="11847" y="1020"/>
                      <a:pt x="12049" y="728"/>
                    </a:cubicBezTo>
                    <a:cubicBezTo>
                      <a:pt x="12156" y="551"/>
                      <a:pt x="12354" y="411"/>
                      <a:pt x="12601" y="336"/>
                    </a:cubicBezTo>
                    <a:cubicBezTo>
                      <a:pt x="12777" y="299"/>
                      <a:pt x="12966" y="318"/>
                      <a:pt x="13122" y="386"/>
                    </a:cubicBezTo>
                    <a:cubicBezTo>
                      <a:pt x="13650" y="548"/>
                      <a:pt x="13915" y="976"/>
                      <a:pt x="13729" y="1367"/>
                    </a:cubicBezTo>
                    <a:cubicBezTo>
                      <a:pt x="13556" y="1823"/>
                      <a:pt x="11360" y="7176"/>
                      <a:pt x="11256" y="7430"/>
                    </a:cubicBezTo>
                    <a:cubicBezTo>
                      <a:pt x="10915" y="8006"/>
                      <a:pt x="11015" y="8098"/>
                      <a:pt x="11076" y="8153"/>
                    </a:cubicBezTo>
                    <a:cubicBezTo>
                      <a:pt x="11134" y="8206"/>
                      <a:pt x="11228" y="8232"/>
                      <a:pt x="11321" y="8220"/>
                    </a:cubicBezTo>
                    <a:cubicBezTo>
                      <a:pt x="11344" y="8217"/>
                      <a:pt x="11366" y="8212"/>
                      <a:pt x="11386" y="8204"/>
                    </a:cubicBezTo>
                    <a:cubicBezTo>
                      <a:pt x="11393" y="8212"/>
                      <a:pt x="11399" y="8221"/>
                      <a:pt x="11407" y="8229"/>
                    </a:cubicBezTo>
                    <a:cubicBezTo>
                      <a:pt x="11438" y="8261"/>
                      <a:pt x="11474" y="8297"/>
                      <a:pt x="11515" y="8335"/>
                    </a:cubicBezTo>
                    <a:cubicBezTo>
                      <a:pt x="11560" y="8375"/>
                      <a:pt x="11609" y="8413"/>
                      <a:pt x="11660" y="8449"/>
                    </a:cubicBezTo>
                    <a:cubicBezTo>
                      <a:pt x="11717" y="8491"/>
                      <a:pt x="11777" y="8529"/>
                      <a:pt x="11841" y="8564"/>
                    </a:cubicBezTo>
                    <a:cubicBezTo>
                      <a:pt x="11907" y="8603"/>
                      <a:pt x="11977" y="8639"/>
                      <a:pt x="12049" y="8673"/>
                    </a:cubicBezTo>
                    <a:cubicBezTo>
                      <a:pt x="12123" y="8707"/>
                      <a:pt x="12201" y="8737"/>
                      <a:pt x="12278" y="8770"/>
                    </a:cubicBezTo>
                    <a:cubicBezTo>
                      <a:pt x="12432" y="8826"/>
                      <a:pt x="12592" y="8875"/>
                      <a:pt x="12756" y="8915"/>
                    </a:cubicBezTo>
                    <a:cubicBezTo>
                      <a:pt x="12833" y="8935"/>
                      <a:pt x="12911" y="8950"/>
                      <a:pt x="12984" y="8963"/>
                    </a:cubicBezTo>
                    <a:cubicBezTo>
                      <a:pt x="13056" y="8979"/>
                      <a:pt x="13127" y="8987"/>
                      <a:pt x="13191" y="8997"/>
                    </a:cubicBezTo>
                    <a:cubicBezTo>
                      <a:pt x="13335" y="9018"/>
                      <a:pt x="13482" y="9029"/>
                      <a:pt x="13628" y="9029"/>
                    </a:cubicBezTo>
                    <a:lnTo>
                      <a:pt x="13227" y="8910"/>
                    </a:lnTo>
                    <a:lnTo>
                      <a:pt x="13037" y="8852"/>
                    </a:lnTo>
                    <a:lnTo>
                      <a:pt x="12826" y="8785"/>
                    </a:lnTo>
                    <a:cubicBezTo>
                      <a:pt x="12753" y="8763"/>
                      <a:pt x="12681" y="8734"/>
                      <a:pt x="12605" y="8710"/>
                    </a:cubicBezTo>
                    <a:cubicBezTo>
                      <a:pt x="12529" y="8686"/>
                      <a:pt x="12455" y="8656"/>
                      <a:pt x="12380" y="8629"/>
                    </a:cubicBezTo>
                    <a:cubicBezTo>
                      <a:pt x="12307" y="8600"/>
                      <a:pt x="12231" y="8573"/>
                      <a:pt x="12160" y="8542"/>
                    </a:cubicBezTo>
                    <a:cubicBezTo>
                      <a:pt x="12092" y="8509"/>
                      <a:pt x="12017" y="8485"/>
                      <a:pt x="11954" y="8451"/>
                    </a:cubicBezTo>
                    <a:cubicBezTo>
                      <a:pt x="11891" y="8418"/>
                      <a:pt x="11822" y="8392"/>
                      <a:pt x="11767" y="8359"/>
                    </a:cubicBezTo>
                    <a:cubicBezTo>
                      <a:pt x="11712" y="8326"/>
                      <a:pt x="11652" y="8300"/>
                      <a:pt x="11605" y="8271"/>
                    </a:cubicBezTo>
                    <a:cubicBezTo>
                      <a:pt x="11557" y="8241"/>
                      <a:pt x="11512" y="8214"/>
                      <a:pt x="11471" y="8190"/>
                    </a:cubicBezTo>
                    <a:lnTo>
                      <a:pt x="11451" y="8176"/>
                    </a:lnTo>
                    <a:cubicBezTo>
                      <a:pt x="11934" y="7804"/>
                      <a:pt x="12327" y="7377"/>
                      <a:pt x="12615" y="6913"/>
                    </a:cubicBezTo>
                    <a:cubicBezTo>
                      <a:pt x="12901" y="6517"/>
                      <a:pt x="13714" y="5518"/>
                      <a:pt x="14252" y="4858"/>
                    </a:cubicBezTo>
                    <a:cubicBezTo>
                      <a:pt x="14506" y="4546"/>
                      <a:pt x="14707" y="4299"/>
                      <a:pt x="14791" y="4191"/>
                    </a:cubicBezTo>
                    <a:cubicBezTo>
                      <a:pt x="14873" y="4072"/>
                      <a:pt x="14946" y="3949"/>
                      <a:pt x="15009" y="3824"/>
                    </a:cubicBezTo>
                    <a:cubicBezTo>
                      <a:pt x="15260" y="3364"/>
                      <a:pt x="15728" y="2507"/>
                      <a:pt x="16286" y="2367"/>
                    </a:cubicBezTo>
                    <a:cubicBezTo>
                      <a:pt x="16424" y="2333"/>
                      <a:pt x="16576" y="2347"/>
                      <a:pt x="16697" y="2405"/>
                    </a:cubicBezTo>
                    <a:cubicBezTo>
                      <a:pt x="17565" y="2764"/>
                      <a:pt x="17320" y="3427"/>
                      <a:pt x="16880" y="4324"/>
                    </a:cubicBezTo>
                    <a:cubicBezTo>
                      <a:pt x="16845" y="4395"/>
                      <a:pt x="16811" y="4466"/>
                      <a:pt x="16778" y="4535"/>
                    </a:cubicBezTo>
                    <a:cubicBezTo>
                      <a:pt x="16247" y="5647"/>
                      <a:pt x="15624" y="6736"/>
                      <a:pt x="14912" y="7795"/>
                    </a:cubicBezTo>
                    <a:cubicBezTo>
                      <a:pt x="14216" y="8691"/>
                      <a:pt x="13610" y="9623"/>
                      <a:pt x="13100" y="10582"/>
                    </a:cubicBezTo>
                    <a:cubicBezTo>
                      <a:pt x="12828" y="11503"/>
                      <a:pt x="12880" y="12458"/>
                      <a:pt x="13253" y="13360"/>
                    </a:cubicBezTo>
                    <a:cubicBezTo>
                      <a:pt x="13215" y="13382"/>
                      <a:pt x="13162" y="13409"/>
                      <a:pt x="13097" y="13440"/>
                    </a:cubicBezTo>
                    <a:cubicBezTo>
                      <a:pt x="13060" y="13456"/>
                      <a:pt x="13020" y="13476"/>
                      <a:pt x="12975" y="13492"/>
                    </a:cubicBezTo>
                    <a:cubicBezTo>
                      <a:pt x="12929" y="13511"/>
                      <a:pt x="12881" y="13528"/>
                      <a:pt x="12832" y="13542"/>
                    </a:cubicBezTo>
                    <a:cubicBezTo>
                      <a:pt x="12781" y="13559"/>
                      <a:pt x="12728" y="13574"/>
                      <a:pt x="12674" y="13586"/>
                    </a:cubicBezTo>
                    <a:cubicBezTo>
                      <a:pt x="12561" y="13608"/>
                      <a:pt x="12446" y="13622"/>
                      <a:pt x="12329" y="13628"/>
                    </a:cubicBezTo>
                    <a:cubicBezTo>
                      <a:pt x="12272" y="13630"/>
                      <a:pt x="12215" y="13627"/>
                      <a:pt x="12158" y="13620"/>
                    </a:cubicBezTo>
                    <a:lnTo>
                      <a:pt x="12076" y="13611"/>
                    </a:lnTo>
                    <a:cubicBezTo>
                      <a:pt x="12050" y="13605"/>
                      <a:pt x="11782" y="13524"/>
                      <a:pt x="11750" y="13509"/>
                    </a:cubicBezTo>
                    <a:lnTo>
                      <a:pt x="11671" y="13466"/>
                    </a:lnTo>
                    <a:lnTo>
                      <a:pt x="11601" y="13428"/>
                    </a:lnTo>
                    <a:lnTo>
                      <a:pt x="11658" y="13476"/>
                    </a:lnTo>
                    <a:lnTo>
                      <a:pt x="11725" y="13531"/>
                    </a:lnTo>
                    <a:cubicBezTo>
                      <a:pt x="11753" y="13552"/>
                      <a:pt x="11789" y="13571"/>
                      <a:pt x="11826" y="13594"/>
                    </a:cubicBezTo>
                    <a:cubicBezTo>
                      <a:pt x="11846" y="13605"/>
                      <a:pt x="11864" y="13619"/>
                      <a:pt x="11887" y="13629"/>
                    </a:cubicBezTo>
                    <a:lnTo>
                      <a:pt x="11958" y="13659"/>
                    </a:lnTo>
                    <a:lnTo>
                      <a:pt x="12035" y="13692"/>
                    </a:lnTo>
                    <a:lnTo>
                      <a:pt x="12122" y="13716"/>
                    </a:lnTo>
                    <a:cubicBezTo>
                      <a:pt x="12183" y="13734"/>
                      <a:pt x="12247" y="13747"/>
                      <a:pt x="12312" y="13756"/>
                    </a:cubicBezTo>
                    <a:cubicBezTo>
                      <a:pt x="12379" y="13766"/>
                      <a:pt x="12448" y="13772"/>
                      <a:pt x="12516" y="13774"/>
                    </a:cubicBezTo>
                    <a:cubicBezTo>
                      <a:pt x="12585" y="13775"/>
                      <a:pt x="12654" y="13774"/>
                      <a:pt x="12723" y="13770"/>
                    </a:cubicBezTo>
                    <a:cubicBezTo>
                      <a:pt x="12789" y="13766"/>
                      <a:pt x="12855" y="13759"/>
                      <a:pt x="12920" y="13749"/>
                    </a:cubicBezTo>
                    <a:cubicBezTo>
                      <a:pt x="12982" y="13741"/>
                      <a:pt x="13042" y="13730"/>
                      <a:pt x="13102" y="13718"/>
                    </a:cubicBezTo>
                    <a:cubicBezTo>
                      <a:pt x="13160" y="13706"/>
                      <a:pt x="13212" y="13692"/>
                      <a:pt x="13261" y="13680"/>
                    </a:cubicBezTo>
                    <a:cubicBezTo>
                      <a:pt x="13325" y="13662"/>
                      <a:pt x="13381" y="13645"/>
                      <a:pt x="13428" y="13630"/>
                    </a:cubicBezTo>
                    <a:lnTo>
                      <a:pt x="13430" y="13633"/>
                    </a:lnTo>
                    <a:lnTo>
                      <a:pt x="13474" y="13614"/>
                    </a:lnTo>
                    <a:lnTo>
                      <a:pt x="13493" y="13608"/>
                    </a:lnTo>
                    <a:cubicBezTo>
                      <a:pt x="13520" y="13598"/>
                      <a:pt x="13545" y="13588"/>
                      <a:pt x="13561" y="13582"/>
                    </a:cubicBezTo>
                    <a:lnTo>
                      <a:pt x="13583" y="13573"/>
                    </a:lnTo>
                    <a:cubicBezTo>
                      <a:pt x="13597" y="13568"/>
                      <a:pt x="13610" y="13561"/>
                      <a:pt x="13622" y="13553"/>
                    </a:cubicBezTo>
                    <a:lnTo>
                      <a:pt x="13625" y="13551"/>
                    </a:lnTo>
                    <a:lnTo>
                      <a:pt x="13636" y="13546"/>
                    </a:lnTo>
                    <a:cubicBezTo>
                      <a:pt x="13660" y="13536"/>
                      <a:pt x="15101" y="12925"/>
                      <a:pt x="16495" y="12423"/>
                    </a:cubicBezTo>
                    <a:cubicBezTo>
                      <a:pt x="16507" y="12453"/>
                      <a:pt x="16521" y="12486"/>
                      <a:pt x="16539" y="12521"/>
                    </a:cubicBezTo>
                    <a:cubicBezTo>
                      <a:pt x="16574" y="12597"/>
                      <a:pt x="16621" y="12683"/>
                      <a:pt x="16677" y="12775"/>
                    </a:cubicBezTo>
                    <a:cubicBezTo>
                      <a:pt x="16733" y="12866"/>
                      <a:pt x="16799" y="12961"/>
                      <a:pt x="16871" y="13054"/>
                    </a:cubicBezTo>
                    <a:cubicBezTo>
                      <a:pt x="16942" y="13144"/>
                      <a:pt x="17020" y="13232"/>
                      <a:pt x="17105" y="13317"/>
                    </a:cubicBezTo>
                    <a:cubicBezTo>
                      <a:pt x="17145" y="13358"/>
                      <a:pt x="17185" y="13396"/>
                      <a:pt x="17227" y="13431"/>
                    </a:cubicBezTo>
                    <a:cubicBezTo>
                      <a:pt x="17268" y="13466"/>
                      <a:pt x="17304" y="13500"/>
                      <a:pt x="17344" y="13529"/>
                    </a:cubicBezTo>
                    <a:cubicBezTo>
                      <a:pt x="17405" y="13576"/>
                      <a:pt x="17469" y="13621"/>
                      <a:pt x="17537" y="13663"/>
                    </a:cubicBezTo>
                    <a:cubicBezTo>
                      <a:pt x="17586" y="13694"/>
                      <a:pt x="17614" y="13710"/>
                      <a:pt x="17614" y="13710"/>
                    </a:cubicBezTo>
                    <a:cubicBezTo>
                      <a:pt x="17614" y="13710"/>
                      <a:pt x="17592" y="13689"/>
                      <a:pt x="17552" y="13653"/>
                    </a:cubicBezTo>
                    <a:cubicBezTo>
                      <a:pt x="17532" y="13634"/>
                      <a:pt x="17507" y="13613"/>
                      <a:pt x="17480" y="13588"/>
                    </a:cubicBezTo>
                    <a:cubicBezTo>
                      <a:pt x="17453" y="13562"/>
                      <a:pt x="17425" y="13532"/>
                      <a:pt x="17392" y="13501"/>
                    </a:cubicBezTo>
                    <a:cubicBezTo>
                      <a:pt x="17359" y="13470"/>
                      <a:pt x="17328" y="13433"/>
                      <a:pt x="17292" y="13397"/>
                    </a:cubicBezTo>
                    <a:cubicBezTo>
                      <a:pt x="17256" y="13360"/>
                      <a:pt x="17222" y="13319"/>
                      <a:pt x="17184" y="13279"/>
                    </a:cubicBezTo>
                    <a:cubicBezTo>
                      <a:pt x="17147" y="13238"/>
                      <a:pt x="17113" y="13194"/>
                      <a:pt x="17075" y="13150"/>
                    </a:cubicBezTo>
                    <a:cubicBezTo>
                      <a:pt x="17037" y="13107"/>
                      <a:pt x="17002" y="13060"/>
                      <a:pt x="16966" y="13015"/>
                    </a:cubicBezTo>
                    <a:cubicBezTo>
                      <a:pt x="16893" y="12925"/>
                      <a:pt x="16826" y="12832"/>
                      <a:pt x="16763" y="12745"/>
                    </a:cubicBezTo>
                    <a:cubicBezTo>
                      <a:pt x="16700" y="12658"/>
                      <a:pt x="16644" y="12576"/>
                      <a:pt x="16596" y="12505"/>
                    </a:cubicBezTo>
                    <a:cubicBezTo>
                      <a:pt x="16573" y="12470"/>
                      <a:pt x="16551" y="12438"/>
                      <a:pt x="16532" y="12410"/>
                    </a:cubicBezTo>
                    <a:cubicBezTo>
                      <a:pt x="17209" y="12144"/>
                      <a:pt x="17925" y="11934"/>
                      <a:pt x="18668" y="11784"/>
                    </a:cubicBezTo>
                    <a:cubicBezTo>
                      <a:pt x="19242" y="11709"/>
                      <a:pt x="20599" y="11597"/>
                      <a:pt x="20802" y="12182"/>
                    </a:cubicBezTo>
                    <a:cubicBezTo>
                      <a:pt x="21027" y="12829"/>
                      <a:pt x="20019" y="13315"/>
                      <a:pt x="19133" y="13609"/>
                    </a:cubicBezTo>
                    <a:cubicBezTo>
                      <a:pt x="17717" y="14079"/>
                      <a:pt x="15453" y="15097"/>
                      <a:pt x="14853" y="15889"/>
                    </a:cubicBezTo>
                    <a:cubicBezTo>
                      <a:pt x="14410" y="16473"/>
                      <a:pt x="13354" y="16965"/>
                      <a:pt x="11325" y="17534"/>
                    </a:cubicBezTo>
                    <a:cubicBezTo>
                      <a:pt x="10478" y="17764"/>
                      <a:pt x="9655" y="18035"/>
                      <a:pt x="8859" y="18345"/>
                    </a:cubicBezTo>
                    <a:cubicBezTo>
                      <a:pt x="8821" y="18340"/>
                      <a:pt x="8782" y="18343"/>
                      <a:pt x="8746" y="18353"/>
                    </a:cubicBezTo>
                    <a:lnTo>
                      <a:pt x="8736" y="18356"/>
                    </a:lnTo>
                    <a:lnTo>
                      <a:pt x="8698" y="18367"/>
                    </a:lnTo>
                    <a:cubicBezTo>
                      <a:pt x="8679" y="18374"/>
                      <a:pt x="8637" y="18382"/>
                      <a:pt x="8588" y="18394"/>
                    </a:cubicBezTo>
                    <a:cubicBezTo>
                      <a:pt x="8535" y="18402"/>
                      <a:pt x="8473" y="18416"/>
                      <a:pt x="8397" y="18424"/>
                    </a:cubicBezTo>
                    <a:cubicBezTo>
                      <a:pt x="8323" y="18436"/>
                      <a:pt x="8236" y="18440"/>
                      <a:pt x="8142" y="18448"/>
                    </a:cubicBezTo>
                    <a:cubicBezTo>
                      <a:pt x="8039" y="18453"/>
                      <a:pt x="7936" y="18454"/>
                      <a:pt x="7833" y="18451"/>
                    </a:cubicBezTo>
                    <a:cubicBezTo>
                      <a:pt x="7778" y="18448"/>
                      <a:pt x="7721" y="18449"/>
                      <a:pt x="7663" y="18444"/>
                    </a:cubicBezTo>
                    <a:lnTo>
                      <a:pt x="7486" y="18427"/>
                    </a:lnTo>
                    <a:cubicBezTo>
                      <a:pt x="7425" y="18422"/>
                      <a:pt x="7364" y="18413"/>
                      <a:pt x="7304" y="18402"/>
                    </a:cubicBezTo>
                    <a:cubicBezTo>
                      <a:pt x="7242" y="18392"/>
                      <a:pt x="7179" y="18384"/>
                      <a:pt x="7117" y="18372"/>
                    </a:cubicBezTo>
                    <a:lnTo>
                      <a:pt x="6931" y="18330"/>
                    </a:lnTo>
                    <a:cubicBezTo>
                      <a:pt x="6868" y="18317"/>
                      <a:pt x="6805" y="18301"/>
                      <a:pt x="6745" y="18282"/>
                    </a:cubicBezTo>
                    <a:cubicBezTo>
                      <a:pt x="6622" y="18249"/>
                      <a:pt x="6501" y="18210"/>
                      <a:pt x="6384" y="18166"/>
                    </a:cubicBezTo>
                    <a:lnTo>
                      <a:pt x="6211" y="18101"/>
                    </a:lnTo>
                    <a:lnTo>
                      <a:pt x="6126" y="18069"/>
                    </a:lnTo>
                    <a:lnTo>
                      <a:pt x="6046" y="18032"/>
                    </a:lnTo>
                    <a:cubicBezTo>
                      <a:pt x="5941" y="17983"/>
                      <a:pt x="5837" y="17937"/>
                      <a:pt x="5742" y="17890"/>
                    </a:cubicBezTo>
                    <a:lnTo>
                      <a:pt x="5482" y="17747"/>
                    </a:lnTo>
                    <a:lnTo>
                      <a:pt x="5367" y="17683"/>
                    </a:lnTo>
                    <a:lnTo>
                      <a:pt x="5269" y="17620"/>
                    </a:lnTo>
                    <a:lnTo>
                      <a:pt x="5110" y="17517"/>
                    </a:lnTo>
                    <a:lnTo>
                      <a:pt x="4971" y="17427"/>
                    </a:lnTo>
                    <a:lnTo>
                      <a:pt x="5097" y="17527"/>
                    </a:lnTo>
                    <a:lnTo>
                      <a:pt x="5241" y="17641"/>
                    </a:lnTo>
                    <a:lnTo>
                      <a:pt x="5330" y="17712"/>
                    </a:lnTo>
                    <a:lnTo>
                      <a:pt x="5437" y="17784"/>
                    </a:lnTo>
                    <a:lnTo>
                      <a:pt x="5678" y="17947"/>
                    </a:lnTo>
                    <a:cubicBezTo>
                      <a:pt x="5768" y="18002"/>
                      <a:pt x="5867" y="18056"/>
                      <a:pt x="5968" y="18115"/>
                    </a:cubicBezTo>
                    <a:lnTo>
                      <a:pt x="6045" y="18158"/>
                    </a:lnTo>
                    <a:lnTo>
                      <a:pt x="6127" y="18198"/>
                    </a:lnTo>
                    <a:lnTo>
                      <a:pt x="6296" y="18278"/>
                    </a:lnTo>
                    <a:cubicBezTo>
                      <a:pt x="6412" y="18332"/>
                      <a:pt x="6532" y="18382"/>
                      <a:pt x="6655" y="18427"/>
                    </a:cubicBezTo>
                    <a:cubicBezTo>
                      <a:pt x="6716" y="18451"/>
                      <a:pt x="6779" y="18473"/>
                      <a:pt x="6844" y="18491"/>
                    </a:cubicBezTo>
                    <a:lnTo>
                      <a:pt x="7036" y="18550"/>
                    </a:lnTo>
                    <a:cubicBezTo>
                      <a:pt x="7101" y="18568"/>
                      <a:pt x="7167" y="18582"/>
                      <a:pt x="7231" y="18598"/>
                    </a:cubicBezTo>
                    <a:cubicBezTo>
                      <a:pt x="7295" y="18614"/>
                      <a:pt x="7359" y="18628"/>
                      <a:pt x="7425" y="18639"/>
                    </a:cubicBezTo>
                    <a:lnTo>
                      <a:pt x="7616" y="18671"/>
                    </a:lnTo>
                    <a:cubicBezTo>
                      <a:pt x="7679" y="18681"/>
                      <a:pt x="7742" y="18686"/>
                      <a:pt x="7803" y="18693"/>
                    </a:cubicBezTo>
                    <a:cubicBezTo>
                      <a:pt x="7918" y="18705"/>
                      <a:pt x="8034" y="18712"/>
                      <a:pt x="8150" y="18715"/>
                    </a:cubicBezTo>
                    <a:cubicBezTo>
                      <a:pt x="8259" y="18715"/>
                      <a:pt x="8359" y="18716"/>
                      <a:pt x="8448" y="18709"/>
                    </a:cubicBezTo>
                    <a:cubicBezTo>
                      <a:pt x="8464" y="18709"/>
                      <a:pt x="8478" y="18707"/>
                      <a:pt x="8493" y="18706"/>
                    </a:cubicBezTo>
                    <a:lnTo>
                      <a:pt x="7462" y="21352"/>
                    </a:lnTo>
                    <a:cubicBezTo>
                      <a:pt x="7429" y="21436"/>
                      <a:pt x="7498" y="21524"/>
                      <a:pt x="7615" y="21547"/>
                    </a:cubicBezTo>
                    <a:cubicBezTo>
                      <a:pt x="7732" y="21571"/>
                      <a:pt x="7854" y="21522"/>
                      <a:pt x="7887" y="21437"/>
                    </a:cubicBezTo>
                    <a:lnTo>
                      <a:pt x="8967" y="18665"/>
                    </a:lnTo>
                    <a:cubicBezTo>
                      <a:pt x="9777" y="18343"/>
                      <a:pt x="10618" y="18064"/>
                      <a:pt x="11485" y="17829"/>
                    </a:cubicBezTo>
                    <a:cubicBezTo>
                      <a:pt x="12991" y="17407"/>
                      <a:pt x="14615" y="16864"/>
                      <a:pt x="15241" y="16040"/>
                    </a:cubicBezTo>
                    <a:cubicBezTo>
                      <a:pt x="16347" y="15105"/>
                      <a:pt x="17744" y="14371"/>
                      <a:pt x="19318" y="13897"/>
                    </a:cubicBezTo>
                    <a:cubicBezTo>
                      <a:pt x="21197" y="13273"/>
                      <a:pt x="21395" y="12578"/>
                      <a:pt x="21230" y="1210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98" name="Freeform: Shape 58"/>
              <p:cNvSpPr/>
              <p:nvPr/>
            </p:nvSpPr>
            <p:spPr>
              <a:xfrm>
                <a:off x="169666" y="854391"/>
                <a:ext cx="614146" cy="222463"/>
              </a:xfrm>
              <a:custGeom>
                <a:avLst/>
                <a:gdLst/>
                <a:ahLst/>
                <a:cxnLst>
                  <a:cxn ang="0">
                    <a:pos x="wd2" y="hd2"/>
                  </a:cxn>
                  <a:cxn ang="5400000">
                    <a:pos x="wd2" y="hd2"/>
                  </a:cxn>
                  <a:cxn ang="10800000">
                    <a:pos x="wd2" y="hd2"/>
                  </a:cxn>
                  <a:cxn ang="16200000">
                    <a:pos x="wd2" y="hd2"/>
                  </a:cxn>
                </a:cxnLst>
                <a:rect l="0" t="0" r="r" b="b"/>
                <a:pathLst>
                  <a:path w="21600" h="21586" extrusionOk="0">
                    <a:moveTo>
                      <a:pt x="14726" y="13644"/>
                    </a:moveTo>
                    <a:cubicBezTo>
                      <a:pt x="14399" y="14023"/>
                      <a:pt x="14076" y="14454"/>
                      <a:pt x="13739" y="14822"/>
                    </a:cubicBezTo>
                    <a:cubicBezTo>
                      <a:pt x="13068" y="15570"/>
                      <a:pt x="12379" y="16277"/>
                      <a:pt x="11674" y="16859"/>
                    </a:cubicBezTo>
                    <a:cubicBezTo>
                      <a:pt x="10975" y="17492"/>
                      <a:pt x="10262" y="17994"/>
                      <a:pt x="9557" y="18458"/>
                    </a:cubicBezTo>
                    <a:cubicBezTo>
                      <a:pt x="8849" y="18882"/>
                      <a:pt x="8151" y="19299"/>
                      <a:pt x="7467" y="19586"/>
                    </a:cubicBezTo>
                    <a:cubicBezTo>
                      <a:pt x="6785" y="19898"/>
                      <a:pt x="6121" y="20124"/>
                      <a:pt x="5491" y="20321"/>
                    </a:cubicBezTo>
                    <a:cubicBezTo>
                      <a:pt x="4860" y="20484"/>
                      <a:pt x="4260" y="20638"/>
                      <a:pt x="3706" y="20715"/>
                    </a:cubicBezTo>
                    <a:cubicBezTo>
                      <a:pt x="2598" y="20887"/>
                      <a:pt x="1670" y="20922"/>
                      <a:pt x="1021" y="20874"/>
                    </a:cubicBezTo>
                    <a:lnTo>
                      <a:pt x="267" y="20810"/>
                    </a:lnTo>
                    <a:lnTo>
                      <a:pt x="0" y="20769"/>
                    </a:lnTo>
                    <a:cubicBezTo>
                      <a:pt x="0" y="20769"/>
                      <a:pt x="366" y="20973"/>
                      <a:pt x="1015" y="21168"/>
                    </a:cubicBezTo>
                    <a:cubicBezTo>
                      <a:pt x="1912" y="21434"/>
                      <a:pt x="2813" y="21574"/>
                      <a:pt x="3715" y="21583"/>
                    </a:cubicBezTo>
                    <a:cubicBezTo>
                      <a:pt x="4276" y="21600"/>
                      <a:pt x="4883" y="21548"/>
                      <a:pt x="5525" y="21448"/>
                    </a:cubicBezTo>
                    <a:cubicBezTo>
                      <a:pt x="6166" y="21322"/>
                      <a:pt x="6844" y="21186"/>
                      <a:pt x="7539" y="20906"/>
                    </a:cubicBezTo>
                    <a:cubicBezTo>
                      <a:pt x="8235" y="20654"/>
                      <a:pt x="8952" y="20315"/>
                      <a:pt x="9674" y="19888"/>
                    </a:cubicBezTo>
                    <a:cubicBezTo>
                      <a:pt x="10393" y="19434"/>
                      <a:pt x="11123" y="18937"/>
                      <a:pt x="11840" y="18308"/>
                    </a:cubicBezTo>
                    <a:cubicBezTo>
                      <a:pt x="12558" y="17699"/>
                      <a:pt x="13261" y="16957"/>
                      <a:pt x="13944" y="16176"/>
                    </a:cubicBezTo>
                    <a:cubicBezTo>
                      <a:pt x="14288" y="15798"/>
                      <a:pt x="14616" y="15344"/>
                      <a:pt x="14946" y="14923"/>
                    </a:cubicBezTo>
                    <a:cubicBezTo>
                      <a:pt x="15271" y="14480"/>
                      <a:pt x="15586" y="14005"/>
                      <a:pt x="15898" y="13561"/>
                    </a:cubicBezTo>
                    <a:lnTo>
                      <a:pt x="16794" y="12112"/>
                    </a:lnTo>
                    <a:lnTo>
                      <a:pt x="17621" y="10595"/>
                    </a:lnTo>
                    <a:cubicBezTo>
                      <a:pt x="17884" y="10079"/>
                      <a:pt x="18133" y="9553"/>
                      <a:pt x="18376" y="9052"/>
                    </a:cubicBezTo>
                    <a:cubicBezTo>
                      <a:pt x="18619" y="8551"/>
                      <a:pt x="18835" y="8000"/>
                      <a:pt x="19052" y="7509"/>
                    </a:cubicBezTo>
                    <a:lnTo>
                      <a:pt x="19366" y="6772"/>
                    </a:lnTo>
                    <a:lnTo>
                      <a:pt x="19651" y="6021"/>
                    </a:lnTo>
                    <a:cubicBezTo>
                      <a:pt x="19834" y="5526"/>
                      <a:pt x="20011" y="5068"/>
                      <a:pt x="20170" y="4620"/>
                    </a:cubicBezTo>
                    <a:cubicBezTo>
                      <a:pt x="20476" y="3687"/>
                      <a:pt x="20751" y="2899"/>
                      <a:pt x="20962" y="2212"/>
                    </a:cubicBezTo>
                    <a:cubicBezTo>
                      <a:pt x="21373" y="810"/>
                      <a:pt x="21600" y="0"/>
                      <a:pt x="21600" y="0"/>
                    </a:cubicBezTo>
                    <a:cubicBezTo>
                      <a:pt x="21600" y="0"/>
                      <a:pt x="21335" y="726"/>
                      <a:pt x="20883" y="2010"/>
                    </a:cubicBezTo>
                    <a:cubicBezTo>
                      <a:pt x="20654" y="2643"/>
                      <a:pt x="20358" y="3362"/>
                      <a:pt x="20029" y="4210"/>
                    </a:cubicBezTo>
                    <a:cubicBezTo>
                      <a:pt x="19858" y="4616"/>
                      <a:pt x="19670" y="5028"/>
                      <a:pt x="19476" y="5472"/>
                    </a:cubicBezTo>
                    <a:lnTo>
                      <a:pt x="19178" y="6158"/>
                    </a:lnTo>
                    <a:lnTo>
                      <a:pt x="18853" y="6832"/>
                    </a:lnTo>
                    <a:cubicBezTo>
                      <a:pt x="18417" y="7770"/>
                      <a:pt x="17919" y="8689"/>
                      <a:pt x="17392" y="9652"/>
                    </a:cubicBezTo>
                    <a:lnTo>
                      <a:pt x="16560" y="11039"/>
                    </a:lnTo>
                    <a:lnTo>
                      <a:pt x="15669" y="12382"/>
                    </a:lnTo>
                    <a:cubicBezTo>
                      <a:pt x="15359" y="12793"/>
                      <a:pt x="15047" y="13234"/>
                      <a:pt x="14726" y="13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99" name="Freeform: Shape 59"/>
              <p:cNvSpPr/>
              <p:nvPr/>
            </p:nvSpPr>
            <p:spPr>
              <a:xfrm>
                <a:off x="184574" y="1056073"/>
                <a:ext cx="683479" cy="261417"/>
              </a:xfrm>
              <a:custGeom>
                <a:avLst/>
                <a:gdLst/>
                <a:ahLst/>
                <a:cxnLst>
                  <a:cxn ang="0">
                    <a:pos x="wd2" y="hd2"/>
                  </a:cxn>
                  <a:cxn ang="5400000">
                    <a:pos x="wd2" y="hd2"/>
                  </a:cxn>
                  <a:cxn ang="10800000">
                    <a:pos x="wd2" y="hd2"/>
                  </a:cxn>
                  <a:cxn ang="16200000">
                    <a:pos x="wd2" y="hd2"/>
                  </a:cxn>
                </a:cxnLst>
                <a:rect l="0" t="0" r="r" b="b"/>
                <a:pathLst>
                  <a:path w="21600" h="21600" extrusionOk="0">
                    <a:moveTo>
                      <a:pt x="6349" y="11632"/>
                    </a:moveTo>
                    <a:lnTo>
                      <a:pt x="7289" y="10450"/>
                    </a:lnTo>
                    <a:cubicBezTo>
                      <a:pt x="7605" y="10045"/>
                      <a:pt x="7927" y="9645"/>
                      <a:pt x="8258" y="9277"/>
                    </a:cubicBezTo>
                    <a:lnTo>
                      <a:pt x="9251" y="8134"/>
                    </a:lnTo>
                    <a:cubicBezTo>
                      <a:pt x="9581" y="7737"/>
                      <a:pt x="9928" y="7432"/>
                      <a:pt x="10266" y="7076"/>
                    </a:cubicBezTo>
                    <a:lnTo>
                      <a:pt x="11283" y="6030"/>
                    </a:lnTo>
                    <a:lnTo>
                      <a:pt x="12310" y="5121"/>
                    </a:lnTo>
                    <a:lnTo>
                      <a:pt x="12818" y="4670"/>
                    </a:lnTo>
                    <a:cubicBezTo>
                      <a:pt x="12986" y="4515"/>
                      <a:pt x="13153" y="4359"/>
                      <a:pt x="13323" y="4242"/>
                    </a:cubicBezTo>
                    <a:lnTo>
                      <a:pt x="14325" y="3491"/>
                    </a:lnTo>
                    <a:cubicBezTo>
                      <a:pt x="14655" y="3256"/>
                      <a:pt x="14975" y="2976"/>
                      <a:pt x="15296" y="2790"/>
                    </a:cubicBezTo>
                    <a:lnTo>
                      <a:pt x="16237" y="2222"/>
                    </a:lnTo>
                    <a:lnTo>
                      <a:pt x="17128" y="1681"/>
                    </a:lnTo>
                    <a:cubicBezTo>
                      <a:pt x="17418" y="1533"/>
                      <a:pt x="17700" y="1423"/>
                      <a:pt x="17970" y="1294"/>
                    </a:cubicBezTo>
                    <a:cubicBezTo>
                      <a:pt x="18512" y="1068"/>
                      <a:pt x="19005" y="805"/>
                      <a:pt x="19447" y="632"/>
                    </a:cubicBezTo>
                    <a:lnTo>
                      <a:pt x="20596" y="310"/>
                    </a:lnTo>
                    <a:cubicBezTo>
                      <a:pt x="21234" y="124"/>
                      <a:pt x="21600" y="0"/>
                      <a:pt x="21600" y="0"/>
                    </a:cubicBezTo>
                    <a:cubicBezTo>
                      <a:pt x="21600" y="0"/>
                      <a:pt x="21233" y="10"/>
                      <a:pt x="20590" y="59"/>
                    </a:cubicBezTo>
                    <a:lnTo>
                      <a:pt x="19427" y="156"/>
                    </a:lnTo>
                    <a:cubicBezTo>
                      <a:pt x="18980" y="238"/>
                      <a:pt x="18477" y="401"/>
                      <a:pt x="17927" y="563"/>
                    </a:cubicBezTo>
                    <a:cubicBezTo>
                      <a:pt x="17652" y="649"/>
                      <a:pt x="17365" y="722"/>
                      <a:pt x="17069" y="830"/>
                    </a:cubicBezTo>
                    <a:lnTo>
                      <a:pt x="16161" y="1278"/>
                    </a:lnTo>
                    <a:lnTo>
                      <a:pt x="15202" y="1754"/>
                    </a:lnTo>
                    <a:cubicBezTo>
                      <a:pt x="14873" y="1903"/>
                      <a:pt x="14548" y="2179"/>
                      <a:pt x="14212" y="2392"/>
                    </a:cubicBezTo>
                    <a:lnTo>
                      <a:pt x="13191" y="3090"/>
                    </a:lnTo>
                    <a:cubicBezTo>
                      <a:pt x="12845" y="3314"/>
                      <a:pt x="12507" y="3648"/>
                      <a:pt x="12160" y="3935"/>
                    </a:cubicBezTo>
                    <a:lnTo>
                      <a:pt x="11117" y="4837"/>
                    </a:lnTo>
                    <a:lnTo>
                      <a:pt x="10085" y="5876"/>
                    </a:lnTo>
                    <a:cubicBezTo>
                      <a:pt x="9743" y="6243"/>
                      <a:pt x="9394" y="6560"/>
                      <a:pt x="9060" y="6968"/>
                    </a:cubicBezTo>
                    <a:lnTo>
                      <a:pt x="8059" y="8145"/>
                    </a:lnTo>
                    <a:cubicBezTo>
                      <a:pt x="7894" y="8343"/>
                      <a:pt x="7727" y="8526"/>
                      <a:pt x="7566" y="8734"/>
                    </a:cubicBezTo>
                    <a:lnTo>
                      <a:pt x="7088" y="9373"/>
                    </a:lnTo>
                    <a:lnTo>
                      <a:pt x="6150" y="10627"/>
                    </a:lnTo>
                    <a:cubicBezTo>
                      <a:pt x="5546" y="11510"/>
                      <a:pt x="4958" y="12345"/>
                      <a:pt x="4420" y="13220"/>
                    </a:cubicBezTo>
                    <a:lnTo>
                      <a:pt x="3635" y="14490"/>
                    </a:lnTo>
                    <a:cubicBezTo>
                      <a:pt x="3383" y="14906"/>
                      <a:pt x="3147" y="15340"/>
                      <a:pt x="2917" y="15739"/>
                    </a:cubicBezTo>
                    <a:cubicBezTo>
                      <a:pt x="2453" y="16526"/>
                      <a:pt x="2049" y="17331"/>
                      <a:pt x="1687" y="18020"/>
                    </a:cubicBezTo>
                    <a:cubicBezTo>
                      <a:pt x="1329" y="18729"/>
                      <a:pt x="1019" y="19351"/>
                      <a:pt x="769" y="19882"/>
                    </a:cubicBezTo>
                    <a:cubicBezTo>
                      <a:pt x="519" y="20413"/>
                      <a:pt x="325" y="20842"/>
                      <a:pt x="197" y="21141"/>
                    </a:cubicBezTo>
                    <a:lnTo>
                      <a:pt x="0" y="21600"/>
                    </a:lnTo>
                    <a:lnTo>
                      <a:pt x="214" y="21195"/>
                    </a:lnTo>
                    <a:cubicBezTo>
                      <a:pt x="352" y="20928"/>
                      <a:pt x="563" y="20562"/>
                      <a:pt x="826" y="20083"/>
                    </a:cubicBezTo>
                    <a:cubicBezTo>
                      <a:pt x="1354" y="19131"/>
                      <a:pt x="2125" y="17831"/>
                      <a:pt x="3068" y="16363"/>
                    </a:cubicBezTo>
                    <a:cubicBezTo>
                      <a:pt x="3537" y="15612"/>
                      <a:pt x="4056" y="14858"/>
                      <a:pt x="4604" y="14053"/>
                    </a:cubicBezTo>
                    <a:cubicBezTo>
                      <a:pt x="4875" y="13638"/>
                      <a:pt x="5163" y="13256"/>
                      <a:pt x="5456" y="12859"/>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0" name="Freeform: Shape 60"/>
              <p:cNvSpPr/>
              <p:nvPr/>
            </p:nvSpPr>
            <p:spPr>
              <a:xfrm>
                <a:off x="422965" y="1091223"/>
                <a:ext cx="445080" cy="569039"/>
              </a:xfrm>
              <a:custGeom>
                <a:avLst/>
                <a:gdLst/>
                <a:ahLst/>
                <a:cxnLst>
                  <a:cxn ang="0">
                    <a:pos x="wd2" y="hd2"/>
                  </a:cxn>
                  <a:cxn ang="5400000">
                    <a:pos x="wd2" y="hd2"/>
                  </a:cxn>
                  <a:cxn ang="10800000">
                    <a:pos x="wd2" y="hd2"/>
                  </a:cxn>
                  <a:cxn ang="16200000">
                    <a:pos x="wd2" y="hd2"/>
                  </a:cxn>
                </a:cxnLst>
                <a:rect l="0" t="0" r="r" b="b"/>
                <a:pathLst>
                  <a:path w="21600" h="21600" extrusionOk="0">
                    <a:moveTo>
                      <a:pt x="18250" y="667"/>
                    </a:moveTo>
                    <a:cubicBezTo>
                      <a:pt x="17909" y="754"/>
                      <a:pt x="17558" y="868"/>
                      <a:pt x="17180" y="977"/>
                    </a:cubicBezTo>
                    <a:lnTo>
                      <a:pt x="16602" y="1152"/>
                    </a:lnTo>
                    <a:cubicBezTo>
                      <a:pt x="16408" y="1216"/>
                      <a:pt x="16215" y="1293"/>
                      <a:pt x="16015" y="1366"/>
                    </a:cubicBezTo>
                    <a:cubicBezTo>
                      <a:pt x="15620" y="1520"/>
                      <a:pt x="15190" y="1654"/>
                      <a:pt x="14778" y="1843"/>
                    </a:cubicBezTo>
                    <a:cubicBezTo>
                      <a:pt x="14366" y="2031"/>
                      <a:pt x="13930" y="2213"/>
                      <a:pt x="13499" y="2422"/>
                    </a:cubicBezTo>
                    <a:cubicBezTo>
                      <a:pt x="13078" y="2644"/>
                      <a:pt x="12638" y="2863"/>
                      <a:pt x="12202" y="3103"/>
                    </a:cubicBezTo>
                    <a:cubicBezTo>
                      <a:pt x="11779" y="3357"/>
                      <a:pt x="11341" y="3612"/>
                      <a:pt x="10915" y="3889"/>
                    </a:cubicBezTo>
                    <a:cubicBezTo>
                      <a:pt x="10042" y="4463"/>
                      <a:pt x="9219" y="5082"/>
                      <a:pt x="8453" y="5742"/>
                    </a:cubicBezTo>
                    <a:lnTo>
                      <a:pt x="7869" y="6254"/>
                    </a:lnTo>
                    <a:cubicBezTo>
                      <a:pt x="7677" y="6426"/>
                      <a:pt x="7500" y="6609"/>
                      <a:pt x="7313" y="6788"/>
                    </a:cubicBezTo>
                    <a:cubicBezTo>
                      <a:pt x="6935" y="7143"/>
                      <a:pt x="6591" y="7517"/>
                      <a:pt x="6247" y="7893"/>
                    </a:cubicBezTo>
                    <a:cubicBezTo>
                      <a:pt x="5896" y="8265"/>
                      <a:pt x="5597" y="8665"/>
                      <a:pt x="5271" y="9048"/>
                    </a:cubicBezTo>
                    <a:cubicBezTo>
                      <a:pt x="4972" y="9443"/>
                      <a:pt x="4666" y="9834"/>
                      <a:pt x="4389" y="10233"/>
                    </a:cubicBezTo>
                    <a:cubicBezTo>
                      <a:pt x="4113" y="10632"/>
                      <a:pt x="3839" y="11029"/>
                      <a:pt x="3602" y="11433"/>
                    </a:cubicBezTo>
                    <a:cubicBezTo>
                      <a:pt x="3350" y="11832"/>
                      <a:pt x="3124" y="12232"/>
                      <a:pt x="2906" y="12630"/>
                    </a:cubicBezTo>
                    <a:cubicBezTo>
                      <a:pt x="2679" y="13024"/>
                      <a:pt x="2491" y="13422"/>
                      <a:pt x="2295" y="13808"/>
                    </a:cubicBezTo>
                    <a:cubicBezTo>
                      <a:pt x="2120" y="14200"/>
                      <a:pt x="1934" y="14577"/>
                      <a:pt x="1781" y="14955"/>
                    </a:cubicBezTo>
                    <a:cubicBezTo>
                      <a:pt x="1457" y="15703"/>
                      <a:pt x="1201" y="16423"/>
                      <a:pt x="982" y="17089"/>
                    </a:cubicBezTo>
                    <a:cubicBezTo>
                      <a:pt x="635" y="18163"/>
                      <a:pt x="362" y="19251"/>
                      <a:pt x="165" y="20349"/>
                    </a:cubicBezTo>
                    <a:cubicBezTo>
                      <a:pt x="27" y="21143"/>
                      <a:pt x="0" y="21600"/>
                      <a:pt x="0" y="21600"/>
                    </a:cubicBezTo>
                    <a:lnTo>
                      <a:pt x="73" y="21277"/>
                    </a:lnTo>
                    <a:cubicBezTo>
                      <a:pt x="121" y="21066"/>
                      <a:pt x="208" y="20759"/>
                      <a:pt x="311" y="20369"/>
                    </a:cubicBezTo>
                    <a:cubicBezTo>
                      <a:pt x="524" y="19589"/>
                      <a:pt x="883" y="18484"/>
                      <a:pt x="1400" y="17182"/>
                    </a:cubicBezTo>
                    <a:cubicBezTo>
                      <a:pt x="1663" y="16531"/>
                      <a:pt x="1964" y="15833"/>
                      <a:pt x="2314" y="15103"/>
                    </a:cubicBezTo>
                    <a:cubicBezTo>
                      <a:pt x="2483" y="14736"/>
                      <a:pt x="2685" y="14368"/>
                      <a:pt x="2876" y="13988"/>
                    </a:cubicBezTo>
                    <a:cubicBezTo>
                      <a:pt x="3091" y="13615"/>
                      <a:pt x="3282" y="13225"/>
                      <a:pt x="3517" y="12842"/>
                    </a:cubicBezTo>
                    <a:cubicBezTo>
                      <a:pt x="3961" y="12067"/>
                      <a:pt x="4481" y="11290"/>
                      <a:pt x="5030" y="10512"/>
                    </a:cubicBezTo>
                    <a:cubicBezTo>
                      <a:pt x="5305" y="10123"/>
                      <a:pt x="5608" y="9743"/>
                      <a:pt x="5904" y="9358"/>
                    </a:cubicBezTo>
                    <a:cubicBezTo>
                      <a:pt x="6227" y="8986"/>
                      <a:pt x="6522" y="8597"/>
                      <a:pt x="6868" y="8237"/>
                    </a:cubicBezTo>
                    <a:cubicBezTo>
                      <a:pt x="7202" y="7869"/>
                      <a:pt x="7533" y="7500"/>
                      <a:pt x="7898" y="7153"/>
                    </a:cubicBezTo>
                    <a:cubicBezTo>
                      <a:pt x="8078" y="6978"/>
                      <a:pt x="8249" y="6798"/>
                      <a:pt x="8435" y="6629"/>
                    </a:cubicBezTo>
                    <a:lnTo>
                      <a:pt x="8998" y="6127"/>
                    </a:lnTo>
                    <a:cubicBezTo>
                      <a:pt x="9362" y="5787"/>
                      <a:pt x="9772" y="5486"/>
                      <a:pt x="10153" y="5169"/>
                    </a:cubicBezTo>
                    <a:cubicBezTo>
                      <a:pt x="10533" y="4852"/>
                      <a:pt x="10958" y="4579"/>
                      <a:pt x="11350" y="4288"/>
                    </a:cubicBezTo>
                    <a:cubicBezTo>
                      <a:pt x="11755" y="4009"/>
                      <a:pt x="12180" y="3759"/>
                      <a:pt x="12577" y="3496"/>
                    </a:cubicBezTo>
                    <a:cubicBezTo>
                      <a:pt x="12990" y="3250"/>
                      <a:pt x="13409" y="3023"/>
                      <a:pt x="13809" y="2795"/>
                    </a:cubicBezTo>
                    <a:cubicBezTo>
                      <a:pt x="14583" y="2388"/>
                      <a:pt x="15384" y="2014"/>
                      <a:pt x="16208" y="1673"/>
                    </a:cubicBezTo>
                    <a:cubicBezTo>
                      <a:pt x="16400" y="1593"/>
                      <a:pt x="16584" y="1509"/>
                      <a:pt x="16771" y="1438"/>
                    </a:cubicBezTo>
                    <a:lnTo>
                      <a:pt x="17324" y="1241"/>
                    </a:lnTo>
                    <a:cubicBezTo>
                      <a:pt x="17685" y="1113"/>
                      <a:pt x="18022" y="980"/>
                      <a:pt x="18349" y="875"/>
                    </a:cubicBezTo>
                    <a:cubicBezTo>
                      <a:pt x="19011" y="683"/>
                      <a:pt x="19583" y="494"/>
                      <a:pt x="20068" y="374"/>
                    </a:cubicBezTo>
                    <a:cubicBezTo>
                      <a:pt x="21042" y="141"/>
                      <a:pt x="21600" y="0"/>
                      <a:pt x="21600" y="0"/>
                    </a:cubicBezTo>
                    <a:cubicBezTo>
                      <a:pt x="21600" y="0"/>
                      <a:pt x="21029" y="89"/>
                      <a:pt x="20027" y="263"/>
                    </a:cubicBezTo>
                    <a:cubicBezTo>
                      <a:pt x="19529" y="354"/>
                      <a:pt x="18938" y="511"/>
                      <a:pt x="18250" y="667"/>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1" name="Freeform: Shape 61"/>
              <p:cNvSpPr/>
              <p:nvPr/>
            </p:nvSpPr>
            <p:spPr>
              <a:xfrm>
                <a:off x="640210" y="764747"/>
                <a:ext cx="129278" cy="37173"/>
              </a:xfrm>
              <a:custGeom>
                <a:avLst/>
                <a:gdLst/>
                <a:ahLst/>
                <a:cxnLst>
                  <a:cxn ang="0">
                    <a:pos x="wd2" y="hd2"/>
                  </a:cxn>
                  <a:cxn ang="5400000">
                    <a:pos x="wd2" y="hd2"/>
                  </a:cxn>
                  <a:cxn ang="10800000">
                    <a:pos x="wd2" y="hd2"/>
                  </a:cxn>
                  <a:cxn ang="16200000">
                    <a:pos x="wd2" y="hd2"/>
                  </a:cxn>
                </a:cxnLst>
                <a:rect l="0" t="0" r="r" b="b"/>
                <a:pathLst>
                  <a:path w="21600" h="21552" extrusionOk="0">
                    <a:moveTo>
                      <a:pt x="10809" y="9720"/>
                    </a:moveTo>
                    <a:lnTo>
                      <a:pt x="3464" y="2938"/>
                    </a:lnTo>
                    <a:cubicBezTo>
                      <a:pt x="1433" y="1076"/>
                      <a:pt x="0" y="0"/>
                      <a:pt x="0" y="0"/>
                    </a:cubicBezTo>
                    <a:cubicBezTo>
                      <a:pt x="862" y="2952"/>
                      <a:pt x="1825" y="5533"/>
                      <a:pt x="2866" y="7685"/>
                    </a:cubicBezTo>
                    <a:cubicBezTo>
                      <a:pt x="3911" y="9959"/>
                      <a:pt x="5005" y="11953"/>
                      <a:pt x="6139" y="13639"/>
                    </a:cubicBezTo>
                    <a:cubicBezTo>
                      <a:pt x="6767" y="14493"/>
                      <a:pt x="7401" y="15551"/>
                      <a:pt x="8080" y="16284"/>
                    </a:cubicBezTo>
                    <a:cubicBezTo>
                      <a:pt x="8749" y="17111"/>
                      <a:pt x="9440" y="17834"/>
                      <a:pt x="10139" y="18472"/>
                    </a:cubicBezTo>
                    <a:cubicBezTo>
                      <a:pt x="10839" y="19109"/>
                      <a:pt x="11543" y="19665"/>
                      <a:pt x="12243" y="20095"/>
                    </a:cubicBezTo>
                    <a:cubicBezTo>
                      <a:pt x="12938" y="20633"/>
                      <a:pt x="13643" y="20786"/>
                      <a:pt x="14314" y="21089"/>
                    </a:cubicBezTo>
                    <a:cubicBezTo>
                      <a:pt x="14962" y="21365"/>
                      <a:pt x="15615" y="21501"/>
                      <a:pt x="16268" y="21496"/>
                    </a:cubicBezTo>
                    <a:cubicBezTo>
                      <a:pt x="16853" y="21600"/>
                      <a:pt x="17439" y="21559"/>
                      <a:pt x="18021" y="21374"/>
                    </a:cubicBezTo>
                    <a:cubicBezTo>
                      <a:pt x="18898" y="21243"/>
                      <a:pt x="19770" y="20840"/>
                      <a:pt x="20627" y="20181"/>
                    </a:cubicBezTo>
                    <a:cubicBezTo>
                      <a:pt x="21250" y="19728"/>
                      <a:pt x="21600" y="19371"/>
                      <a:pt x="21600" y="19371"/>
                    </a:cubicBezTo>
                    <a:cubicBezTo>
                      <a:pt x="21600" y="19371"/>
                      <a:pt x="21247" y="18955"/>
                      <a:pt x="20639" y="18372"/>
                    </a:cubicBezTo>
                    <a:lnTo>
                      <a:pt x="18152" y="16180"/>
                    </a:lnTo>
                    <a:lnTo>
                      <a:pt x="14707" y="13214"/>
                    </a:ln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2" name="Freeform: Shape 62"/>
              <p:cNvSpPr/>
              <p:nvPr/>
            </p:nvSpPr>
            <p:spPr>
              <a:xfrm>
                <a:off x="128372" y="664631"/>
                <a:ext cx="89014" cy="41373"/>
              </a:xfrm>
              <a:custGeom>
                <a:avLst/>
                <a:gdLst/>
                <a:ahLst/>
                <a:cxnLst>
                  <a:cxn ang="0">
                    <a:pos x="wd2" y="hd2"/>
                  </a:cxn>
                  <a:cxn ang="5400000">
                    <a:pos x="wd2" y="hd2"/>
                  </a:cxn>
                  <a:cxn ang="10800000">
                    <a:pos x="wd2" y="hd2"/>
                  </a:cxn>
                  <a:cxn ang="16200000">
                    <a:pos x="wd2" y="hd2"/>
                  </a:cxn>
                </a:cxnLst>
                <a:rect l="0" t="0" r="r" b="b"/>
                <a:pathLst>
                  <a:path w="21600" h="21600" extrusionOk="0">
                    <a:moveTo>
                      <a:pt x="11201" y="12644"/>
                    </a:moveTo>
                    <a:cubicBezTo>
                      <a:pt x="13681" y="10169"/>
                      <a:pt x="16102" y="7433"/>
                      <a:pt x="18455" y="4437"/>
                    </a:cubicBezTo>
                    <a:cubicBezTo>
                      <a:pt x="19537" y="3073"/>
                      <a:pt x="20587" y="1592"/>
                      <a:pt x="21600" y="0"/>
                    </a:cubicBezTo>
                    <a:cubicBezTo>
                      <a:pt x="21600" y="0"/>
                      <a:pt x="20115" y="725"/>
                      <a:pt x="17996" y="2308"/>
                    </a:cubicBezTo>
                    <a:cubicBezTo>
                      <a:pt x="15876" y="3892"/>
                      <a:pt x="13103" y="6253"/>
                      <a:pt x="10401" y="8935"/>
                    </a:cubicBezTo>
                    <a:cubicBezTo>
                      <a:pt x="7699" y="11618"/>
                      <a:pt x="5071" y="14635"/>
                      <a:pt x="3147" y="17146"/>
                    </a:cubicBezTo>
                    <a:cubicBezTo>
                      <a:pt x="1222" y="19658"/>
                      <a:pt x="0" y="21600"/>
                      <a:pt x="0" y="21600"/>
                    </a:cubicBezTo>
                    <a:cubicBezTo>
                      <a:pt x="0" y="21600"/>
                      <a:pt x="1483" y="20871"/>
                      <a:pt x="3595" y="19288"/>
                    </a:cubicBezTo>
                    <a:cubicBezTo>
                      <a:pt x="5706" y="17704"/>
                      <a:pt x="8497" y="15347"/>
                      <a:pt x="11201" y="12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3" name="Freeform: Shape 63"/>
              <p:cNvSpPr/>
              <p:nvPr/>
            </p:nvSpPr>
            <p:spPr>
              <a:xfrm>
                <a:off x="82813" y="485349"/>
                <a:ext cx="90082" cy="14274"/>
              </a:xfrm>
              <a:custGeom>
                <a:avLst/>
                <a:gdLst/>
                <a:ahLst/>
                <a:cxnLst>
                  <a:cxn ang="0">
                    <a:pos x="wd2" y="hd2"/>
                  </a:cxn>
                  <a:cxn ang="5400000">
                    <a:pos x="wd2" y="hd2"/>
                  </a:cxn>
                  <a:cxn ang="10800000">
                    <a:pos x="wd2" y="hd2"/>
                  </a:cxn>
                  <a:cxn ang="16200000">
                    <a:pos x="wd2" y="hd2"/>
                  </a:cxn>
                </a:cxnLst>
                <a:rect l="0" t="0" r="r" b="b"/>
                <a:pathLst>
                  <a:path w="21600" h="21375" extrusionOk="0">
                    <a:moveTo>
                      <a:pt x="21600" y="352"/>
                    </a:moveTo>
                    <a:cubicBezTo>
                      <a:pt x="20453" y="-74"/>
                      <a:pt x="19303" y="-114"/>
                      <a:pt x="18156" y="235"/>
                    </a:cubicBezTo>
                    <a:cubicBezTo>
                      <a:pt x="15651" y="950"/>
                      <a:pt x="13155" y="2510"/>
                      <a:pt x="10678" y="4906"/>
                    </a:cubicBezTo>
                    <a:cubicBezTo>
                      <a:pt x="8195" y="7278"/>
                      <a:pt x="5734" y="10474"/>
                      <a:pt x="3306" y="14481"/>
                    </a:cubicBezTo>
                    <a:cubicBezTo>
                      <a:pt x="2186" y="16299"/>
                      <a:pt x="1082" y="18487"/>
                      <a:pt x="0" y="21032"/>
                    </a:cubicBezTo>
                    <a:cubicBezTo>
                      <a:pt x="1147" y="21451"/>
                      <a:pt x="2297" y="21486"/>
                      <a:pt x="3444" y="21137"/>
                    </a:cubicBezTo>
                    <a:cubicBezTo>
                      <a:pt x="8460" y="19723"/>
                      <a:pt x="13438" y="14975"/>
                      <a:pt x="18293" y="6973"/>
                    </a:cubicBezTo>
                    <a:cubicBezTo>
                      <a:pt x="19413" y="5135"/>
                      <a:pt x="20517" y="2925"/>
                      <a:pt x="21600" y="35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4" name="Freeform: Shape 64"/>
              <p:cNvSpPr/>
              <p:nvPr/>
            </p:nvSpPr>
            <p:spPr>
              <a:xfrm>
                <a:off x="414498" y="511507"/>
                <a:ext cx="119750" cy="11788"/>
              </a:xfrm>
              <a:custGeom>
                <a:avLst/>
                <a:gdLst/>
                <a:ahLst/>
                <a:cxnLst>
                  <a:cxn ang="0">
                    <a:pos x="wd2" y="hd2"/>
                  </a:cxn>
                  <a:cxn ang="5400000">
                    <a:pos x="wd2" y="hd2"/>
                  </a:cxn>
                  <a:cxn ang="10800000">
                    <a:pos x="wd2" y="hd2"/>
                  </a:cxn>
                  <a:cxn ang="16200000">
                    <a:pos x="wd2" y="hd2"/>
                  </a:cxn>
                </a:cxnLst>
                <a:rect l="0" t="0" r="r" b="b"/>
                <a:pathLst>
                  <a:path w="21600" h="21456" extrusionOk="0">
                    <a:moveTo>
                      <a:pt x="928" y="8591"/>
                    </a:moveTo>
                    <a:cubicBezTo>
                      <a:pt x="338" y="9718"/>
                      <a:pt x="0" y="10718"/>
                      <a:pt x="0" y="10718"/>
                    </a:cubicBezTo>
                    <a:cubicBezTo>
                      <a:pt x="0" y="10718"/>
                      <a:pt x="338" y="11653"/>
                      <a:pt x="928" y="12843"/>
                    </a:cubicBezTo>
                    <a:cubicBezTo>
                      <a:pt x="1519" y="14034"/>
                      <a:pt x="2363" y="15671"/>
                      <a:pt x="3375" y="16882"/>
                    </a:cubicBezTo>
                    <a:cubicBezTo>
                      <a:pt x="5401" y="19583"/>
                      <a:pt x="8100" y="21369"/>
                      <a:pt x="10800" y="21454"/>
                    </a:cubicBezTo>
                    <a:cubicBezTo>
                      <a:pt x="13500" y="21539"/>
                      <a:pt x="16199" y="19626"/>
                      <a:pt x="18225" y="16904"/>
                    </a:cubicBezTo>
                    <a:cubicBezTo>
                      <a:pt x="19237" y="15714"/>
                      <a:pt x="20081" y="13779"/>
                      <a:pt x="20672" y="12843"/>
                    </a:cubicBezTo>
                    <a:cubicBezTo>
                      <a:pt x="21262" y="11908"/>
                      <a:pt x="21600" y="10718"/>
                      <a:pt x="21600" y="10718"/>
                    </a:cubicBezTo>
                    <a:cubicBezTo>
                      <a:pt x="21600" y="10718"/>
                      <a:pt x="21262" y="9761"/>
                      <a:pt x="20672" y="8591"/>
                    </a:cubicBezTo>
                    <a:cubicBezTo>
                      <a:pt x="20081" y="7422"/>
                      <a:pt x="19237" y="5743"/>
                      <a:pt x="18225" y="4530"/>
                    </a:cubicBezTo>
                    <a:cubicBezTo>
                      <a:pt x="16199" y="1809"/>
                      <a:pt x="13500" y="66"/>
                      <a:pt x="10800" y="2"/>
                    </a:cubicBezTo>
                    <a:cubicBezTo>
                      <a:pt x="8100" y="-61"/>
                      <a:pt x="5401" y="1873"/>
                      <a:pt x="3375" y="4573"/>
                    </a:cubicBezTo>
                    <a:cubicBezTo>
                      <a:pt x="2363" y="5764"/>
                      <a:pt x="1519" y="7677"/>
                      <a:pt x="928" y="8591"/>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5" name="Freeform: Shape 65"/>
              <p:cNvSpPr/>
              <p:nvPr/>
            </p:nvSpPr>
            <p:spPr>
              <a:xfrm>
                <a:off x="441008" y="275700"/>
                <a:ext cx="100655" cy="11788"/>
              </a:xfrm>
              <a:custGeom>
                <a:avLst/>
                <a:gdLst/>
                <a:ahLst/>
                <a:cxnLst>
                  <a:cxn ang="0">
                    <a:pos x="wd2" y="hd2"/>
                  </a:cxn>
                  <a:cxn ang="5400000">
                    <a:pos x="wd2" y="hd2"/>
                  </a:cxn>
                  <a:cxn ang="10800000">
                    <a:pos x="wd2" y="hd2"/>
                  </a:cxn>
                  <a:cxn ang="16200000">
                    <a:pos x="wd2" y="hd2"/>
                  </a:cxn>
                </a:cxnLst>
                <a:rect l="0" t="0" r="r" b="b"/>
                <a:pathLst>
                  <a:path w="21600" h="20817" extrusionOk="0">
                    <a:moveTo>
                      <a:pt x="18198" y="19954"/>
                    </a:moveTo>
                    <a:cubicBezTo>
                      <a:pt x="20235" y="18947"/>
                      <a:pt x="21600" y="16621"/>
                      <a:pt x="21600" y="16621"/>
                    </a:cubicBezTo>
                    <a:cubicBezTo>
                      <a:pt x="21600" y="16621"/>
                      <a:pt x="20261" y="12754"/>
                      <a:pt x="18253" y="9402"/>
                    </a:cubicBezTo>
                    <a:cubicBezTo>
                      <a:pt x="16246" y="6049"/>
                      <a:pt x="13547" y="2825"/>
                      <a:pt x="10846" y="1213"/>
                    </a:cubicBezTo>
                    <a:cubicBezTo>
                      <a:pt x="8145" y="-399"/>
                      <a:pt x="5438" y="-290"/>
                      <a:pt x="3400" y="865"/>
                    </a:cubicBezTo>
                    <a:cubicBezTo>
                      <a:pt x="1362" y="2019"/>
                      <a:pt x="0" y="4163"/>
                      <a:pt x="0" y="4163"/>
                    </a:cubicBezTo>
                    <a:cubicBezTo>
                      <a:pt x="0" y="4163"/>
                      <a:pt x="1339" y="8010"/>
                      <a:pt x="3347" y="11363"/>
                    </a:cubicBezTo>
                    <a:cubicBezTo>
                      <a:pt x="5354" y="14715"/>
                      <a:pt x="8053" y="17940"/>
                      <a:pt x="10754" y="19570"/>
                    </a:cubicBezTo>
                    <a:cubicBezTo>
                      <a:pt x="13455" y="21201"/>
                      <a:pt x="16162" y="21127"/>
                      <a:pt x="18198" y="1995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6" name="Freeform: Shape 66"/>
              <p:cNvSpPr/>
              <p:nvPr/>
            </p:nvSpPr>
            <p:spPr>
              <a:xfrm>
                <a:off x="801276" y="254553"/>
                <a:ext cx="95408" cy="29654"/>
              </a:xfrm>
              <a:custGeom>
                <a:avLst/>
                <a:gdLst/>
                <a:ahLst/>
                <a:cxnLst>
                  <a:cxn ang="0">
                    <a:pos x="wd2" y="hd2"/>
                  </a:cxn>
                  <a:cxn ang="5400000">
                    <a:pos x="wd2" y="hd2"/>
                  </a:cxn>
                  <a:cxn ang="10800000">
                    <a:pos x="wd2" y="hd2"/>
                  </a:cxn>
                  <a:cxn ang="16200000">
                    <a:pos x="wd2" y="hd2"/>
                  </a:cxn>
                </a:cxnLst>
                <a:rect l="0" t="0" r="r" b="b"/>
                <a:pathLst>
                  <a:path w="21600" h="21600" extrusionOk="0">
                    <a:moveTo>
                      <a:pt x="10535" y="13540"/>
                    </a:moveTo>
                    <a:cubicBezTo>
                      <a:pt x="13236" y="16227"/>
                      <a:pt x="15978" y="18482"/>
                      <a:pt x="18069" y="19788"/>
                    </a:cubicBezTo>
                    <a:cubicBezTo>
                      <a:pt x="20161" y="21095"/>
                      <a:pt x="21600" y="21600"/>
                      <a:pt x="21600" y="21600"/>
                    </a:cubicBezTo>
                    <a:cubicBezTo>
                      <a:pt x="21600" y="21600"/>
                      <a:pt x="20340" y="19328"/>
                      <a:pt x="18377" y="16659"/>
                    </a:cubicBezTo>
                    <a:cubicBezTo>
                      <a:pt x="16414" y="13989"/>
                      <a:pt x="13764" y="10791"/>
                      <a:pt x="11067" y="8071"/>
                    </a:cubicBezTo>
                    <a:cubicBezTo>
                      <a:pt x="8369" y="5350"/>
                      <a:pt x="5622" y="3141"/>
                      <a:pt x="3531" y="1823"/>
                    </a:cubicBezTo>
                    <a:cubicBezTo>
                      <a:pt x="1439" y="506"/>
                      <a:pt x="0" y="0"/>
                      <a:pt x="0" y="0"/>
                    </a:cubicBezTo>
                    <a:cubicBezTo>
                      <a:pt x="0" y="0"/>
                      <a:pt x="1262" y="2272"/>
                      <a:pt x="3223" y="4936"/>
                    </a:cubicBezTo>
                    <a:cubicBezTo>
                      <a:pt x="5185" y="7599"/>
                      <a:pt x="7838" y="10814"/>
                      <a:pt x="10535" y="13540"/>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7" name="Freeform: Shape 67"/>
              <p:cNvSpPr/>
              <p:nvPr/>
            </p:nvSpPr>
            <p:spPr>
              <a:xfrm>
                <a:off x="736630" y="499377"/>
                <a:ext cx="101754" cy="31890"/>
              </a:xfrm>
              <a:custGeom>
                <a:avLst/>
                <a:gdLst/>
                <a:ahLst/>
                <a:cxnLst>
                  <a:cxn ang="0">
                    <a:pos x="wd2" y="hd2"/>
                  </a:cxn>
                  <a:cxn ang="5400000">
                    <a:pos x="wd2" y="hd2"/>
                  </a:cxn>
                  <a:cxn ang="10800000">
                    <a:pos x="wd2" y="hd2"/>
                  </a:cxn>
                  <a:cxn ang="16200000">
                    <a:pos x="wd2" y="hd2"/>
                  </a:cxn>
                </a:cxnLst>
                <a:rect l="0" t="0" r="r" b="b"/>
                <a:pathLst>
                  <a:path w="21600" h="21547" extrusionOk="0">
                    <a:moveTo>
                      <a:pt x="6677" y="8472"/>
                    </a:moveTo>
                    <a:cubicBezTo>
                      <a:pt x="5436" y="7065"/>
                      <a:pt x="4285" y="5659"/>
                      <a:pt x="3297" y="4399"/>
                    </a:cubicBezTo>
                    <a:cubicBezTo>
                      <a:pt x="1324" y="1881"/>
                      <a:pt x="0" y="0"/>
                      <a:pt x="0" y="0"/>
                    </a:cubicBezTo>
                    <a:cubicBezTo>
                      <a:pt x="869" y="2690"/>
                      <a:pt x="1826" y="5069"/>
                      <a:pt x="2857" y="7097"/>
                    </a:cubicBezTo>
                    <a:cubicBezTo>
                      <a:pt x="3900" y="9244"/>
                      <a:pt x="4989" y="11144"/>
                      <a:pt x="6119" y="12781"/>
                    </a:cubicBezTo>
                    <a:cubicBezTo>
                      <a:pt x="7412" y="14684"/>
                      <a:pt x="8746" y="16299"/>
                      <a:pt x="10110" y="17613"/>
                    </a:cubicBezTo>
                    <a:cubicBezTo>
                      <a:pt x="10803" y="18319"/>
                      <a:pt x="11518" y="18782"/>
                      <a:pt x="12210" y="19357"/>
                    </a:cubicBezTo>
                    <a:cubicBezTo>
                      <a:pt x="12902" y="19931"/>
                      <a:pt x="13609" y="20173"/>
                      <a:pt x="14276" y="20584"/>
                    </a:cubicBezTo>
                    <a:cubicBezTo>
                      <a:pt x="14943" y="20995"/>
                      <a:pt x="15608" y="21074"/>
                      <a:pt x="16227" y="21285"/>
                    </a:cubicBezTo>
                    <a:cubicBezTo>
                      <a:pt x="16810" y="21474"/>
                      <a:pt x="17398" y="21555"/>
                      <a:pt x="17983" y="21527"/>
                    </a:cubicBezTo>
                    <a:cubicBezTo>
                      <a:pt x="18859" y="21600"/>
                      <a:pt x="19736" y="21474"/>
                      <a:pt x="20607" y="21148"/>
                    </a:cubicBezTo>
                    <a:lnTo>
                      <a:pt x="21600" y="20768"/>
                    </a:lnTo>
                    <a:lnTo>
                      <a:pt x="20627" y="20094"/>
                    </a:lnTo>
                    <a:cubicBezTo>
                      <a:pt x="20009" y="19715"/>
                      <a:pt x="19137" y="19230"/>
                      <a:pt x="18089" y="18513"/>
                    </a:cubicBezTo>
                    <a:cubicBezTo>
                      <a:pt x="17048" y="17866"/>
                      <a:pt x="15843" y="16943"/>
                      <a:pt x="14566" y="16000"/>
                    </a:cubicBezTo>
                    <a:cubicBezTo>
                      <a:pt x="13289" y="14947"/>
                      <a:pt x="11931" y="13893"/>
                      <a:pt x="10593" y="12539"/>
                    </a:cubicBezTo>
                    <a:cubicBezTo>
                      <a:pt x="9244" y="11322"/>
                      <a:pt x="7920" y="9858"/>
                      <a:pt x="6677" y="847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8" name="Freeform: Shape 68"/>
              <p:cNvSpPr/>
              <p:nvPr/>
            </p:nvSpPr>
            <p:spPr>
              <a:xfrm>
                <a:off x="1050311" y="434715"/>
                <a:ext cx="104920" cy="57771"/>
              </a:xfrm>
              <a:custGeom>
                <a:avLst/>
                <a:gdLst/>
                <a:ahLst/>
                <a:cxnLst>
                  <a:cxn ang="0">
                    <a:pos x="wd2" y="hd2"/>
                  </a:cxn>
                  <a:cxn ang="5400000">
                    <a:pos x="wd2" y="hd2"/>
                  </a:cxn>
                  <a:cxn ang="10800000">
                    <a:pos x="wd2" y="hd2"/>
                  </a:cxn>
                  <a:cxn ang="16200000">
                    <a:pos x="wd2" y="hd2"/>
                  </a:cxn>
                </a:cxnLst>
                <a:rect l="0" t="0" r="r" b="b"/>
                <a:pathLst>
                  <a:path w="21600" h="21600" extrusionOk="0">
                    <a:moveTo>
                      <a:pt x="2713" y="5163"/>
                    </a:moveTo>
                    <a:cubicBezTo>
                      <a:pt x="3723" y="6773"/>
                      <a:pt x="4784" y="8271"/>
                      <a:pt x="5893" y="9647"/>
                    </a:cubicBezTo>
                    <a:cubicBezTo>
                      <a:pt x="7161" y="11228"/>
                      <a:pt x="8474" y="12687"/>
                      <a:pt x="9827" y="14020"/>
                    </a:cubicBezTo>
                    <a:cubicBezTo>
                      <a:pt x="11222" y="15329"/>
                      <a:pt x="12638" y="16559"/>
                      <a:pt x="14001" y="17562"/>
                    </a:cubicBezTo>
                    <a:cubicBezTo>
                      <a:pt x="15242" y="18477"/>
                      <a:pt x="16507" y="19278"/>
                      <a:pt x="17791" y="19962"/>
                    </a:cubicBezTo>
                    <a:cubicBezTo>
                      <a:pt x="18914" y="20617"/>
                      <a:pt x="19878" y="20918"/>
                      <a:pt x="20544" y="21221"/>
                    </a:cubicBezTo>
                    <a:cubicBezTo>
                      <a:pt x="21210" y="21524"/>
                      <a:pt x="21600" y="21600"/>
                      <a:pt x="21600" y="21600"/>
                    </a:cubicBezTo>
                    <a:cubicBezTo>
                      <a:pt x="21600" y="21600"/>
                      <a:pt x="21256" y="21235"/>
                      <a:pt x="20646" y="20679"/>
                    </a:cubicBezTo>
                    <a:lnTo>
                      <a:pt x="18126" y="18390"/>
                    </a:lnTo>
                    <a:lnTo>
                      <a:pt x="14585" y="15209"/>
                    </a:lnTo>
                    <a:cubicBezTo>
                      <a:pt x="13301" y="14003"/>
                      <a:pt x="11932" y="12766"/>
                      <a:pt x="10585" y="11434"/>
                    </a:cubicBezTo>
                    <a:cubicBezTo>
                      <a:pt x="7875" y="8831"/>
                      <a:pt x="5235" y="6012"/>
                      <a:pt x="3260" y="3819"/>
                    </a:cubicBezTo>
                    <a:cubicBezTo>
                      <a:pt x="2286" y="2694"/>
                      <a:pt x="1446" y="1802"/>
                      <a:pt x="891" y="1090"/>
                    </a:cubicBezTo>
                    <a:lnTo>
                      <a:pt x="0" y="0"/>
                    </a:lnTo>
                    <a:cubicBezTo>
                      <a:pt x="215" y="527"/>
                      <a:pt x="443" y="1033"/>
                      <a:pt x="687" y="1516"/>
                    </a:cubicBezTo>
                    <a:cubicBezTo>
                      <a:pt x="1327" y="2792"/>
                      <a:pt x="2005" y="4010"/>
                      <a:pt x="2713" y="5163"/>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9" name="Freeform: Shape 69"/>
              <p:cNvSpPr/>
              <p:nvPr/>
            </p:nvSpPr>
            <p:spPr>
              <a:xfrm>
                <a:off x="941166" y="625489"/>
                <a:ext cx="132467" cy="73115"/>
              </a:xfrm>
              <a:custGeom>
                <a:avLst/>
                <a:gdLst/>
                <a:ahLst/>
                <a:cxnLst>
                  <a:cxn ang="0">
                    <a:pos x="wd2" y="hd2"/>
                  </a:cxn>
                  <a:cxn ang="5400000">
                    <a:pos x="wd2" y="hd2"/>
                  </a:cxn>
                  <a:cxn ang="10800000">
                    <a:pos x="wd2" y="hd2"/>
                  </a:cxn>
                  <a:cxn ang="16200000">
                    <a:pos x="wd2" y="hd2"/>
                  </a:cxn>
                </a:cxnLst>
                <a:rect l="0" t="0" r="r" b="b"/>
                <a:pathLst>
                  <a:path w="21600" h="21600" extrusionOk="0">
                    <a:moveTo>
                      <a:pt x="14349" y="16214"/>
                    </a:moveTo>
                    <a:cubicBezTo>
                      <a:pt x="13691" y="15685"/>
                      <a:pt x="13051" y="14973"/>
                      <a:pt x="12373" y="14372"/>
                    </a:cubicBezTo>
                    <a:cubicBezTo>
                      <a:pt x="11696" y="13770"/>
                      <a:pt x="11042" y="13013"/>
                      <a:pt x="10368" y="12338"/>
                    </a:cubicBezTo>
                    <a:cubicBezTo>
                      <a:pt x="9031" y="10956"/>
                      <a:pt x="7724" y="9465"/>
                      <a:pt x="6505" y="8044"/>
                    </a:cubicBezTo>
                    <a:cubicBezTo>
                      <a:pt x="5285" y="6623"/>
                      <a:pt x="4164" y="5241"/>
                      <a:pt x="3199" y="4052"/>
                    </a:cubicBezTo>
                    <a:cubicBezTo>
                      <a:pt x="2234" y="2863"/>
                      <a:pt x="1427" y="1870"/>
                      <a:pt x="879" y="1131"/>
                    </a:cubicBezTo>
                    <a:lnTo>
                      <a:pt x="0" y="0"/>
                    </a:lnTo>
                    <a:cubicBezTo>
                      <a:pt x="853" y="1804"/>
                      <a:pt x="1770" y="3504"/>
                      <a:pt x="2746" y="5088"/>
                    </a:cubicBezTo>
                    <a:cubicBezTo>
                      <a:pt x="3742" y="6724"/>
                      <a:pt x="4783" y="8267"/>
                      <a:pt x="5865" y="9712"/>
                    </a:cubicBezTo>
                    <a:cubicBezTo>
                      <a:pt x="7106" y="11375"/>
                      <a:pt x="8395" y="12918"/>
                      <a:pt x="9728" y="14335"/>
                    </a:cubicBezTo>
                    <a:cubicBezTo>
                      <a:pt x="10424" y="15010"/>
                      <a:pt x="11101" y="15747"/>
                      <a:pt x="11805" y="16350"/>
                    </a:cubicBezTo>
                    <a:cubicBezTo>
                      <a:pt x="12509" y="16954"/>
                      <a:pt x="13191" y="17580"/>
                      <a:pt x="13882" y="18073"/>
                    </a:cubicBezTo>
                    <a:cubicBezTo>
                      <a:pt x="14574" y="18566"/>
                      <a:pt x="15228" y="19087"/>
                      <a:pt x="15882" y="19442"/>
                    </a:cubicBezTo>
                    <a:cubicBezTo>
                      <a:pt x="16537" y="19796"/>
                      <a:pt x="17132" y="20216"/>
                      <a:pt x="17716" y="20437"/>
                    </a:cubicBezTo>
                    <a:cubicBezTo>
                      <a:pt x="18639" y="20872"/>
                      <a:pt x="19578" y="21190"/>
                      <a:pt x="20527" y="21388"/>
                    </a:cubicBezTo>
                    <a:cubicBezTo>
                      <a:pt x="21211" y="21545"/>
                      <a:pt x="21600" y="21600"/>
                      <a:pt x="21600" y="21600"/>
                    </a:cubicBezTo>
                    <a:cubicBezTo>
                      <a:pt x="21600" y="21600"/>
                      <a:pt x="21229" y="21342"/>
                      <a:pt x="20583" y="20950"/>
                    </a:cubicBezTo>
                    <a:cubicBezTo>
                      <a:pt x="20260" y="20750"/>
                      <a:pt x="19863" y="20547"/>
                      <a:pt x="19421" y="20241"/>
                    </a:cubicBezTo>
                    <a:cubicBezTo>
                      <a:pt x="18978" y="19935"/>
                      <a:pt x="18489" y="19550"/>
                      <a:pt x="17947" y="19177"/>
                    </a:cubicBezTo>
                    <a:cubicBezTo>
                      <a:pt x="17406" y="18804"/>
                      <a:pt x="16844" y="18285"/>
                      <a:pt x="16232" y="17834"/>
                    </a:cubicBezTo>
                    <a:cubicBezTo>
                      <a:pt x="15621" y="17382"/>
                      <a:pt x="15003" y="16763"/>
                      <a:pt x="14349" y="1621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grpSp>
      </p:grpSp>
      <p:sp>
        <p:nvSpPr>
          <p:cNvPr id="812" name="Oval 34"/>
          <p:cNvSpPr/>
          <p:nvPr/>
        </p:nvSpPr>
        <p:spPr>
          <a:xfrm>
            <a:off x="1387801" y="4072537"/>
            <a:ext cx="948564" cy="931772"/>
          </a:xfrm>
          <a:prstGeom prst="ellipse">
            <a:avLst/>
          </a:prstGeom>
          <a:solidFill>
            <a:schemeClr val="accent2"/>
          </a:solidFill>
          <a:ln w="12700">
            <a:miter lim="400000"/>
          </a:ln>
        </p:spPr>
        <p:txBody>
          <a:bodyPr lIns="45719" rIns="45719" anchor="ctr"/>
          <a:lstStyle/>
          <a:p>
            <a:pPr algn="ctr">
              <a:spcBef>
                <a:spcPts val="600"/>
              </a:spcBef>
              <a:defRPr sz="2400" b="1">
                <a:solidFill>
                  <a:srgbClr val="FFFFFF"/>
                </a:solidFill>
              </a:defRPr>
            </a:pPr>
            <a:endParaRPr/>
          </a:p>
        </p:txBody>
      </p:sp>
      <p:pic>
        <p:nvPicPr>
          <p:cNvPr id="813" name="Graphic 70" descr="Graphic 7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2496" y="3996926"/>
            <a:ext cx="987390" cy="1304442"/>
          </a:xfrm>
          <a:prstGeom prst="rect">
            <a:avLst/>
          </a:prstGeom>
          <a:ln w="12700">
            <a:miter lim="400000"/>
          </a:ln>
        </p:spPr>
      </p:pic>
      <p:grpSp>
        <p:nvGrpSpPr>
          <p:cNvPr id="816" name="Group"/>
          <p:cNvGrpSpPr/>
          <p:nvPr/>
        </p:nvGrpSpPr>
        <p:grpSpPr>
          <a:xfrm>
            <a:off x="3369270" y="4138453"/>
            <a:ext cx="1717941" cy="805542"/>
            <a:chOff x="0" y="0"/>
            <a:chExt cx="1717939" cy="805541"/>
          </a:xfrm>
        </p:grpSpPr>
        <p:sp>
          <p:nvSpPr>
            <p:cNvPr id="814" name="Oval 33"/>
            <p:cNvSpPr/>
            <p:nvPr/>
          </p:nvSpPr>
          <p:spPr>
            <a:xfrm rot="21337993">
              <a:off x="273785" y="84833"/>
              <a:ext cx="757630" cy="375346"/>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pic>
          <p:nvPicPr>
            <p:cNvPr id="815" name="Graphic 72" descr="Graphic 7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717940" cy="805542"/>
            </a:xfrm>
            <a:prstGeom prst="rect">
              <a:avLst/>
            </a:prstGeom>
            <a:ln w="12700" cap="flat">
              <a:noFill/>
              <a:miter lim="400000"/>
            </a:ln>
            <a:effectLst/>
          </p:spPr>
        </p:pic>
      </p:grpSp>
      <p:pic>
        <p:nvPicPr>
          <p:cNvPr id="817" name="Graphic 48" descr="Graphic 4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4643" y="1180370"/>
            <a:ext cx="434242" cy="434241"/>
          </a:xfrm>
          <a:prstGeom prst="rect">
            <a:avLst/>
          </a:prstGeom>
          <a:ln w="12700">
            <a:miter lim="400000"/>
          </a:ln>
        </p:spPr>
      </p:pic>
      <p:sp>
        <p:nvSpPr>
          <p:cNvPr id="818" name="A small fist is 1 cup"/>
          <p:cNvSpPr txBox="1"/>
          <p:nvPr/>
        </p:nvSpPr>
        <p:spPr>
          <a:xfrm>
            <a:off x="1158344" y="5396915"/>
            <a:ext cx="1313292" cy="592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ctr">
              <a:defRPr sz="1700">
                <a:solidFill>
                  <a:srgbClr val="535353"/>
                </a:solidFill>
              </a:defRPr>
            </a:pPr>
            <a:r>
              <a:t>A small fist is 1 cup</a:t>
            </a:r>
          </a:p>
        </p:txBody>
      </p:sp>
      <p:sp>
        <p:nvSpPr>
          <p:cNvPr id="819" name="A cupped hand is ½ cup"/>
          <p:cNvSpPr txBox="1"/>
          <p:nvPr/>
        </p:nvSpPr>
        <p:spPr>
          <a:xfrm>
            <a:off x="3317898" y="5288992"/>
            <a:ext cx="1717941" cy="592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ctr">
              <a:defRPr sz="1700">
                <a:solidFill>
                  <a:srgbClr val="535353"/>
                </a:solidFill>
              </a:defRPr>
            </a:pPr>
            <a:r>
              <a:t>A cupped hand is ½ cup</a:t>
            </a:r>
          </a:p>
        </p:txBody>
      </p:sp>
      <p:sp>
        <p:nvSpPr>
          <p:cNvPr id="820" name="3 ounces of lean meat is about the size of your palm"/>
          <p:cNvSpPr txBox="1"/>
          <p:nvPr/>
        </p:nvSpPr>
        <p:spPr>
          <a:xfrm>
            <a:off x="5414330" y="4603325"/>
            <a:ext cx="2144713" cy="1100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r">
              <a:defRPr sz="1700">
                <a:solidFill>
                  <a:srgbClr val="535353"/>
                </a:solidFill>
              </a:defRPr>
            </a:pPr>
            <a:r>
              <a:t>3 ounces of lean meat is about the size of your palm</a:t>
            </a:r>
          </a:p>
        </p:txBody>
      </p:sp>
      <p:sp>
        <p:nvSpPr>
          <p:cNvPr id="821" name="1 tablespoon of oil is about the size of the top half of your thumb"/>
          <p:cNvSpPr txBox="1"/>
          <p:nvPr/>
        </p:nvSpPr>
        <p:spPr>
          <a:xfrm>
            <a:off x="9404659" y="5059872"/>
            <a:ext cx="2357240" cy="846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defRPr sz="1700">
                <a:solidFill>
                  <a:srgbClr val="535353"/>
                </a:solidFill>
              </a:defRPr>
            </a:pPr>
            <a:r>
              <a:t>1 tablespoon of oil is about the size of the top half of your thumb</a:t>
            </a:r>
          </a:p>
        </p:txBody>
      </p:sp>
      <p:pic>
        <p:nvPicPr>
          <p:cNvPr id="822" name="Image" descr="Image"/>
          <p:cNvPicPr>
            <a:picLocks/>
          </p:cNvPicPr>
          <p:nvPr/>
        </p:nvPicPr>
        <p:blipFill>
          <a:blip r:embed="rId7"/>
          <a:stretch>
            <a:fillRect/>
          </a:stretch>
        </p:blipFill>
        <p:spPr>
          <a:xfrm>
            <a:off x="3141464" y="3766806"/>
            <a:ext cx="2173553" cy="2923215"/>
          </a:xfrm>
          <a:prstGeom prst="rect">
            <a:avLst/>
          </a:prstGeom>
          <a:ln w="12700">
            <a:miter lim="400000"/>
          </a:ln>
        </p:spPr>
      </p:pic>
      <p:pic>
        <p:nvPicPr>
          <p:cNvPr id="823" name="Image" descr="Image"/>
          <p:cNvPicPr>
            <a:picLocks/>
          </p:cNvPicPr>
          <p:nvPr/>
        </p:nvPicPr>
        <p:blipFill>
          <a:blip r:embed="rId7"/>
          <a:stretch>
            <a:fillRect/>
          </a:stretch>
        </p:blipFill>
        <p:spPr>
          <a:xfrm flipH="1">
            <a:off x="662422" y="3691906"/>
            <a:ext cx="2173553" cy="2923216"/>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Title 1"/>
          <p:cNvSpPr txBox="1">
            <a:spLocks noGrp="1"/>
          </p:cNvSpPr>
          <p:nvPr>
            <p:ph type="title"/>
          </p:nvPr>
        </p:nvSpPr>
        <p:spPr>
          <a:prstGeom prst="rect">
            <a:avLst/>
          </a:prstGeom>
        </p:spPr>
        <p:txBody>
          <a:bodyPr/>
          <a:lstStyle/>
          <a:p>
            <a:r>
              <a:t>How to plan a kidney-friendly meal</a:t>
            </a:r>
          </a:p>
        </p:txBody>
      </p:sp>
      <p:sp>
        <p:nvSpPr>
          <p:cNvPr id="828" name="Fill your plate with:…"/>
          <p:cNvSpPr txBox="1">
            <a:spLocks noGrp="1"/>
          </p:cNvSpPr>
          <p:nvPr>
            <p:ph type="body" sz="half" idx="1"/>
          </p:nvPr>
        </p:nvSpPr>
        <p:spPr>
          <a:prstGeom prst="rect">
            <a:avLst/>
          </a:prstGeom>
        </p:spPr>
        <p:txBody>
          <a:bodyPr/>
          <a:lstStyle/>
          <a:p>
            <a:pPr marL="0" indent="0">
              <a:buClrTx/>
              <a:buSzTx/>
              <a:buFontTx/>
              <a:buNone/>
            </a:pPr>
            <a:r>
              <a:t>Fill your plate with:</a:t>
            </a:r>
          </a:p>
          <a:p>
            <a:r>
              <a:t>A ⅓ to ½ palm-sized serving of protein</a:t>
            </a:r>
          </a:p>
          <a:p>
            <a:r>
              <a:t>Cupped hand of fruit</a:t>
            </a:r>
          </a:p>
          <a:p>
            <a:r>
              <a:t>Cupped hand of bread or grains</a:t>
            </a:r>
          </a:p>
          <a:p>
            <a:r>
              <a:t>Cupped hand of dairy</a:t>
            </a:r>
          </a:p>
          <a:p>
            <a:r>
              <a:t>Fist-size of vegetables</a:t>
            </a:r>
          </a:p>
          <a:p>
            <a:r>
              <a:t>½ thumb-size of healthy fat</a:t>
            </a:r>
          </a:p>
        </p:txBody>
      </p:sp>
      <p:pic>
        <p:nvPicPr>
          <p:cNvPr id="829"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a:stretch>
            <a:fillRect/>
          </a:stretch>
        </p:blipFill>
        <p:spPr>
          <a:xfrm>
            <a:off x="6172201" y="2157348"/>
            <a:ext cx="5181599" cy="3734336"/>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Title 1"/>
          <p:cNvSpPr txBox="1">
            <a:spLocks noGrp="1"/>
          </p:cNvSpPr>
          <p:nvPr>
            <p:ph type="title"/>
          </p:nvPr>
        </p:nvSpPr>
        <p:spPr>
          <a:prstGeom prst="rect">
            <a:avLst/>
          </a:prstGeom>
        </p:spPr>
        <p:txBody>
          <a:bodyPr/>
          <a:lstStyle/>
          <a:p>
            <a:r>
              <a:t>How to plan a kidney-friendly meal</a:t>
            </a:r>
          </a:p>
        </p:txBody>
      </p:sp>
      <p:sp>
        <p:nvSpPr>
          <p:cNvPr id="834" name="Fill your plate with:…"/>
          <p:cNvSpPr txBox="1">
            <a:spLocks noGrp="1"/>
          </p:cNvSpPr>
          <p:nvPr>
            <p:ph type="body" sz="half" idx="1"/>
          </p:nvPr>
        </p:nvSpPr>
        <p:spPr>
          <a:xfrm>
            <a:off x="838200" y="2157351"/>
            <a:ext cx="6239795" cy="3734335"/>
          </a:xfrm>
          <a:prstGeom prst="rect">
            <a:avLst/>
          </a:prstGeom>
        </p:spPr>
        <p:txBody>
          <a:bodyPr/>
          <a:lstStyle/>
          <a:p>
            <a:pPr marL="0" indent="0">
              <a:buClrTx/>
              <a:buSzTx/>
              <a:buFontTx/>
              <a:buNone/>
            </a:pPr>
            <a:r>
              <a:t>Fill your plate with:</a:t>
            </a:r>
          </a:p>
          <a:p>
            <a:r>
              <a:t>A ⅓ to ½ palm-sized serving of protein</a:t>
            </a:r>
          </a:p>
          <a:p>
            <a:r>
              <a:t>Cupped hand of fruit</a:t>
            </a:r>
          </a:p>
          <a:p>
            <a:r>
              <a:t>Cupped hand of bread or grains</a:t>
            </a:r>
          </a:p>
          <a:p>
            <a:r>
              <a:t>Cupped hand of dairy</a:t>
            </a:r>
          </a:p>
          <a:p>
            <a:r>
              <a:t>Fist-size of vegetables</a:t>
            </a:r>
          </a:p>
          <a:p>
            <a:r>
              <a:t>½ thumb-size of healthy fat</a:t>
            </a:r>
          </a:p>
        </p:txBody>
      </p:sp>
      <p:pic>
        <p:nvPicPr>
          <p:cNvPr id="83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38162" y="2157351"/>
            <a:ext cx="2847481" cy="4155705"/>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Title 1"/>
          <p:cNvSpPr txBox="1">
            <a:spLocks noGrp="1"/>
          </p:cNvSpPr>
          <p:nvPr>
            <p:ph type="title"/>
          </p:nvPr>
        </p:nvSpPr>
        <p:spPr>
          <a:prstGeom prst="rect">
            <a:avLst/>
          </a:prstGeom>
        </p:spPr>
        <p:txBody>
          <a:bodyPr/>
          <a:lstStyle/>
          <a:p>
            <a:r>
              <a:t>Activity: What foods fit into each food group?</a:t>
            </a:r>
          </a:p>
        </p:txBody>
      </p:sp>
      <p:pic>
        <p:nvPicPr>
          <p:cNvPr id="840"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a:stretch>
            <a:fillRect/>
          </a:stretch>
        </p:blipFill>
        <p:spPr>
          <a:xfrm>
            <a:off x="7545285" y="2157348"/>
            <a:ext cx="3587073" cy="3734336"/>
          </a:xfrm>
          <a:prstGeom prst="rect">
            <a:avLst/>
          </a:prstGeom>
        </p:spPr>
      </p:pic>
      <p:sp>
        <p:nvSpPr>
          <p:cNvPr id="841" name="Name the:…"/>
          <p:cNvSpPr txBox="1">
            <a:spLocks noGrp="1"/>
          </p:cNvSpPr>
          <p:nvPr>
            <p:ph type="body" sz="half" idx="1"/>
          </p:nvPr>
        </p:nvSpPr>
        <p:spPr>
          <a:xfrm>
            <a:off x="840928" y="2186571"/>
            <a:ext cx="4831229" cy="3488387"/>
          </a:xfrm>
          <a:prstGeom prst="rect">
            <a:avLst/>
          </a:prstGeom>
        </p:spPr>
        <p:txBody>
          <a:bodyPr/>
          <a:lstStyle/>
          <a:p>
            <a:pPr marL="0" indent="0">
              <a:buClrTx/>
              <a:buSzTx/>
              <a:buFontTx/>
              <a:buNone/>
            </a:pPr>
            <a:r>
              <a:t>Name the:</a:t>
            </a:r>
          </a:p>
          <a:p>
            <a:r>
              <a:t>Protein</a:t>
            </a:r>
          </a:p>
          <a:p>
            <a:r>
              <a:t>Fruit</a:t>
            </a:r>
          </a:p>
          <a:p>
            <a:r>
              <a:t>Bread or grains</a:t>
            </a:r>
          </a:p>
          <a:p>
            <a:r>
              <a:t>Dairy</a:t>
            </a:r>
          </a:p>
          <a:p>
            <a:r>
              <a:t>Vegetables</a:t>
            </a:r>
          </a:p>
          <a:p>
            <a:r>
              <a:t>Healthy fat</a:t>
            </a:r>
          </a:p>
        </p:txBody>
      </p:sp>
      <p:pic>
        <p:nvPicPr>
          <p:cNvPr id="842"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Title 1"/>
          <p:cNvSpPr txBox="1">
            <a:spLocks noGrp="1"/>
          </p:cNvSpPr>
          <p:nvPr>
            <p:ph type="title"/>
          </p:nvPr>
        </p:nvSpPr>
        <p:spPr>
          <a:prstGeom prst="rect">
            <a:avLst/>
          </a:prstGeom>
        </p:spPr>
        <p:txBody>
          <a:bodyPr/>
          <a:lstStyle/>
          <a:p>
            <a:r>
              <a:t>Kidney Kitchen</a:t>
            </a:r>
            <a:r>
              <a:rPr baseline="31999"/>
              <a:t>®</a:t>
            </a:r>
          </a:p>
        </p:txBody>
      </p:sp>
      <p:sp>
        <p:nvSpPr>
          <p:cNvPr id="848" name="Rectangle 4"/>
          <p:cNvSpPr txBox="1"/>
          <p:nvPr/>
        </p:nvSpPr>
        <p:spPr>
          <a:xfrm>
            <a:off x="8708047" y="3082720"/>
            <a:ext cx="2645753" cy="3752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solidFill>
                  <a:srgbClr val="000000"/>
                </a:solidFill>
              </a:defRPr>
            </a:lvl1pPr>
          </a:lstStyle>
          <a:p>
            <a:r>
              <a:rPr dirty="0"/>
              <a:t>kitchen.kidneyfund.org</a:t>
            </a:r>
          </a:p>
        </p:txBody>
      </p:sp>
      <p:pic>
        <p:nvPicPr>
          <p:cNvPr id="849" name="Image" descr="Image"/>
          <p:cNvPicPr>
            <a:picLocks noChangeAspect="1"/>
          </p:cNvPicPr>
          <p:nvPr/>
        </p:nvPicPr>
        <p:blipFill>
          <a:blip r:embed="rId3"/>
          <a:stretch>
            <a:fillRect/>
          </a:stretch>
        </p:blipFill>
        <p:spPr>
          <a:xfrm>
            <a:off x="8539593" y="2721058"/>
            <a:ext cx="2963367" cy="1369484"/>
          </a:xfrm>
          <a:prstGeom prst="rect">
            <a:avLst/>
          </a:prstGeom>
          <a:ln w="12700">
            <a:miter lim="400000"/>
          </a:ln>
        </p:spPr>
      </p:pic>
      <p:pic>
        <p:nvPicPr>
          <p:cNvPr id="6" name="Picture 5">
            <a:extLst>
              <a:ext uri="{FF2B5EF4-FFF2-40B4-BE49-F238E27FC236}">
                <a16:creationId xmlns:a16="http://schemas.microsoft.com/office/drawing/2014/main" id="{E2F39370-4C1F-45E6-900B-63412C2B6963}"/>
              </a:ext>
            </a:extLst>
          </p:cNvPr>
          <p:cNvPicPr>
            <a:picLocks noChangeAspect="1"/>
          </p:cNvPicPr>
          <p:nvPr/>
        </p:nvPicPr>
        <p:blipFill>
          <a:blip r:embed="rId4"/>
          <a:stretch>
            <a:fillRect/>
          </a:stretch>
        </p:blipFill>
        <p:spPr>
          <a:xfrm>
            <a:off x="1152284" y="2024334"/>
            <a:ext cx="7079341" cy="4540967"/>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Title 1"/>
          <p:cNvSpPr txBox="1">
            <a:spLocks noGrp="1"/>
          </p:cNvSpPr>
          <p:nvPr>
            <p:ph type="title"/>
          </p:nvPr>
        </p:nvSpPr>
        <p:spPr>
          <a:prstGeom prst="rect">
            <a:avLst/>
          </a:prstGeom>
        </p:spPr>
        <p:txBody>
          <a:bodyPr/>
          <a:lstStyle/>
          <a:p>
            <a:r>
              <a:t>Be active</a:t>
            </a:r>
          </a:p>
        </p:txBody>
      </p:sp>
      <p:sp>
        <p:nvSpPr>
          <p:cNvPr id="854" name="Content Placeholder 2"/>
          <p:cNvSpPr txBox="1">
            <a:spLocks noGrp="1"/>
          </p:cNvSpPr>
          <p:nvPr>
            <p:ph type="body" idx="1"/>
          </p:nvPr>
        </p:nvSpPr>
        <p:spPr>
          <a:prstGeom prst="rect">
            <a:avLst/>
          </a:prstGeom>
        </p:spPr>
        <p:txBody>
          <a:bodyPr/>
          <a:lstStyle/>
          <a:p>
            <a:r>
              <a:t>Being active can help control blood pressure and diabetes and keep a healthy weight</a:t>
            </a:r>
          </a:p>
          <a:p>
            <a:r>
              <a:t>Set a goal to be active for 30 minutes a day, 5 days per week</a:t>
            </a:r>
          </a:p>
          <a:p>
            <a:r>
              <a:t>Start slowly – add an extra activity into your routine, such as a walk after a meal</a:t>
            </a:r>
          </a:p>
          <a:p>
            <a:r>
              <a:t>Find activities you enjoy, like walking, dancing, gardening, or playing a sport</a:t>
            </a:r>
          </a:p>
        </p:txBody>
      </p:sp>
      <p:pic>
        <p:nvPicPr>
          <p:cNvPr id="85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8" y="1161269"/>
            <a:ext cx="481066" cy="481066"/>
          </a:xfrm>
          <a:prstGeom prst="rect">
            <a:avLst/>
          </a:prstGeom>
          <a:ln w="12700">
            <a:miter lim="400000"/>
          </a:ln>
        </p:spPr>
      </p:pic>
      <p:pic>
        <p:nvPicPr>
          <p:cNvPr id="856" name="Image" descr="Image"/>
          <p:cNvPicPr>
            <a:picLocks noChangeAspect="1"/>
          </p:cNvPicPr>
          <p:nvPr/>
        </p:nvPicPr>
        <p:blipFill>
          <a:blip r:embed="rId4"/>
          <a:stretch>
            <a:fillRect/>
          </a:stretch>
        </p:blipFill>
        <p:spPr>
          <a:xfrm flipH="1">
            <a:off x="1158821" y="4906311"/>
            <a:ext cx="2329078" cy="1482990"/>
          </a:xfrm>
          <a:prstGeom prst="rect">
            <a:avLst/>
          </a:prstGeom>
          <a:ln w="12700">
            <a:miter lim="400000"/>
          </a:ln>
        </p:spPr>
      </p:pic>
      <p:pic>
        <p:nvPicPr>
          <p:cNvPr id="857" name="Image" descr="Image"/>
          <p:cNvPicPr>
            <a:picLocks noChangeAspect="1"/>
          </p:cNvPicPr>
          <p:nvPr/>
        </p:nvPicPr>
        <p:blipFill>
          <a:blip r:embed="rId4"/>
          <a:stretch>
            <a:fillRect/>
          </a:stretch>
        </p:blipFill>
        <p:spPr>
          <a:xfrm>
            <a:off x="3673914" y="4906311"/>
            <a:ext cx="2329078" cy="1482990"/>
          </a:xfrm>
          <a:prstGeom prst="rect">
            <a:avLst/>
          </a:prstGeom>
          <a:ln w="12700">
            <a:miter lim="400000"/>
          </a:ln>
        </p:spPr>
      </p:pic>
      <p:pic>
        <p:nvPicPr>
          <p:cNvPr id="858" name="Image" descr="Image"/>
          <p:cNvPicPr>
            <a:picLocks noChangeAspect="1"/>
          </p:cNvPicPr>
          <p:nvPr/>
        </p:nvPicPr>
        <p:blipFill>
          <a:blip r:embed="rId4"/>
          <a:stretch>
            <a:fillRect/>
          </a:stretch>
        </p:blipFill>
        <p:spPr>
          <a:xfrm flipH="1">
            <a:off x="6189008" y="4906311"/>
            <a:ext cx="2329078" cy="1482990"/>
          </a:xfrm>
          <a:prstGeom prst="rect">
            <a:avLst/>
          </a:prstGeom>
          <a:ln w="12700">
            <a:miter lim="400000"/>
          </a:ln>
        </p:spPr>
      </p:pic>
      <p:pic>
        <p:nvPicPr>
          <p:cNvPr id="859" name="Image" descr="Image"/>
          <p:cNvPicPr>
            <a:picLocks noChangeAspect="1"/>
          </p:cNvPicPr>
          <p:nvPr/>
        </p:nvPicPr>
        <p:blipFill>
          <a:blip r:embed="rId4"/>
          <a:stretch>
            <a:fillRect/>
          </a:stretch>
        </p:blipFill>
        <p:spPr>
          <a:xfrm>
            <a:off x="8704102" y="4906311"/>
            <a:ext cx="2329077" cy="1482990"/>
          </a:xfrm>
          <a:prstGeom prst="rect">
            <a:avLst/>
          </a:prstGeom>
          <a:ln w="12700">
            <a:miter lim="400000"/>
          </a:ln>
        </p:spPr>
      </p:pic>
      <p:pic>
        <p:nvPicPr>
          <p:cNvPr id="860" name="Image" descr="Image"/>
          <p:cNvPicPr>
            <a:picLocks noChangeAspect="1"/>
          </p:cNvPicPr>
          <p:nvPr/>
        </p:nvPicPr>
        <p:blipFill>
          <a:blip r:embed="rId5"/>
          <a:stretch>
            <a:fillRect/>
          </a:stretch>
        </p:blipFill>
        <p:spPr>
          <a:xfrm>
            <a:off x="1812359" y="5069349"/>
            <a:ext cx="1022002" cy="1022002"/>
          </a:xfrm>
          <a:prstGeom prst="rect">
            <a:avLst/>
          </a:prstGeom>
          <a:ln w="12700">
            <a:miter lim="400000"/>
          </a:ln>
        </p:spPr>
      </p:pic>
      <p:pic>
        <p:nvPicPr>
          <p:cNvPr id="861" name="Image" descr="Image"/>
          <p:cNvPicPr>
            <a:picLocks noChangeAspect="1"/>
          </p:cNvPicPr>
          <p:nvPr/>
        </p:nvPicPr>
        <p:blipFill>
          <a:blip r:embed="rId6"/>
          <a:stretch>
            <a:fillRect/>
          </a:stretch>
        </p:blipFill>
        <p:spPr>
          <a:xfrm>
            <a:off x="4367731" y="5109628"/>
            <a:ext cx="941444" cy="941444"/>
          </a:xfrm>
          <a:prstGeom prst="rect">
            <a:avLst/>
          </a:prstGeom>
          <a:ln w="12700">
            <a:miter lim="400000"/>
          </a:ln>
        </p:spPr>
      </p:pic>
      <p:pic>
        <p:nvPicPr>
          <p:cNvPr id="862" name="Image" descr="Image"/>
          <p:cNvPicPr>
            <a:picLocks noChangeAspect="1"/>
          </p:cNvPicPr>
          <p:nvPr/>
        </p:nvPicPr>
        <p:blipFill>
          <a:blip r:embed="rId7"/>
          <a:stretch>
            <a:fillRect/>
          </a:stretch>
        </p:blipFill>
        <p:spPr>
          <a:xfrm>
            <a:off x="6842545" y="5012806"/>
            <a:ext cx="1135090" cy="1135089"/>
          </a:xfrm>
          <a:prstGeom prst="rect">
            <a:avLst/>
          </a:prstGeom>
          <a:ln w="12700">
            <a:miter lim="400000"/>
          </a:ln>
        </p:spPr>
      </p:pic>
      <p:pic>
        <p:nvPicPr>
          <p:cNvPr id="863" name="Image" descr="Image"/>
          <p:cNvPicPr>
            <a:picLocks noChangeAspect="1"/>
          </p:cNvPicPr>
          <p:nvPr/>
        </p:nvPicPr>
        <p:blipFill>
          <a:blip r:embed="rId8"/>
          <a:stretch>
            <a:fillRect/>
          </a:stretch>
        </p:blipFill>
        <p:spPr>
          <a:xfrm>
            <a:off x="9397918" y="5069349"/>
            <a:ext cx="1022002" cy="102200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Title 1"/>
          <p:cNvSpPr txBox="1">
            <a:spLocks noGrp="1"/>
          </p:cNvSpPr>
          <p:nvPr>
            <p:ph type="title"/>
          </p:nvPr>
        </p:nvSpPr>
        <p:spPr>
          <a:prstGeom prst="rect">
            <a:avLst/>
          </a:prstGeom>
        </p:spPr>
        <p:txBody>
          <a:bodyPr/>
          <a:lstStyle/>
          <a:p>
            <a:r>
              <a:t>Other ways to prevent CKD</a:t>
            </a:r>
          </a:p>
        </p:txBody>
      </p:sp>
      <p:pic>
        <p:nvPicPr>
          <p:cNvPr id="868"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69" name="Image" descr="Image"/>
          <p:cNvPicPr>
            <a:picLocks/>
          </p:cNvPicPr>
          <p:nvPr/>
        </p:nvPicPr>
        <p:blipFill>
          <a:blip r:embed="rId4"/>
          <a:stretch>
            <a:fillRect/>
          </a:stretch>
        </p:blipFill>
        <p:spPr>
          <a:xfrm>
            <a:off x="8155944" y="2503747"/>
            <a:ext cx="3086101" cy="2387601"/>
          </a:xfrm>
          <a:prstGeom prst="rect">
            <a:avLst/>
          </a:prstGeom>
          <a:ln w="12700">
            <a:miter lim="400000"/>
          </a:ln>
        </p:spPr>
      </p:pic>
      <p:pic>
        <p:nvPicPr>
          <p:cNvPr id="870" name="Image" descr="Image"/>
          <p:cNvPicPr>
            <a:picLocks/>
          </p:cNvPicPr>
          <p:nvPr/>
        </p:nvPicPr>
        <p:blipFill>
          <a:blip r:embed="rId5"/>
          <a:stretch>
            <a:fillRect/>
          </a:stretch>
        </p:blipFill>
        <p:spPr>
          <a:xfrm>
            <a:off x="829230" y="2510730"/>
            <a:ext cx="2878369" cy="2373634"/>
          </a:xfrm>
          <a:prstGeom prst="rect">
            <a:avLst/>
          </a:prstGeom>
          <a:ln w="12700">
            <a:miter lim="400000"/>
          </a:ln>
        </p:spPr>
      </p:pic>
      <p:sp>
        <p:nvSpPr>
          <p:cNvPr id="871" name="Quit smoking"/>
          <p:cNvSpPr txBox="1"/>
          <p:nvPr/>
        </p:nvSpPr>
        <p:spPr>
          <a:xfrm>
            <a:off x="1397675" y="4037744"/>
            <a:ext cx="1741479"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Quit smoking</a:t>
            </a:r>
          </a:p>
        </p:txBody>
      </p:sp>
      <p:sp>
        <p:nvSpPr>
          <p:cNvPr id="872" name="Limit alcohol"/>
          <p:cNvSpPr txBox="1"/>
          <p:nvPr/>
        </p:nvSpPr>
        <p:spPr>
          <a:xfrm>
            <a:off x="5225260" y="4037744"/>
            <a:ext cx="1741479"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Limit alcohol</a:t>
            </a:r>
          </a:p>
        </p:txBody>
      </p:sp>
      <p:sp>
        <p:nvSpPr>
          <p:cNvPr id="873" name="Talk with your doctor"/>
          <p:cNvSpPr txBox="1"/>
          <p:nvPr/>
        </p:nvSpPr>
        <p:spPr>
          <a:xfrm>
            <a:off x="8670797" y="4037744"/>
            <a:ext cx="2056395"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Talk with your doctor</a:t>
            </a:r>
          </a:p>
        </p:txBody>
      </p:sp>
      <p:pic>
        <p:nvPicPr>
          <p:cNvPr id="874" name="Image" descr="Image"/>
          <p:cNvPicPr>
            <a:picLocks noChangeAspect="1"/>
          </p:cNvPicPr>
          <p:nvPr/>
        </p:nvPicPr>
        <p:blipFill>
          <a:blip r:embed="rId6"/>
          <a:stretch>
            <a:fillRect/>
          </a:stretch>
        </p:blipFill>
        <p:spPr>
          <a:xfrm>
            <a:off x="1633414" y="2721354"/>
            <a:ext cx="1270001" cy="1270001"/>
          </a:xfrm>
          <a:prstGeom prst="rect">
            <a:avLst/>
          </a:prstGeom>
          <a:ln w="12700">
            <a:miter lim="400000"/>
          </a:ln>
        </p:spPr>
      </p:pic>
      <p:pic>
        <p:nvPicPr>
          <p:cNvPr id="875" name="Image" descr="Image"/>
          <p:cNvPicPr>
            <a:picLocks noChangeAspect="1"/>
          </p:cNvPicPr>
          <p:nvPr/>
        </p:nvPicPr>
        <p:blipFill>
          <a:blip r:embed="rId7"/>
          <a:stretch>
            <a:fillRect/>
          </a:stretch>
        </p:blipFill>
        <p:spPr>
          <a:xfrm>
            <a:off x="5401798" y="2662153"/>
            <a:ext cx="1388403" cy="1388403"/>
          </a:xfrm>
          <a:prstGeom prst="rect">
            <a:avLst/>
          </a:prstGeom>
          <a:ln w="12700">
            <a:miter lim="400000"/>
          </a:ln>
        </p:spPr>
      </p:pic>
      <p:pic>
        <p:nvPicPr>
          <p:cNvPr id="876" name="Image" descr="Image"/>
          <p:cNvPicPr>
            <a:picLocks noChangeAspect="1"/>
          </p:cNvPicPr>
          <p:nvPr/>
        </p:nvPicPr>
        <p:blipFill>
          <a:blip r:embed="rId8"/>
          <a:stretch>
            <a:fillRect/>
          </a:stretch>
        </p:blipFill>
        <p:spPr>
          <a:xfrm>
            <a:off x="9063994" y="2721354"/>
            <a:ext cx="1270001" cy="1270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342373" y="2157348"/>
            <a:ext cx="2762343" cy="3734336"/>
          </a:xfrm>
          <a:prstGeom prst="rect">
            <a:avLst/>
          </a:prstGeom>
          <a:ln w="12700">
            <a:miter lim="400000"/>
          </a:ln>
        </p:spPr>
      </p:pic>
      <p:sp>
        <p:nvSpPr>
          <p:cNvPr id="293" name="Content Placeholder 2"/>
          <p:cNvSpPr txBox="1"/>
          <p:nvPr/>
        </p:nvSpPr>
        <p:spPr>
          <a:xfrm>
            <a:off x="838200" y="2157351"/>
            <a:ext cx="6910634" cy="39688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Filter waste and remove extra fluid out of the blood to make urine</a:t>
            </a:r>
          </a:p>
          <a:p>
            <a:pPr marL="228600" indent="-228600">
              <a:lnSpc>
                <a:spcPct val="90000"/>
              </a:lnSpc>
              <a:spcBef>
                <a:spcPts val="1000"/>
              </a:spcBef>
              <a:buClr>
                <a:srgbClr val="00599C"/>
              </a:buClr>
              <a:buSzPct val="100000"/>
              <a:buFont typeface="Arial"/>
              <a:buChar char="•"/>
              <a:defRPr sz="2400">
                <a:solidFill>
                  <a:srgbClr val="4D4D4F"/>
                </a:solidFill>
              </a:defRPr>
            </a:pPr>
            <a:r>
              <a:t>They also help:</a:t>
            </a:r>
          </a:p>
          <a:p>
            <a:pPr marL="482600" indent="-228600">
              <a:lnSpc>
                <a:spcPct val="90000"/>
              </a:lnSpc>
              <a:spcBef>
                <a:spcPts val="1000"/>
              </a:spcBef>
              <a:buClr>
                <a:srgbClr val="00599C"/>
              </a:buClr>
              <a:buSzPct val="100000"/>
              <a:buFont typeface="Arial"/>
              <a:buChar char="•"/>
              <a:defRPr sz="2400">
                <a:solidFill>
                  <a:srgbClr val="4D4D4F"/>
                </a:solidFill>
              </a:defRPr>
            </a:pPr>
            <a:r>
              <a:t>Keep bones healthy</a:t>
            </a:r>
          </a:p>
          <a:p>
            <a:pPr marL="482600" indent="-228600">
              <a:lnSpc>
                <a:spcPct val="90000"/>
              </a:lnSpc>
              <a:spcBef>
                <a:spcPts val="1000"/>
              </a:spcBef>
              <a:buClr>
                <a:srgbClr val="00599C"/>
              </a:buClr>
              <a:buSzPct val="100000"/>
              <a:buFont typeface="Arial"/>
              <a:buChar char="•"/>
              <a:defRPr sz="2400">
                <a:solidFill>
                  <a:srgbClr val="4D4D4F"/>
                </a:solidFill>
              </a:defRPr>
            </a:pPr>
            <a:r>
              <a:t>Make red blood cells</a:t>
            </a:r>
          </a:p>
          <a:p>
            <a:pPr marL="482600" indent="-228600">
              <a:lnSpc>
                <a:spcPct val="90000"/>
              </a:lnSpc>
              <a:spcBef>
                <a:spcPts val="1000"/>
              </a:spcBef>
              <a:buClr>
                <a:srgbClr val="00599C"/>
              </a:buClr>
              <a:buSzPct val="100000"/>
              <a:buFont typeface="Arial"/>
              <a:buChar char="•"/>
              <a:defRPr sz="2400">
                <a:solidFill>
                  <a:srgbClr val="4D4D4F"/>
                </a:solidFill>
              </a:defRPr>
            </a:pPr>
            <a:r>
              <a:t>Control blood pressure</a:t>
            </a:r>
          </a:p>
          <a:p>
            <a:pPr marL="482600" indent="-228600">
              <a:lnSpc>
                <a:spcPct val="90000"/>
              </a:lnSpc>
              <a:spcBef>
                <a:spcPts val="1000"/>
              </a:spcBef>
              <a:buClr>
                <a:srgbClr val="00599C"/>
              </a:buClr>
              <a:buSzPct val="100000"/>
              <a:buFont typeface="Arial"/>
              <a:buChar char="•"/>
              <a:defRPr sz="2400">
                <a:solidFill>
                  <a:srgbClr val="4D4D4F"/>
                </a:solidFill>
              </a:defRPr>
            </a:pPr>
            <a:r>
              <a:t>Keep the right amount of minerals in your body</a:t>
            </a:r>
          </a:p>
        </p:txBody>
      </p:sp>
      <p:sp>
        <p:nvSpPr>
          <p:cNvPr id="294" name="Title 1"/>
          <p:cNvSpPr txBox="1">
            <a:spLocks noGrp="1"/>
          </p:cNvSpPr>
          <p:nvPr>
            <p:ph type="title"/>
          </p:nvPr>
        </p:nvSpPr>
        <p:spPr>
          <a:prstGeom prst="rect">
            <a:avLst/>
          </a:prstGeom>
        </p:spPr>
        <p:txBody>
          <a:bodyPr/>
          <a:lstStyle/>
          <a:p>
            <a:r>
              <a:t>What do your kidneys do?</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ubtitle 2"/>
          <p:cNvSpPr txBox="1">
            <a:spLocks noGrp="1"/>
          </p:cNvSpPr>
          <p:nvPr>
            <p:ph type="body" sz="half" idx="1"/>
          </p:nvPr>
        </p:nvSpPr>
        <p:spPr>
          <a:xfrm>
            <a:off x="2756550" y="3288030"/>
            <a:ext cx="8474111" cy="2332619"/>
          </a:xfrm>
          <a:prstGeom prst="rect">
            <a:avLst/>
          </a:prstGeom>
        </p:spPr>
        <p:txBody>
          <a:bodyPr/>
          <a:lstStyle/>
          <a:p>
            <a:pPr>
              <a:buBlip>
                <a:blip r:embed="rId3"/>
              </a:buBlip>
            </a:pPr>
            <a:r>
              <a:t>Take steps to manage my diabetes</a:t>
            </a:r>
          </a:p>
          <a:p>
            <a:pPr>
              <a:buBlip>
                <a:blip r:embed="rId3"/>
              </a:buBlip>
            </a:pPr>
            <a:r>
              <a:t>Take steps to control my high blood pressure</a:t>
            </a:r>
          </a:p>
          <a:p>
            <a:pPr>
              <a:buBlip>
                <a:blip r:embed="rId3"/>
              </a:buBlip>
            </a:pPr>
            <a:r>
              <a:t>Make this change to eat healthy</a:t>
            </a:r>
          </a:p>
          <a:p>
            <a:pPr>
              <a:buBlip>
                <a:blip r:embed="rId3"/>
              </a:buBlip>
            </a:pPr>
            <a:r>
              <a:t>Take steps to be more active</a:t>
            </a:r>
          </a:p>
          <a:p>
            <a:pPr>
              <a:buBlip>
                <a:blip r:embed="rId3"/>
              </a:buBlip>
            </a:pPr>
            <a:r>
              <a:t>Other</a:t>
            </a:r>
          </a:p>
        </p:txBody>
      </p:sp>
      <p:sp>
        <p:nvSpPr>
          <p:cNvPr id="881" name="Title 1"/>
          <p:cNvSpPr txBox="1">
            <a:spLocks noGrp="1"/>
          </p:cNvSpPr>
          <p:nvPr>
            <p:ph type="title"/>
          </p:nvPr>
        </p:nvSpPr>
        <p:spPr>
          <a:prstGeom prst="rect">
            <a:avLst/>
          </a:prstGeom>
        </p:spPr>
        <p:txBody>
          <a:bodyPr/>
          <a:lstStyle/>
          <a:p>
            <a:r>
              <a:t>Write down 3 things you’ll do to prevent CKD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itle 1"/>
          <p:cNvSpPr txBox="1">
            <a:spLocks noGrp="1"/>
          </p:cNvSpPr>
          <p:nvPr>
            <p:ph type="body" idx="21"/>
          </p:nvPr>
        </p:nvSpPr>
        <p:spPr>
          <a:xfrm>
            <a:off x="838200" y="3474720"/>
            <a:ext cx="7425977" cy="1309202"/>
          </a:xfrm>
          <a:prstGeom prst="rect">
            <a:avLst/>
          </a:prstGeom>
        </p:spPr>
        <p:txBody>
          <a:bodyPr/>
          <a:lstStyle/>
          <a:p>
            <a:r>
              <a:t>Treatments for kidney failure</a:t>
            </a:r>
          </a:p>
        </p:txBody>
      </p:sp>
      <p:sp>
        <p:nvSpPr>
          <p:cNvPr id="886" name="Title 1"/>
          <p:cNvSpPr txBox="1">
            <a:spLocks noGrp="1"/>
          </p:cNvSpPr>
          <p:nvPr>
            <p:ph type="body" idx="22"/>
          </p:nvPr>
        </p:nvSpPr>
        <p:spPr>
          <a:prstGeom prst="rect">
            <a:avLst/>
          </a:prstGeom>
        </p:spPr>
        <p:txBody>
          <a:bodyPr/>
          <a:lstStyle/>
          <a:p>
            <a:r>
              <a:rPr lang="en-US"/>
              <a:t>4</a:t>
            </a:r>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Title 1"/>
          <p:cNvSpPr txBox="1">
            <a:spLocks noGrp="1"/>
          </p:cNvSpPr>
          <p:nvPr>
            <p:ph type="title"/>
          </p:nvPr>
        </p:nvSpPr>
        <p:spPr>
          <a:prstGeom prst="rect">
            <a:avLst/>
          </a:prstGeom>
        </p:spPr>
        <p:txBody>
          <a:bodyPr/>
          <a:lstStyle/>
          <a:p>
            <a:r>
              <a:t>Main treatments for kidney failure</a:t>
            </a:r>
          </a:p>
        </p:txBody>
      </p:sp>
      <p:pic>
        <p:nvPicPr>
          <p:cNvPr id="891"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92" name="Image" descr="Image"/>
          <p:cNvPicPr>
            <a:picLocks/>
          </p:cNvPicPr>
          <p:nvPr/>
        </p:nvPicPr>
        <p:blipFill>
          <a:blip r:embed="rId4"/>
          <a:stretch>
            <a:fillRect/>
          </a:stretch>
        </p:blipFill>
        <p:spPr>
          <a:xfrm>
            <a:off x="837635" y="2503747"/>
            <a:ext cx="2861560" cy="2387601"/>
          </a:xfrm>
          <a:prstGeom prst="rect">
            <a:avLst/>
          </a:prstGeom>
          <a:ln w="12700">
            <a:miter lim="400000"/>
          </a:ln>
        </p:spPr>
      </p:pic>
      <p:pic>
        <p:nvPicPr>
          <p:cNvPr id="893" name="Image" descr="Image"/>
          <p:cNvPicPr>
            <a:picLocks/>
          </p:cNvPicPr>
          <p:nvPr/>
        </p:nvPicPr>
        <p:blipFill>
          <a:blip r:embed="rId5"/>
          <a:stretch>
            <a:fillRect/>
          </a:stretch>
        </p:blipFill>
        <p:spPr>
          <a:xfrm>
            <a:off x="8063058" y="2510730"/>
            <a:ext cx="2878368" cy="2373634"/>
          </a:xfrm>
          <a:prstGeom prst="rect">
            <a:avLst/>
          </a:prstGeom>
          <a:ln w="12700">
            <a:miter lim="400000"/>
          </a:ln>
        </p:spPr>
      </p:pic>
      <p:sp>
        <p:nvSpPr>
          <p:cNvPr id="894" name="TextBox 15"/>
          <p:cNvSpPr txBox="1"/>
          <p:nvPr/>
        </p:nvSpPr>
        <p:spPr>
          <a:xfrm>
            <a:off x="1228321" y="4147892"/>
            <a:ext cx="2080187"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Dialysis</a:t>
            </a:r>
          </a:p>
        </p:txBody>
      </p:sp>
      <p:sp>
        <p:nvSpPr>
          <p:cNvPr id="895" name="TextBox 16"/>
          <p:cNvSpPr txBox="1"/>
          <p:nvPr/>
        </p:nvSpPr>
        <p:spPr>
          <a:xfrm>
            <a:off x="8524656" y="4147892"/>
            <a:ext cx="1955173"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Medical management</a:t>
            </a:r>
          </a:p>
        </p:txBody>
      </p:sp>
      <p:sp>
        <p:nvSpPr>
          <p:cNvPr id="896" name="TextBox 17"/>
          <p:cNvSpPr txBox="1"/>
          <p:nvPr/>
        </p:nvSpPr>
        <p:spPr>
          <a:xfrm>
            <a:off x="5271878" y="4147892"/>
            <a:ext cx="1648244"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Kidney transplant</a:t>
            </a:r>
          </a:p>
        </p:txBody>
      </p:sp>
      <p:pic>
        <p:nvPicPr>
          <p:cNvPr id="897" name="Graphic 4" descr="Graphic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5431" y="2827646"/>
            <a:ext cx="1202707" cy="1202708"/>
          </a:xfrm>
          <a:prstGeom prst="rect">
            <a:avLst/>
          </a:prstGeom>
          <a:ln w="12700">
            <a:miter lim="400000"/>
          </a:ln>
        </p:spPr>
      </p:pic>
      <p:pic>
        <p:nvPicPr>
          <p:cNvPr id="898" name="Graphic 24" descr="Graphic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59286" y="2792287"/>
            <a:ext cx="1273427" cy="1273426"/>
          </a:xfrm>
          <a:prstGeom prst="rect">
            <a:avLst/>
          </a:prstGeom>
          <a:ln w="12700">
            <a:miter lim="400000"/>
          </a:ln>
        </p:spPr>
      </p:pic>
      <p:pic>
        <p:nvPicPr>
          <p:cNvPr id="899" name="Graphic 26" descr="Graphic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6230" y="2827646"/>
            <a:ext cx="1202707" cy="1202708"/>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Title 1"/>
          <p:cNvSpPr txBox="1">
            <a:spLocks noGrp="1"/>
          </p:cNvSpPr>
          <p:nvPr>
            <p:ph type="title"/>
          </p:nvPr>
        </p:nvSpPr>
        <p:spPr>
          <a:prstGeom prst="rect">
            <a:avLst/>
          </a:prstGeom>
        </p:spPr>
        <p:txBody>
          <a:bodyPr/>
          <a:lstStyle/>
          <a:p>
            <a:r>
              <a:t>What is dialysis?</a:t>
            </a:r>
          </a:p>
        </p:txBody>
      </p:sp>
      <p:pic>
        <p:nvPicPr>
          <p:cNvPr id="904" name="Graphic 9" descr="Graphic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05" name="TextBox 7"/>
          <p:cNvSpPr txBox="1"/>
          <p:nvPr/>
        </p:nvSpPr>
        <p:spPr>
          <a:xfrm>
            <a:off x="2029300" y="5088483"/>
            <a:ext cx="2371474" cy="7427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200">
                <a:solidFill>
                  <a:srgbClr val="535353"/>
                </a:solidFill>
              </a:defRPr>
            </a:pPr>
            <a:r>
              <a:t>Hemodialysis </a:t>
            </a:r>
          </a:p>
          <a:p>
            <a:pPr algn="ctr">
              <a:defRPr sz="2200">
                <a:solidFill>
                  <a:srgbClr val="535353"/>
                </a:solidFill>
              </a:defRPr>
            </a:pPr>
            <a:r>
              <a:t>(HD)</a:t>
            </a:r>
          </a:p>
        </p:txBody>
      </p:sp>
      <p:pic>
        <p:nvPicPr>
          <p:cNvPr id="906" name="Image" descr="Image"/>
          <p:cNvPicPr>
            <a:picLocks/>
          </p:cNvPicPr>
          <p:nvPr/>
        </p:nvPicPr>
        <p:blipFill>
          <a:blip r:embed="rId4"/>
          <a:stretch>
            <a:fillRect/>
          </a:stretch>
        </p:blipFill>
        <p:spPr>
          <a:xfrm>
            <a:off x="1783478" y="4490777"/>
            <a:ext cx="2863118" cy="1938113"/>
          </a:xfrm>
          <a:prstGeom prst="rect">
            <a:avLst/>
          </a:prstGeom>
          <a:ln w="12700">
            <a:miter lim="400000"/>
          </a:ln>
        </p:spPr>
      </p:pic>
      <p:sp>
        <p:nvSpPr>
          <p:cNvPr id="907" name="TextBox 7"/>
          <p:cNvSpPr txBox="1"/>
          <p:nvPr/>
        </p:nvSpPr>
        <p:spPr>
          <a:xfrm>
            <a:off x="5170378" y="5088483"/>
            <a:ext cx="2371474" cy="7427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200">
                <a:solidFill>
                  <a:srgbClr val="535353"/>
                </a:solidFill>
              </a:defRPr>
            </a:lvl1pPr>
          </a:lstStyle>
          <a:p>
            <a:r>
              <a:t>Peritoneal dialysis (PD)</a:t>
            </a:r>
          </a:p>
        </p:txBody>
      </p:sp>
      <p:pic>
        <p:nvPicPr>
          <p:cNvPr id="908" name="Image" descr="Image"/>
          <p:cNvPicPr>
            <a:picLocks/>
          </p:cNvPicPr>
          <p:nvPr/>
        </p:nvPicPr>
        <p:blipFill>
          <a:blip r:embed="rId4"/>
          <a:stretch>
            <a:fillRect/>
          </a:stretch>
        </p:blipFill>
        <p:spPr>
          <a:xfrm flipH="1">
            <a:off x="4924557" y="4490777"/>
            <a:ext cx="2863118" cy="1938113"/>
          </a:xfrm>
          <a:prstGeom prst="rect">
            <a:avLst/>
          </a:prstGeom>
          <a:ln w="12700">
            <a:miter lim="400000"/>
          </a:ln>
        </p:spPr>
      </p:pic>
      <p:graphicFrame>
        <p:nvGraphicFramePr>
          <p:cNvPr id="909" name="2D Pie Chart"/>
          <p:cNvGraphicFramePr/>
          <p:nvPr/>
        </p:nvGraphicFramePr>
        <p:xfrm>
          <a:off x="9156077" y="3182307"/>
          <a:ext cx="2371474" cy="2371474"/>
        </p:xfrm>
        <a:graphic>
          <a:graphicData uri="http://schemas.openxmlformats.org/drawingml/2006/chart">
            <c:chart xmlns:c="http://schemas.openxmlformats.org/drawingml/2006/chart" xmlns:r="http://schemas.openxmlformats.org/officeDocument/2006/relationships" r:id="rId5"/>
          </a:graphicData>
        </a:graphic>
      </p:graphicFrame>
      <p:sp>
        <p:nvSpPr>
          <p:cNvPr id="910" name="10-15%"/>
          <p:cNvSpPr txBox="1"/>
          <p:nvPr/>
        </p:nvSpPr>
        <p:spPr>
          <a:xfrm>
            <a:off x="9048662" y="2847510"/>
            <a:ext cx="1067170" cy="41250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b="1">
                <a:solidFill>
                  <a:schemeClr val="accent1"/>
                </a:solidFill>
              </a:defRPr>
            </a:lvl1pPr>
          </a:lstStyle>
          <a:p>
            <a:r>
              <a:t>10-15%</a:t>
            </a:r>
          </a:p>
        </p:txBody>
      </p:sp>
      <p:sp>
        <p:nvSpPr>
          <p:cNvPr id="911" name="A treatment to clean the blood when the kidneys are not able to"/>
          <p:cNvSpPr txBox="1">
            <a:spLocks noGrp="1"/>
          </p:cNvSpPr>
          <p:nvPr>
            <p:ph type="body" sz="quarter" idx="1"/>
          </p:nvPr>
        </p:nvSpPr>
        <p:spPr>
          <a:xfrm>
            <a:off x="838200" y="2157351"/>
            <a:ext cx="10515600" cy="458321"/>
          </a:xfrm>
          <a:prstGeom prst="rect">
            <a:avLst/>
          </a:prstGeom>
        </p:spPr>
        <p:txBody>
          <a:bodyPr/>
          <a:lstStyle/>
          <a:p>
            <a:r>
              <a:t>A treatment to clean the blood when the kidneys are not able to</a:t>
            </a:r>
          </a:p>
        </p:txBody>
      </p:sp>
      <p:sp>
        <p:nvSpPr>
          <p:cNvPr id="912" name="It does some of the work that the kidneys did when they were healthy – but it can only do 10-15% of what a normal kidney does…"/>
          <p:cNvSpPr txBox="1"/>
          <p:nvPr/>
        </p:nvSpPr>
        <p:spPr>
          <a:xfrm>
            <a:off x="838200" y="2736990"/>
            <a:ext cx="7552101" cy="16324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It does some of the work that the kidneys did when they were healthy – but it can only do </a:t>
            </a:r>
            <a:r>
              <a:rPr b="1"/>
              <a:t>10-15%</a:t>
            </a:r>
            <a:r>
              <a:t> of what a normal kidney does</a:t>
            </a:r>
          </a:p>
          <a:p>
            <a:pPr marL="228600" indent="-228600">
              <a:lnSpc>
                <a:spcPct val="90000"/>
              </a:lnSpc>
              <a:spcBef>
                <a:spcPts val="1000"/>
              </a:spcBef>
              <a:buClr>
                <a:srgbClr val="00599C"/>
              </a:buClr>
              <a:buSzPct val="100000"/>
              <a:buFont typeface="Arial"/>
              <a:buChar char="•"/>
              <a:defRPr sz="2400">
                <a:solidFill>
                  <a:srgbClr val="4D4D4F"/>
                </a:solidFill>
              </a:defRPr>
            </a:pPr>
            <a:r>
              <a:t>There are 2 types: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 name="Picture 166" descr="Picture 1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3154" y="1947393"/>
            <a:ext cx="4718729" cy="4687675"/>
          </a:xfrm>
          <a:prstGeom prst="rect">
            <a:avLst/>
          </a:prstGeom>
          <a:ln w="12700">
            <a:miter lim="400000"/>
          </a:ln>
        </p:spPr>
      </p:pic>
      <p:sp>
        <p:nvSpPr>
          <p:cNvPr id="917" name="Rectangle 2173"/>
          <p:cNvSpPr txBox="1"/>
          <p:nvPr/>
        </p:nvSpPr>
        <p:spPr>
          <a:xfrm>
            <a:off x="9155733" y="1804452"/>
            <a:ext cx="2777353"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Dialyzer: a filter that cleans your blood by removing some of the waste and extra fluid</a:t>
            </a:r>
          </a:p>
        </p:txBody>
      </p:sp>
      <p:sp>
        <p:nvSpPr>
          <p:cNvPr id="918" name="Rectangle 2174"/>
          <p:cNvSpPr txBox="1"/>
          <p:nvPr/>
        </p:nvSpPr>
        <p:spPr>
          <a:xfrm>
            <a:off x="4132979" y="5675026"/>
            <a:ext cx="2888706"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535353"/>
                </a:solidFill>
              </a:defRPr>
            </a:lvl1pPr>
          </a:lstStyle>
          <a:p>
            <a:r>
              <a:t>Needle in your arm connects to a tube that carries blood from your body into the machine</a:t>
            </a:r>
          </a:p>
        </p:txBody>
      </p:sp>
      <p:sp>
        <p:nvSpPr>
          <p:cNvPr id="919" name="Rectangle 163"/>
          <p:cNvSpPr txBox="1"/>
          <p:nvPr/>
        </p:nvSpPr>
        <p:spPr>
          <a:xfrm>
            <a:off x="9155733" y="2653905"/>
            <a:ext cx="2589726"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Tube that carries cleaned blood back to your body</a:t>
            </a:r>
          </a:p>
        </p:txBody>
      </p:sp>
      <p:sp>
        <p:nvSpPr>
          <p:cNvPr id="920" name="Rectangle 159"/>
          <p:cNvSpPr txBox="1"/>
          <p:nvPr/>
        </p:nvSpPr>
        <p:spPr>
          <a:xfrm>
            <a:off x="9169117" y="3384746"/>
            <a:ext cx="1180945"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Hemodialysis machine</a:t>
            </a:r>
          </a:p>
        </p:txBody>
      </p:sp>
      <p:sp>
        <p:nvSpPr>
          <p:cNvPr id="921" name="Straight Connector 168"/>
          <p:cNvSpPr/>
          <p:nvPr/>
        </p:nvSpPr>
        <p:spPr>
          <a:xfrm flipV="1">
            <a:off x="8084374" y="2928657"/>
            <a:ext cx="996612" cy="4987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2" name="Straight Connector 170"/>
          <p:cNvSpPr/>
          <p:nvPr/>
        </p:nvSpPr>
        <p:spPr>
          <a:xfrm flipV="1">
            <a:off x="8148577" y="2089237"/>
            <a:ext cx="999538" cy="557314"/>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3" name="Straight Connector 171"/>
          <p:cNvSpPr/>
          <p:nvPr/>
        </p:nvSpPr>
        <p:spPr>
          <a:xfrm flipV="1">
            <a:off x="8943761" y="3784552"/>
            <a:ext cx="204354" cy="1161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4" name="Straight Connector 182"/>
          <p:cNvSpPr/>
          <p:nvPr/>
        </p:nvSpPr>
        <p:spPr>
          <a:xfrm flipV="1">
            <a:off x="7155105" y="5612083"/>
            <a:ext cx="1378561" cy="317230"/>
          </a:xfrm>
          <a:prstGeom prst="line">
            <a:avLst/>
          </a:prstGeom>
          <a:ln w="25400" cap="rnd">
            <a:solidFill>
              <a:schemeClr val="accent1"/>
            </a:solidFill>
            <a:miter/>
            <a:tailEnd type="oval"/>
          </a:ln>
        </p:spPr>
        <p:txBody>
          <a:bodyPr lIns="45719" rIns="45719"/>
          <a:lstStyle/>
          <a:p>
            <a:pPr>
              <a:defRPr sz="1400" b="1">
                <a:solidFill>
                  <a:srgbClr val="000000"/>
                </a:solidFill>
              </a:defRPr>
            </a:pPr>
            <a:endParaRPr/>
          </a:p>
        </p:txBody>
      </p:sp>
      <p:pic>
        <p:nvPicPr>
          <p:cNvPr id="925"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26" name="Content Placeholder 2"/>
          <p:cNvSpPr txBox="1"/>
          <p:nvPr/>
        </p:nvSpPr>
        <p:spPr>
          <a:xfrm>
            <a:off x="840928" y="2107852"/>
            <a:ext cx="5700859" cy="34883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28600" indent="-228600">
              <a:lnSpc>
                <a:spcPct val="90000"/>
              </a:lnSpc>
              <a:spcBef>
                <a:spcPts val="1000"/>
              </a:spcBef>
              <a:buClr>
                <a:srgbClr val="00599C"/>
              </a:buClr>
              <a:buSzPct val="100000"/>
              <a:buFont typeface="Arial"/>
              <a:buChar char="•"/>
              <a:defRPr sz="2400">
                <a:solidFill>
                  <a:srgbClr val="4D4D4F"/>
                </a:solidFill>
              </a:defRPr>
            </a:pPr>
            <a:r>
              <a:t>Uses a machine to clean your blood</a:t>
            </a:r>
          </a:p>
          <a:p>
            <a:pPr marL="228600" indent="-228600">
              <a:lnSpc>
                <a:spcPct val="90000"/>
              </a:lnSpc>
              <a:spcBef>
                <a:spcPts val="1000"/>
              </a:spcBef>
              <a:buClr>
                <a:srgbClr val="00599C"/>
              </a:buClr>
              <a:buSzPct val="100000"/>
              <a:buFont typeface="Arial"/>
              <a:buChar char="•"/>
              <a:defRPr sz="2400">
                <a:solidFill>
                  <a:srgbClr val="4D4D4F"/>
                </a:solidFill>
              </a:defRPr>
            </a:pPr>
            <a:r>
              <a:t>Can be done in a dialysis center or at home, during the day or at night</a:t>
            </a:r>
          </a:p>
          <a:p>
            <a:pPr marL="228600" indent="-228600">
              <a:lnSpc>
                <a:spcPct val="90000"/>
              </a:lnSpc>
              <a:spcBef>
                <a:spcPts val="1000"/>
              </a:spcBef>
              <a:buClr>
                <a:srgbClr val="00599C"/>
              </a:buClr>
              <a:buSzPct val="100000"/>
              <a:buFont typeface="Arial"/>
              <a:buChar char="•"/>
              <a:defRPr sz="2400">
                <a:solidFill>
                  <a:srgbClr val="4D4D4F"/>
                </a:solidFill>
              </a:defRPr>
            </a:pPr>
            <a:r>
              <a:t>In-center treatments usually happen 3 days per week, for about 4 hours each time </a:t>
            </a:r>
          </a:p>
        </p:txBody>
      </p:sp>
      <p:sp>
        <p:nvSpPr>
          <p:cNvPr id="927" name="Title 1"/>
          <p:cNvSpPr txBox="1">
            <a:spLocks noGrp="1"/>
          </p:cNvSpPr>
          <p:nvPr>
            <p:ph type="title"/>
          </p:nvPr>
        </p:nvSpPr>
        <p:spPr>
          <a:prstGeom prst="rect">
            <a:avLst/>
          </a:prstGeom>
        </p:spPr>
        <p:txBody>
          <a:bodyPr/>
          <a:lstStyle/>
          <a:p>
            <a:r>
              <a:t>Hemodialysis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1080" y="2620889"/>
            <a:ext cx="5181599" cy="3269672"/>
          </a:xfrm>
          <a:prstGeom prst="rect">
            <a:avLst/>
          </a:prstGeom>
          <a:ln w="12700">
            <a:miter lim="400000"/>
          </a:ln>
        </p:spPr>
      </p:pic>
      <p:pic>
        <p:nvPicPr>
          <p:cNvPr id="933"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34" name="Content Placeholder 2"/>
          <p:cNvSpPr txBox="1"/>
          <p:nvPr/>
        </p:nvSpPr>
        <p:spPr>
          <a:xfrm>
            <a:off x="840928" y="2161171"/>
            <a:ext cx="6146540" cy="38746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Usually happens 6 days per week, for about 2-3 hours each time</a:t>
            </a:r>
          </a:p>
          <a:p>
            <a:pPr marL="228600" indent="-228600">
              <a:lnSpc>
                <a:spcPct val="90000"/>
              </a:lnSpc>
              <a:spcBef>
                <a:spcPts val="1000"/>
              </a:spcBef>
              <a:buClr>
                <a:srgbClr val="00599C"/>
              </a:buClr>
              <a:buSzPct val="100000"/>
              <a:buFont typeface="Arial"/>
              <a:buChar char="•"/>
              <a:defRPr sz="2400">
                <a:solidFill>
                  <a:srgbClr val="4D4D4F"/>
                </a:solidFill>
              </a:defRPr>
            </a:pPr>
            <a:r>
              <a:t>On home hemodialysis, you:</a:t>
            </a:r>
          </a:p>
          <a:p>
            <a:pPr marL="506730" lvl="1" indent="-240030">
              <a:lnSpc>
                <a:spcPct val="90000"/>
              </a:lnSpc>
              <a:spcBef>
                <a:spcPts val="1000"/>
              </a:spcBef>
              <a:buClr>
                <a:srgbClr val="00599C"/>
              </a:buClr>
              <a:buSzPct val="100000"/>
              <a:buFont typeface="Arial"/>
              <a:buChar char="•"/>
              <a:defRPr sz="2400">
                <a:solidFill>
                  <a:srgbClr val="4D4D4F"/>
                </a:solidFill>
              </a:defRPr>
            </a:pPr>
            <a:r>
              <a:t>May be able to be less strict with your meal plan if you do treatments everyday</a:t>
            </a:r>
          </a:p>
          <a:p>
            <a:pPr marL="506730" lvl="1" indent="-240030">
              <a:lnSpc>
                <a:spcPct val="90000"/>
              </a:lnSpc>
              <a:spcBef>
                <a:spcPts val="1000"/>
              </a:spcBef>
              <a:buClr>
                <a:srgbClr val="00599C"/>
              </a:buClr>
              <a:buSzPct val="100000"/>
              <a:buFont typeface="Arial"/>
              <a:buChar char="•"/>
              <a:defRPr sz="2400">
                <a:solidFill>
                  <a:srgbClr val="4D4D4F"/>
                </a:solidFill>
              </a:defRPr>
            </a:pPr>
            <a:r>
              <a:t>Don’t need to travel to a center and may have more flexibility in your schedule</a:t>
            </a:r>
          </a:p>
          <a:p>
            <a:pPr marL="506730" lvl="1" indent="-240030">
              <a:lnSpc>
                <a:spcPct val="90000"/>
              </a:lnSpc>
              <a:spcBef>
                <a:spcPts val="1000"/>
              </a:spcBef>
              <a:buClr>
                <a:srgbClr val="00599C"/>
              </a:buClr>
              <a:buSzPct val="100000"/>
              <a:buFont typeface="Arial"/>
              <a:buChar char="•"/>
              <a:defRPr sz="2400">
                <a:solidFill>
                  <a:srgbClr val="4D4D4F"/>
                </a:solidFill>
              </a:defRPr>
            </a:pPr>
            <a:r>
              <a:t>Can keep working</a:t>
            </a:r>
          </a:p>
          <a:p>
            <a:pPr marL="506730" lvl="1" indent="-240030">
              <a:lnSpc>
                <a:spcPct val="90000"/>
              </a:lnSpc>
              <a:spcBef>
                <a:spcPts val="1000"/>
              </a:spcBef>
              <a:buClr>
                <a:srgbClr val="00599C"/>
              </a:buClr>
              <a:buSzPct val="100000"/>
              <a:buFont typeface="Arial"/>
              <a:buChar char="•"/>
              <a:defRPr sz="2400">
                <a:solidFill>
                  <a:srgbClr val="4D4D4F"/>
                </a:solidFill>
              </a:defRPr>
            </a:pPr>
            <a:r>
              <a:t>Can travel if you plan for it</a:t>
            </a:r>
          </a:p>
        </p:txBody>
      </p:sp>
      <p:sp>
        <p:nvSpPr>
          <p:cNvPr id="935" name="Title 1"/>
          <p:cNvSpPr txBox="1">
            <a:spLocks noGrp="1"/>
          </p:cNvSpPr>
          <p:nvPr>
            <p:ph type="title"/>
          </p:nvPr>
        </p:nvSpPr>
        <p:spPr>
          <a:prstGeom prst="rect">
            <a:avLst/>
          </a:prstGeom>
        </p:spPr>
        <p:txBody>
          <a:bodyPr/>
          <a:lstStyle/>
          <a:p>
            <a:r>
              <a:t>Home hemodialysis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Title 1"/>
          <p:cNvSpPr txBox="1">
            <a:spLocks noGrp="1"/>
          </p:cNvSpPr>
          <p:nvPr>
            <p:ph type="title"/>
          </p:nvPr>
        </p:nvSpPr>
        <p:spPr>
          <a:prstGeom prst="rect">
            <a:avLst/>
          </a:prstGeom>
        </p:spPr>
        <p:txBody>
          <a:bodyPr/>
          <a:lstStyle/>
          <a:p>
            <a:r>
              <a:t>Peritoneal dialysis (PD)</a:t>
            </a:r>
          </a:p>
        </p:txBody>
      </p:sp>
      <p:sp>
        <p:nvSpPr>
          <p:cNvPr id="941" name="Content Placeholder 2"/>
          <p:cNvSpPr txBox="1">
            <a:spLocks noGrp="1"/>
          </p:cNvSpPr>
          <p:nvPr>
            <p:ph type="body" sz="half" idx="1"/>
          </p:nvPr>
        </p:nvSpPr>
        <p:spPr>
          <a:prstGeom prst="rect">
            <a:avLst/>
          </a:prstGeom>
        </p:spPr>
        <p:txBody>
          <a:bodyPr/>
          <a:lstStyle/>
          <a:p>
            <a:r>
              <a:t>Uses a fluid that is put in your belly and then removed to clean your blood</a:t>
            </a:r>
          </a:p>
          <a:p>
            <a:r>
              <a:t>Can be done in any clean, dry place </a:t>
            </a:r>
          </a:p>
          <a:p>
            <a:r>
              <a:t>Can be done at home, work, or school</a:t>
            </a:r>
          </a:p>
          <a:p>
            <a:r>
              <a:t>Done continuously throughout the day and night</a:t>
            </a:r>
          </a:p>
        </p:txBody>
      </p:sp>
      <p:pic>
        <p:nvPicPr>
          <p:cNvPr id="942" name="Graphic 26" descr="Graphic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2928" y="1664490"/>
            <a:ext cx="3641402" cy="4823980"/>
          </a:xfrm>
          <a:prstGeom prst="rect">
            <a:avLst/>
          </a:prstGeom>
          <a:ln w="12700">
            <a:miter lim="400000"/>
          </a:ln>
        </p:spPr>
      </p:pic>
      <p:sp>
        <p:nvSpPr>
          <p:cNvPr id="943" name="Rectangle 9"/>
          <p:cNvSpPr txBox="1"/>
          <p:nvPr/>
        </p:nvSpPr>
        <p:spPr>
          <a:xfrm>
            <a:off x="9400020" y="1970536"/>
            <a:ext cx="716242"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Dialysis solution</a:t>
            </a:r>
          </a:p>
        </p:txBody>
      </p:sp>
      <p:sp>
        <p:nvSpPr>
          <p:cNvPr id="944" name="Rectangle 10"/>
          <p:cNvSpPr txBox="1"/>
          <p:nvPr/>
        </p:nvSpPr>
        <p:spPr>
          <a:xfrm>
            <a:off x="9036213" y="2868208"/>
            <a:ext cx="811917"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Catheter</a:t>
            </a:r>
          </a:p>
        </p:txBody>
      </p:sp>
      <p:sp>
        <p:nvSpPr>
          <p:cNvPr id="945" name="Rectangle 11"/>
          <p:cNvSpPr txBox="1"/>
          <p:nvPr/>
        </p:nvSpPr>
        <p:spPr>
          <a:xfrm>
            <a:off x="6282058" y="4453795"/>
            <a:ext cx="1174871"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Space inside the belly</a:t>
            </a:r>
          </a:p>
        </p:txBody>
      </p:sp>
      <p:sp>
        <p:nvSpPr>
          <p:cNvPr id="946" name="Rectangle 12"/>
          <p:cNvSpPr txBox="1"/>
          <p:nvPr/>
        </p:nvSpPr>
        <p:spPr>
          <a:xfrm>
            <a:off x="6463535" y="5408196"/>
            <a:ext cx="811917"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Lining of the belly</a:t>
            </a:r>
          </a:p>
        </p:txBody>
      </p:sp>
      <p:sp>
        <p:nvSpPr>
          <p:cNvPr id="947" name="Rectangle 13"/>
          <p:cNvSpPr txBox="1"/>
          <p:nvPr/>
        </p:nvSpPr>
        <p:spPr>
          <a:xfrm>
            <a:off x="9039233" y="5559736"/>
            <a:ext cx="978800"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Tube to drain bag</a:t>
            </a:r>
          </a:p>
        </p:txBody>
      </p:sp>
      <p:sp>
        <p:nvSpPr>
          <p:cNvPr id="948" name="Straight Connector 14"/>
          <p:cNvSpPr/>
          <p:nvPr/>
        </p:nvSpPr>
        <p:spPr>
          <a:xfrm flipH="1" flipV="1">
            <a:off x="10020110" y="2477621"/>
            <a:ext cx="342155" cy="112084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49" name="Straight Connector 19"/>
          <p:cNvSpPr/>
          <p:nvPr/>
        </p:nvSpPr>
        <p:spPr>
          <a:xfrm flipH="1" flipV="1">
            <a:off x="9481167" y="3181362"/>
            <a:ext cx="161614" cy="1793610"/>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0" name="Straight Connector 24"/>
          <p:cNvSpPr/>
          <p:nvPr/>
        </p:nvSpPr>
        <p:spPr>
          <a:xfrm flipH="1" flipV="1">
            <a:off x="7307436" y="4842554"/>
            <a:ext cx="871531" cy="57818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1" name="Straight Connector 28"/>
          <p:cNvSpPr/>
          <p:nvPr/>
        </p:nvSpPr>
        <p:spPr>
          <a:xfrm flipH="1">
            <a:off x="7286678" y="5654209"/>
            <a:ext cx="749315" cy="1"/>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2" name="Straight Connector 33"/>
          <p:cNvSpPr/>
          <p:nvPr/>
        </p:nvSpPr>
        <p:spPr>
          <a:xfrm flipH="1">
            <a:off x="9863319" y="5484524"/>
            <a:ext cx="346091" cy="22381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3" name="Freeform: Shape 18"/>
          <p:cNvSpPr/>
          <p:nvPr/>
        </p:nvSpPr>
        <p:spPr>
          <a:xfrm>
            <a:off x="8515811" y="2244134"/>
            <a:ext cx="419298" cy="416540"/>
          </a:xfrm>
          <a:custGeom>
            <a:avLst/>
            <a:gdLst/>
            <a:ahLst/>
            <a:cxnLst>
              <a:cxn ang="0">
                <a:pos x="wd2" y="hd2"/>
              </a:cxn>
              <a:cxn ang="5400000">
                <a:pos x="wd2" y="hd2"/>
              </a:cxn>
              <a:cxn ang="10800000">
                <a:pos x="wd2" y="hd2"/>
              </a:cxn>
              <a:cxn ang="16200000">
                <a:pos x="wd2" y="hd2"/>
              </a:cxn>
            </a:cxnLst>
            <a:rect l="0" t="0" r="r" b="b"/>
            <a:pathLst>
              <a:path w="21600" h="21600" extrusionOk="0">
                <a:moveTo>
                  <a:pt x="19611" y="143"/>
                </a:moveTo>
                <a:lnTo>
                  <a:pt x="8100" y="858"/>
                </a:lnTo>
                <a:lnTo>
                  <a:pt x="2984" y="0"/>
                </a:lnTo>
                <a:lnTo>
                  <a:pt x="0" y="14162"/>
                </a:lnTo>
                <a:lnTo>
                  <a:pt x="10374" y="21600"/>
                </a:lnTo>
                <a:lnTo>
                  <a:pt x="16200" y="20170"/>
                </a:lnTo>
                <a:lnTo>
                  <a:pt x="18332" y="16164"/>
                </a:lnTo>
                <a:lnTo>
                  <a:pt x="21458" y="5436"/>
                </a:lnTo>
                <a:lnTo>
                  <a:pt x="21600" y="3433"/>
                </a:lnTo>
                <a:lnTo>
                  <a:pt x="19611" y="143"/>
                </a:lnTo>
                <a:close/>
              </a:path>
            </a:pathLst>
          </a:custGeom>
          <a:solidFill>
            <a:srgbClr val="FFFFFF"/>
          </a:solidFill>
          <a:ln w="38100" cap="rnd">
            <a:solidFill>
              <a:srgbClr val="532F86"/>
            </a:solidFill>
            <a:miter/>
          </a:ln>
        </p:spPr>
        <p:txBody>
          <a:bodyPr lIns="45719" rIns="45719" anchor="ctr"/>
          <a:lstStyle/>
          <a:p>
            <a:pPr algn="ctr">
              <a:defRPr sz="1400" b="1">
                <a:solidFill>
                  <a:srgbClr val="FFFFFF"/>
                </a:solidFill>
              </a:defRPr>
            </a:pPr>
            <a:endParaRPr/>
          </a:p>
        </p:txBody>
      </p:sp>
      <p:sp>
        <p:nvSpPr>
          <p:cNvPr id="954" name="Freeform: Shape 20"/>
          <p:cNvSpPr/>
          <p:nvPr/>
        </p:nvSpPr>
        <p:spPr>
          <a:xfrm flipH="1" flipV="1">
            <a:off x="8311680" y="2188963"/>
            <a:ext cx="264820" cy="55172"/>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955" name="Freeform: Shape 21"/>
          <p:cNvSpPr/>
          <p:nvPr/>
        </p:nvSpPr>
        <p:spPr>
          <a:xfrm flipH="1" flipV="1">
            <a:off x="8311680" y="2365509"/>
            <a:ext cx="204133" cy="151721"/>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956" name="Freeform: Shape 22"/>
          <p:cNvSpPr/>
          <p:nvPr/>
        </p:nvSpPr>
        <p:spPr>
          <a:xfrm>
            <a:off x="8609602" y="2291029"/>
            <a:ext cx="151720" cy="19311"/>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957" name="Freeform: Shape 23"/>
          <p:cNvSpPr/>
          <p:nvPr/>
        </p:nvSpPr>
        <p:spPr>
          <a:xfrm>
            <a:off x="8665629" y="2302063"/>
            <a:ext cx="95694" cy="35862"/>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958" name="Freeform: Shape 25"/>
          <p:cNvSpPr/>
          <p:nvPr/>
        </p:nvSpPr>
        <p:spPr>
          <a:xfrm>
            <a:off x="8634429" y="2566883"/>
            <a:ext cx="151720" cy="55172"/>
          </a:xfrm>
          <a:prstGeom prst="line">
            <a:avLst/>
          </a:prstGeom>
          <a:ln w="12700" cap="rnd">
            <a:solidFill>
              <a:srgbClr val="532F86"/>
            </a:solidFill>
            <a:miter/>
          </a:ln>
        </p:spPr>
        <p:txBody>
          <a:bodyPr lIns="45719" rIns="45719"/>
          <a:lstStyle/>
          <a:p>
            <a:pPr>
              <a:defRPr sz="1400" b="1">
                <a:solidFill>
                  <a:srgbClr val="000000"/>
                </a:solidFill>
              </a:defRPr>
            </a:pPr>
            <a:endParaRPr/>
          </a:p>
        </p:txBody>
      </p:sp>
      <p:pic>
        <p:nvPicPr>
          <p:cNvPr id="959"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Title 1"/>
          <p:cNvSpPr txBox="1">
            <a:spLocks noGrp="1"/>
          </p:cNvSpPr>
          <p:nvPr>
            <p:ph type="title"/>
          </p:nvPr>
        </p:nvSpPr>
        <p:spPr>
          <a:prstGeom prst="rect">
            <a:avLst/>
          </a:prstGeom>
        </p:spPr>
        <p:txBody>
          <a:bodyPr/>
          <a:lstStyle/>
          <a:p>
            <a:r>
              <a:t>Kidney transplant</a:t>
            </a:r>
          </a:p>
        </p:txBody>
      </p:sp>
      <p:sp>
        <p:nvSpPr>
          <p:cNvPr id="965" name="Content Placeholder 2"/>
          <p:cNvSpPr txBox="1">
            <a:spLocks noGrp="1"/>
          </p:cNvSpPr>
          <p:nvPr>
            <p:ph type="body" sz="half" idx="1"/>
          </p:nvPr>
        </p:nvSpPr>
        <p:spPr>
          <a:prstGeom prst="rect">
            <a:avLst/>
          </a:prstGeom>
        </p:spPr>
        <p:txBody>
          <a:bodyPr/>
          <a:lstStyle/>
          <a:p>
            <a:pPr marL="226313" indent="-226313" defTabSz="905255">
              <a:spcBef>
                <a:spcPts val="900"/>
              </a:spcBef>
              <a:defRPr sz="2376"/>
            </a:pPr>
            <a:r>
              <a:t>A surgery where doctors put a healthy kidney from someone else into a person with kidney failure</a:t>
            </a:r>
          </a:p>
          <a:p>
            <a:pPr marL="226313" indent="-226313" defTabSz="905255">
              <a:spcBef>
                <a:spcPts val="900"/>
              </a:spcBef>
              <a:defRPr sz="2376"/>
            </a:pPr>
            <a:r>
              <a:t>The best treatment option because it raises chances of living a longer, healthier life</a:t>
            </a:r>
          </a:p>
          <a:p>
            <a:pPr marL="226313" indent="-226313" defTabSz="905255">
              <a:spcBef>
                <a:spcPts val="900"/>
              </a:spcBef>
              <a:defRPr sz="2376"/>
            </a:pPr>
            <a:r>
              <a:t>After a kidney transplant, you must take immunosuppressant medicines for as long as the transplant lasts</a:t>
            </a:r>
          </a:p>
        </p:txBody>
      </p:sp>
      <p:pic>
        <p:nvPicPr>
          <p:cNvPr id="966"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pic>
        <p:nvPicPr>
          <p:cNvPr id="5" name="Picture Placeholder 4">
            <a:extLst>
              <a:ext uri="{FF2B5EF4-FFF2-40B4-BE49-F238E27FC236}">
                <a16:creationId xmlns:a16="http://schemas.microsoft.com/office/drawing/2014/main" id="{EAB8DD34-800C-4D5A-BDB8-537A476761CE}"/>
              </a:ext>
            </a:extLst>
          </p:cNvPr>
          <p:cNvPicPr>
            <a:picLocks noGrp="1" noChangeAspect="1"/>
          </p:cNvPicPr>
          <p:nvPr>
            <p:ph type="pic" sz="half" idx="21"/>
          </p:nvPr>
        </p:nvPicPr>
        <p:blipFill>
          <a:blip r:embed="rId4" cstate="print">
            <a:extLst>
              <a:ext uri="{28A0092B-C50C-407E-A947-70E740481C1C}">
                <a14:useLocalDpi xmlns:a14="http://schemas.microsoft.com/office/drawing/2010/main" val="0"/>
              </a:ext>
            </a:extLst>
          </a:blip>
          <a:srcRect l="3741" r="3741"/>
          <a:stretch>
            <a:fillRect/>
          </a:stretch>
        </p:blipFill>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Title 1"/>
          <p:cNvSpPr txBox="1">
            <a:spLocks noGrp="1"/>
          </p:cNvSpPr>
          <p:nvPr>
            <p:ph type="title"/>
          </p:nvPr>
        </p:nvSpPr>
        <p:spPr>
          <a:prstGeom prst="rect">
            <a:avLst/>
          </a:prstGeom>
        </p:spPr>
        <p:txBody>
          <a:bodyPr/>
          <a:lstStyle/>
          <a:p>
            <a:r>
              <a:t>Types of transplants</a:t>
            </a:r>
          </a:p>
        </p:txBody>
      </p:sp>
      <p:sp>
        <p:nvSpPr>
          <p:cNvPr id="971" name="Rectangle: Rounded Corners 63"/>
          <p:cNvSpPr/>
          <p:nvPr/>
        </p:nvSpPr>
        <p:spPr>
          <a:xfrm>
            <a:off x="855030" y="1925137"/>
            <a:ext cx="10481941" cy="4425244"/>
          </a:xfrm>
          <a:prstGeom prst="roundRect">
            <a:avLst>
              <a:gd name="adj" fmla="val 2729"/>
            </a:avLst>
          </a:prstGeom>
          <a:solidFill>
            <a:srgbClr val="FFFFFF"/>
          </a:solidFill>
          <a:ln w="12700">
            <a:solidFill>
              <a:schemeClr val="accent2">
                <a:satOff val="-42429"/>
                <a:lumOff val="-13215"/>
              </a:schemeClr>
            </a:solidFill>
            <a:miter/>
          </a:ln>
        </p:spPr>
        <p:txBody>
          <a:bodyPr lIns="45719" rIns="45719" anchor="ctr"/>
          <a:lstStyle/>
          <a:p>
            <a:pPr>
              <a:defRPr sz="1400" b="1">
                <a:solidFill>
                  <a:srgbClr val="FFFFFF"/>
                </a:solidFill>
              </a:defRPr>
            </a:pPr>
            <a:endParaRPr/>
          </a:p>
        </p:txBody>
      </p:sp>
      <p:graphicFrame>
        <p:nvGraphicFramePr>
          <p:cNvPr id="972" name="Group 214"/>
          <p:cNvGraphicFramePr/>
          <p:nvPr>
            <p:extLst>
              <p:ext uri="{D42A27DB-BD31-4B8C-83A1-F6EECF244321}">
                <p14:modId xmlns:p14="http://schemas.microsoft.com/office/powerpoint/2010/main" val="3649464951"/>
              </p:ext>
            </p:extLst>
          </p:nvPr>
        </p:nvGraphicFramePr>
        <p:xfrm>
          <a:off x="1151172" y="2186571"/>
          <a:ext cx="10009464" cy="3672840"/>
        </p:xfrm>
        <a:graphic>
          <a:graphicData uri="http://schemas.openxmlformats.org/drawingml/2006/table">
            <a:tbl>
              <a:tblPr firstCol="1" bandRow="1">
                <a:tableStyleId>{4C3C2611-4C71-4FC5-86AE-919BDF0F9419}</a:tableStyleId>
              </a:tblPr>
              <a:tblGrid>
                <a:gridCol w="1884267">
                  <a:extLst>
                    <a:ext uri="{9D8B030D-6E8A-4147-A177-3AD203B41FA5}">
                      <a16:colId xmlns:a16="http://schemas.microsoft.com/office/drawing/2014/main" val="20000"/>
                    </a:ext>
                  </a:extLst>
                </a:gridCol>
                <a:gridCol w="2708399">
                  <a:extLst>
                    <a:ext uri="{9D8B030D-6E8A-4147-A177-3AD203B41FA5}">
                      <a16:colId xmlns:a16="http://schemas.microsoft.com/office/drawing/2014/main" val="20001"/>
                    </a:ext>
                  </a:extLst>
                </a:gridCol>
                <a:gridCol w="2708399">
                  <a:extLst>
                    <a:ext uri="{9D8B030D-6E8A-4147-A177-3AD203B41FA5}">
                      <a16:colId xmlns:a16="http://schemas.microsoft.com/office/drawing/2014/main" val="20002"/>
                    </a:ext>
                  </a:extLst>
                </a:gridCol>
                <a:gridCol w="2708399">
                  <a:extLst>
                    <a:ext uri="{9D8B030D-6E8A-4147-A177-3AD203B41FA5}">
                      <a16:colId xmlns:a16="http://schemas.microsoft.com/office/drawing/2014/main" val="20003"/>
                    </a:ext>
                  </a:extLst>
                </a:gridCol>
              </a:tblGrid>
              <a:tr h="673339">
                <a:tc>
                  <a:txBody>
                    <a:bodyPr/>
                    <a:lstStyle/>
                    <a:p>
                      <a:pPr algn="ctr" defTabSz="914400">
                        <a:lnSpc>
                          <a:spcPct val="100000"/>
                        </a:lnSpc>
                        <a:spcBef>
                          <a:spcPts val="400"/>
                        </a:spcBef>
                        <a:defRPr sz="1700">
                          <a:solidFill>
                            <a:srgbClr val="535353"/>
                          </a:solidFill>
                          <a:latin typeface="Arial"/>
                          <a:ea typeface="Arial"/>
                          <a:cs typeface="Arial"/>
                        </a:defRPr>
                      </a:pPr>
                      <a:endParaRPr dirty="0"/>
                    </a:p>
                  </a:txBody>
                  <a:tcPr marL="137160" marR="137160" marT="137160" marB="137160" anchor="ctr" horzOverflow="overflow">
                    <a:lnL w="25400">
                      <a:solidFill>
                        <a:srgbClr val="FFFFFF"/>
                      </a:solidFill>
                    </a:lnL>
                    <a:lnR>
                      <a:solidFill>
                        <a:schemeClr val="accent2"/>
                      </a:solidFill>
                    </a:lnR>
                    <a:lnT w="25400">
                      <a:solidFill>
                        <a:srgbClr val="FFFFFF"/>
                      </a:solidFill>
                    </a:lnT>
                    <a:lnB>
                      <a:solidFill>
                        <a:schemeClr val="accent2"/>
                      </a:solidFill>
                    </a:lnB>
                    <a:solidFill>
                      <a:srgbClr val="FFFFFF"/>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Living donor transplant</a:t>
                      </a:r>
                    </a:p>
                  </a:txBody>
                  <a:tcPr marL="137160" marR="137160" marT="137160" marB="137160" anchor="ctr" horzOverflow="overflow">
                    <a:lnL>
                      <a:solidFill>
                        <a:schemeClr val="accent2"/>
                      </a:solidFill>
                    </a:lnL>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Living donor: Paired kidney donation</a:t>
                      </a:r>
                    </a:p>
                  </a:txBody>
                  <a:tcPr marL="137160" marR="137160" marT="137160" marB="137160" anchor="ctr" horzOverflow="overflow">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Deceased donor transplant</a:t>
                      </a:r>
                    </a:p>
                  </a:txBody>
                  <a:tcPr marL="137160" marR="137160" marT="137160" marB="137160" anchor="ctr" horzOverflow="overflow">
                    <a:lnR>
                      <a:solidFill>
                        <a:schemeClr val="accent2"/>
                      </a:solidFill>
                    </a:lnR>
                    <a:lnT>
                      <a:solidFill>
                        <a:schemeClr val="accent2"/>
                      </a:solidFill>
                    </a:lnT>
                    <a:lnB w="25400">
                      <a:solidFill>
                        <a:srgbClr val="FFFFFF"/>
                      </a:solidFill>
                    </a:lnB>
                    <a:solidFill>
                      <a:schemeClr val="accent2"/>
                    </a:solidFill>
                  </a:tcPr>
                </a:tc>
                <a:extLst>
                  <a:ext uri="{0D108BD9-81ED-4DB2-BD59-A6C34878D82A}">
                    <a16:rowId xmlns:a16="http://schemas.microsoft.com/office/drawing/2014/main" val="10000"/>
                  </a:ext>
                </a:extLst>
              </a:tr>
              <a:tr h="1213883">
                <a:tc>
                  <a:txBody>
                    <a:bodyPr/>
                    <a:lstStyle/>
                    <a:p>
                      <a:pPr defTabSz="914400">
                        <a:lnSpc>
                          <a:spcPct val="100000"/>
                        </a:lnSpc>
                        <a:spcBef>
                          <a:spcPts val="400"/>
                        </a:spcBef>
                        <a:defRPr sz="1800" b="0">
                          <a:solidFill>
                            <a:srgbClr val="000000"/>
                          </a:solidFill>
                        </a:defRPr>
                      </a:pPr>
                      <a:r>
                        <a:rPr sz="1700" b="1">
                          <a:solidFill>
                            <a:srgbClr val="535353"/>
                          </a:solidFill>
                          <a:latin typeface="Arial"/>
                          <a:ea typeface="Arial"/>
                          <a:cs typeface="Arial"/>
                        </a:rPr>
                        <a:t>What is it?</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400"/>
                        </a:spcBef>
                        <a:defRPr sz="1800">
                          <a:solidFill>
                            <a:srgbClr val="000000"/>
                          </a:solidFill>
                        </a:defRPr>
                      </a:pPr>
                      <a:r>
                        <a:rPr sz="1700" dirty="0">
                          <a:solidFill>
                            <a:srgbClr val="535353"/>
                          </a:solidFill>
                          <a:latin typeface="Arial"/>
                          <a:ea typeface="Arial"/>
                          <a:cs typeface="Arial"/>
                        </a:rPr>
                        <a:t>Healthy kidney comes from someone who is living</a:t>
                      </a:r>
                    </a:p>
                  </a:txBody>
                  <a:tcPr marL="137160" marR="137160" marT="137160" marB="13716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2 or more pairs of kidney patients and their donors swap donors, so each patient gets a kidney that works for them</a:t>
                      </a:r>
                    </a:p>
                  </a:txBody>
                  <a:tcPr marL="137160" marR="137160" marT="137160" marB="13716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Healthy kidney comes from someone who has just died</a:t>
                      </a:r>
                    </a:p>
                  </a:txBody>
                  <a:tcPr marL="137160" marR="137160" marT="137160" marB="137160" anchor="ctr" horzOverflow="overflow">
                    <a:lnL>
                      <a:solidFill>
                        <a:schemeClr val="accent2"/>
                      </a:solidFill>
                    </a:lnL>
                    <a:lnR w="12700">
                      <a:solidFill>
                        <a:schemeClr val="accent2"/>
                      </a:solidFill>
                    </a:lnR>
                    <a:lnT w="25400">
                      <a:solidFill>
                        <a:srgbClr val="FFFFFF"/>
                      </a:solidFill>
                    </a:lnT>
                    <a:lnB>
                      <a:solidFill>
                        <a:schemeClr val="accent2"/>
                      </a:solidFill>
                    </a:lnB>
                    <a:solidFill>
                      <a:schemeClr val="accent6">
                        <a:lumOff val="5098"/>
                      </a:schemeClr>
                    </a:solidFill>
                  </a:tcPr>
                </a:tc>
                <a:extLst>
                  <a:ext uri="{0D108BD9-81ED-4DB2-BD59-A6C34878D82A}">
                    <a16:rowId xmlns:a16="http://schemas.microsoft.com/office/drawing/2014/main" val="10001"/>
                  </a:ext>
                </a:extLst>
              </a:tr>
              <a:tr h="1213883">
                <a:tc>
                  <a:txBody>
                    <a:bodyPr/>
                    <a:lstStyle/>
                    <a:p>
                      <a:pPr defTabSz="914400">
                        <a:lnSpc>
                          <a:spcPct val="100000"/>
                        </a:lnSpc>
                        <a:spcBef>
                          <a:spcPts val="300"/>
                        </a:spcBef>
                        <a:defRPr sz="1800" b="0">
                          <a:solidFill>
                            <a:srgbClr val="000000"/>
                          </a:solidFill>
                        </a:defRPr>
                      </a:pPr>
                      <a:r>
                        <a:rPr sz="1700" b="1" dirty="0">
                          <a:solidFill>
                            <a:srgbClr val="535353"/>
                          </a:solidFill>
                          <a:latin typeface="Arial"/>
                          <a:ea typeface="Arial"/>
                          <a:cs typeface="Arial"/>
                        </a:rPr>
                        <a:t>How long does</a:t>
                      </a:r>
                      <a:r>
                        <a:rPr lang="en-US" sz="1700" b="1" dirty="0">
                          <a:solidFill>
                            <a:srgbClr val="535353"/>
                          </a:solidFill>
                          <a:latin typeface="Arial"/>
                          <a:ea typeface="Arial"/>
                          <a:cs typeface="Arial"/>
                        </a:rPr>
                        <a:t> </a:t>
                      </a:r>
                      <a:r>
                        <a:rPr sz="1700" b="1" dirty="0">
                          <a:solidFill>
                            <a:srgbClr val="535353"/>
                          </a:solidFill>
                          <a:latin typeface="Arial"/>
                          <a:ea typeface="Arial"/>
                          <a:cs typeface="Arial"/>
                        </a:rPr>
                        <a:t>the transplanted kidney last? </a:t>
                      </a:r>
                    </a:p>
                  </a:txBody>
                  <a:tcPr marL="137160" marR="137160" marT="137160" marB="137160" anchor="ctr" horzOverflow="overflow">
                    <a:lnL w="12700">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15-20 years</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15-20 years</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dirty="0">
                          <a:solidFill>
                            <a:srgbClr val="535353"/>
                          </a:solidFill>
                          <a:latin typeface="Arial"/>
                          <a:ea typeface="Arial"/>
                          <a:cs typeface="Arial"/>
                        </a:rPr>
                        <a:t>10-15 years</a:t>
                      </a:r>
                    </a:p>
                  </a:txBody>
                  <a:tcPr marL="137160" marR="137160" marT="137160" marB="137160" anchor="ctr" horzOverflow="overflow">
                    <a:lnL>
                      <a:solidFill>
                        <a:schemeClr val="accent2"/>
                      </a:solidFill>
                    </a:lnL>
                    <a:lnR w="12700">
                      <a:solidFill>
                        <a:schemeClr val="accent2"/>
                      </a:solidFill>
                    </a:lnR>
                    <a:lnT>
                      <a:solidFill>
                        <a:schemeClr val="accent2"/>
                      </a:solidFill>
                    </a:lnT>
                    <a:lnB>
                      <a:solidFill>
                        <a:schemeClr val="accent2"/>
                      </a:solidFill>
                    </a:lnB>
                    <a:noFill/>
                  </a:tcPr>
                </a:tc>
                <a:extLst>
                  <a:ext uri="{0D108BD9-81ED-4DB2-BD59-A6C34878D82A}">
                    <a16:rowId xmlns:a16="http://schemas.microsoft.com/office/drawing/2014/main" val="10002"/>
                  </a:ext>
                </a:extLst>
              </a:tr>
            </a:tbl>
          </a:graphicData>
        </a:graphic>
      </p:graphicFrame>
      <p:pic>
        <p:nvPicPr>
          <p:cNvPr id="973"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Title 1"/>
          <p:cNvSpPr txBox="1">
            <a:spLocks noGrp="1"/>
          </p:cNvSpPr>
          <p:nvPr>
            <p:ph type="title"/>
          </p:nvPr>
        </p:nvSpPr>
        <p:spPr>
          <a:prstGeom prst="rect">
            <a:avLst/>
          </a:prstGeom>
        </p:spPr>
        <p:txBody>
          <a:bodyPr/>
          <a:lstStyle/>
          <a:p>
            <a:r>
              <a:t>Medical management</a:t>
            </a:r>
          </a:p>
        </p:txBody>
      </p:sp>
      <p:sp>
        <p:nvSpPr>
          <p:cNvPr id="978" name="Content Placeholder 2"/>
          <p:cNvSpPr txBox="1">
            <a:spLocks noGrp="1"/>
          </p:cNvSpPr>
          <p:nvPr>
            <p:ph type="body" sz="half" idx="1"/>
          </p:nvPr>
        </p:nvSpPr>
        <p:spPr>
          <a:xfrm>
            <a:off x="840928" y="2161171"/>
            <a:ext cx="7303320" cy="3488387"/>
          </a:xfrm>
          <a:prstGeom prst="rect">
            <a:avLst/>
          </a:prstGeom>
        </p:spPr>
        <p:txBody>
          <a:bodyPr/>
          <a:lstStyle/>
          <a:p>
            <a:r>
              <a:rPr dirty="0"/>
              <a:t>Also called supportive care or comfort care</a:t>
            </a:r>
          </a:p>
          <a:p>
            <a:r>
              <a:rPr dirty="0"/>
              <a:t>Uses medicines to treat the symptoms of kidney failure without dialysis or a kidney transplant</a:t>
            </a:r>
          </a:p>
          <a:p>
            <a:r>
              <a:rPr dirty="0"/>
              <a:t>Can help you live comfortably, but it will not keep you alive </a:t>
            </a:r>
          </a:p>
          <a:p>
            <a:r>
              <a:rPr dirty="0"/>
              <a:t>More common among older people and people with 2 or more illnesses at the same time</a:t>
            </a:r>
          </a:p>
        </p:txBody>
      </p:sp>
      <p:pic>
        <p:nvPicPr>
          <p:cNvPr id="979"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912335" y="2157348"/>
            <a:ext cx="2171311" cy="3734336"/>
          </a:xfrm>
          <a:prstGeom prst="rect">
            <a:avLst/>
          </a:prstGeom>
          <a:ln w="12700">
            <a:miter lim="400000"/>
          </a:ln>
        </p:spPr>
      </p:pic>
      <p:pic>
        <p:nvPicPr>
          <p:cNvPr id="980"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402" y="1184163"/>
            <a:ext cx="435278" cy="4352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prstGeom prst="rect">
            <a:avLst/>
          </a:prstGeom>
        </p:spPr>
        <p:txBody>
          <a:bodyPr/>
          <a:lstStyle/>
          <a:p>
            <a:r>
              <a:t>How kidneys work</a:t>
            </a:r>
          </a:p>
        </p:txBody>
      </p:sp>
      <p:sp>
        <p:nvSpPr>
          <p:cNvPr id="299" name="Subtitle 2"/>
          <p:cNvSpPr txBox="1">
            <a:spLocks noGrp="1"/>
          </p:cNvSpPr>
          <p:nvPr>
            <p:ph type="body" sz="quarter" idx="1"/>
          </p:nvPr>
        </p:nvSpPr>
        <p:spPr>
          <a:xfrm>
            <a:off x="838200" y="2157351"/>
            <a:ext cx="3668988" cy="3734335"/>
          </a:xfrm>
          <a:prstGeom prst="rect">
            <a:avLst/>
          </a:prstGeom>
        </p:spPr>
        <p:txBody>
          <a:bodyPr/>
          <a:lstStyle/>
          <a:p>
            <a:pPr marL="220111" indent="-220111">
              <a:lnSpc>
                <a:spcPct val="100000"/>
              </a:lnSpc>
              <a:spcBef>
                <a:spcPts val="1200"/>
              </a:spcBef>
              <a:defRPr sz="2600"/>
            </a:pPr>
            <a:r>
              <a:t>Your kidneys filter waste and extra fluid to make urine (pee)</a:t>
            </a:r>
          </a:p>
          <a:p>
            <a:pPr marL="220111" indent="-220111">
              <a:lnSpc>
                <a:spcPct val="100000"/>
              </a:lnSpc>
              <a:spcBef>
                <a:spcPts val="1200"/>
              </a:spcBef>
              <a:defRPr sz="2600"/>
            </a:pPr>
            <a:r>
              <a:t>Urine flows from your kidneys to your bladder through 2 thin tubes called ureters</a:t>
            </a:r>
          </a:p>
        </p:txBody>
      </p:sp>
      <p:grpSp>
        <p:nvGrpSpPr>
          <p:cNvPr id="304" name="Group"/>
          <p:cNvGrpSpPr/>
          <p:nvPr/>
        </p:nvGrpSpPr>
        <p:grpSpPr>
          <a:xfrm>
            <a:off x="4638971" y="1970250"/>
            <a:ext cx="3157794" cy="4177903"/>
            <a:chOff x="0" y="0"/>
            <a:chExt cx="3157792" cy="4177901"/>
          </a:xfrm>
        </p:grpSpPr>
        <p:sp>
          <p:nvSpPr>
            <p:cNvPr id="300" name="TextBox 28"/>
            <p:cNvSpPr txBox="1"/>
            <p:nvPr/>
          </p:nvSpPr>
          <p:spPr>
            <a:xfrm>
              <a:off x="1751331" y="795359"/>
              <a:ext cx="1406462" cy="3462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Kidneys</a:t>
              </a:r>
            </a:p>
          </p:txBody>
        </p:sp>
        <p:sp>
          <p:nvSpPr>
            <p:cNvPr id="301" name="TextBox 30"/>
            <p:cNvSpPr txBox="1"/>
            <p:nvPr/>
          </p:nvSpPr>
          <p:spPr>
            <a:xfrm>
              <a:off x="1751331" y="1521336"/>
              <a:ext cx="1406462" cy="321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Ureters</a:t>
              </a:r>
            </a:p>
          </p:txBody>
        </p:sp>
        <p:sp>
          <p:nvSpPr>
            <p:cNvPr id="302" name="TextBox 31"/>
            <p:cNvSpPr txBox="1"/>
            <p:nvPr/>
          </p:nvSpPr>
          <p:spPr>
            <a:xfrm>
              <a:off x="1751331" y="2554245"/>
              <a:ext cx="1406462" cy="319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Bladder</a:t>
              </a:r>
            </a:p>
          </p:txBody>
        </p:sp>
        <p:pic>
          <p:nvPicPr>
            <p:cNvPr id="303" name="Graphic 14" descr="Graphic 1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681763" cy="4177902"/>
            </a:xfrm>
            <a:prstGeom prst="rect">
              <a:avLst/>
            </a:prstGeom>
            <a:ln w="12700" cap="flat">
              <a:noFill/>
              <a:miter lim="400000"/>
            </a:ln>
            <a:effectLst/>
          </p:spPr>
        </p:pic>
      </p:grpSp>
      <p:sp>
        <p:nvSpPr>
          <p:cNvPr id="305" name="TextBox 33"/>
          <p:cNvSpPr txBox="1"/>
          <p:nvPr/>
        </p:nvSpPr>
        <p:spPr>
          <a:xfrm>
            <a:off x="8397968" y="2157351"/>
            <a:ext cx="2120789" cy="261631"/>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lvl1pPr>
              <a:defRPr sz="1400">
                <a:solidFill>
                  <a:srgbClr val="535353"/>
                </a:solidFill>
              </a:defRPr>
            </a:lvl1pPr>
          </a:lstStyle>
          <a:p>
            <a:r>
              <a:t>Blood enters kidneys</a:t>
            </a:r>
          </a:p>
        </p:txBody>
      </p:sp>
      <p:sp>
        <p:nvSpPr>
          <p:cNvPr id="306" name="TextBox 35"/>
          <p:cNvSpPr txBox="1"/>
          <p:nvPr/>
        </p:nvSpPr>
        <p:spPr>
          <a:xfrm>
            <a:off x="7729118" y="5086006"/>
            <a:ext cx="1129699" cy="948093"/>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p>
            <a:pPr>
              <a:defRPr sz="1400">
                <a:solidFill>
                  <a:srgbClr val="535353"/>
                </a:solidFill>
              </a:defRPr>
            </a:pPr>
            <a:r>
              <a:t>Clean blood flows back through </a:t>
            </a:r>
            <a:br/>
            <a:r>
              <a:t>the body</a:t>
            </a:r>
          </a:p>
        </p:txBody>
      </p:sp>
      <p:pic>
        <p:nvPicPr>
          <p:cNvPr id="307" name="Picture 3" descr="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568816" y="2493992"/>
            <a:ext cx="2706076" cy="3286745"/>
          </a:xfrm>
          <a:prstGeom prst="rect">
            <a:avLst/>
          </a:prstGeom>
          <a:ln w="12700">
            <a:miter lim="400000"/>
          </a:ln>
        </p:spPr>
      </p:pic>
      <p:sp>
        <p:nvSpPr>
          <p:cNvPr id="308" name="1"/>
          <p:cNvSpPr/>
          <p:nvPr/>
        </p:nvSpPr>
        <p:spPr>
          <a:xfrm>
            <a:off x="8470883" y="2605994"/>
            <a:ext cx="312872"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1</a:t>
            </a:r>
          </a:p>
        </p:txBody>
      </p:sp>
      <p:sp>
        <p:nvSpPr>
          <p:cNvPr id="309" name="2"/>
          <p:cNvSpPr/>
          <p:nvPr/>
        </p:nvSpPr>
        <p:spPr>
          <a:xfrm>
            <a:off x="8556914" y="4680145"/>
            <a:ext cx="312871"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2</a:t>
            </a:r>
          </a:p>
        </p:txBody>
      </p:sp>
      <p:sp>
        <p:nvSpPr>
          <p:cNvPr id="310" name="3"/>
          <p:cNvSpPr/>
          <p:nvPr/>
        </p:nvSpPr>
        <p:spPr>
          <a:xfrm>
            <a:off x="9900873" y="4916349"/>
            <a:ext cx="312871"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3</a:t>
            </a:r>
          </a:p>
        </p:txBody>
      </p:sp>
      <p:sp>
        <p:nvSpPr>
          <p:cNvPr id="311" name="TextBox 34"/>
          <p:cNvSpPr txBox="1"/>
          <p:nvPr/>
        </p:nvSpPr>
        <p:spPr>
          <a:xfrm>
            <a:off x="9956412" y="5273563"/>
            <a:ext cx="1586701" cy="719272"/>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lvl1pPr>
              <a:defRPr sz="1400">
                <a:solidFill>
                  <a:srgbClr val="535353"/>
                </a:solidFill>
              </a:defRPr>
            </a:lvl1pPr>
          </a:lstStyle>
          <a:p>
            <a:r>
              <a:t>Waste and extra fluid leaves kidneys in urine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87" name="Group"/>
          <p:cNvGrpSpPr/>
          <p:nvPr/>
        </p:nvGrpSpPr>
        <p:grpSpPr>
          <a:xfrm>
            <a:off x="6617195" y="2262504"/>
            <a:ext cx="3777985" cy="756785"/>
            <a:chOff x="0" y="0"/>
            <a:chExt cx="3777983" cy="756783"/>
          </a:xfrm>
        </p:grpSpPr>
        <p:sp>
          <p:nvSpPr>
            <p:cNvPr id="985"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Surgery to get a healthy kidney</a:t>
              </a:r>
            </a:p>
          </p:txBody>
        </p:sp>
        <p:sp>
          <p:nvSpPr>
            <p:cNvPr id="986" name="A"/>
            <p:cNvSpPr txBox="1"/>
            <p:nvPr/>
          </p:nvSpPr>
          <p:spPr>
            <a:xfrm>
              <a:off x="0" y="124768"/>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88" name="Straight Arrow Connector 4"/>
          <p:cNvSpPr/>
          <p:nvPr/>
        </p:nvSpPr>
        <p:spPr>
          <a:xfrm flipH="1">
            <a:off x="6261661" y="2235934"/>
            <a:ext cx="1" cy="4040984"/>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91" name="Group"/>
          <p:cNvGrpSpPr/>
          <p:nvPr/>
        </p:nvGrpSpPr>
        <p:grpSpPr>
          <a:xfrm>
            <a:off x="6617195" y="3746531"/>
            <a:ext cx="4011945" cy="764957"/>
            <a:chOff x="0" y="0"/>
            <a:chExt cx="4011944" cy="764956"/>
          </a:xfrm>
        </p:grpSpPr>
        <p:sp>
          <p:nvSpPr>
            <p:cNvPr id="989" name="B"/>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90" name="Content Placeholder 2"/>
            <p:cNvSpPr txBox="1"/>
            <p:nvPr/>
          </p:nvSpPr>
          <p:spPr>
            <a:xfrm>
              <a:off x="578748" y="0"/>
              <a:ext cx="3433197" cy="7649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A treatment that cleans your blood</a:t>
              </a:r>
            </a:p>
          </p:txBody>
        </p:sp>
      </p:grpSp>
      <p:grpSp>
        <p:nvGrpSpPr>
          <p:cNvPr id="994" name="Group"/>
          <p:cNvGrpSpPr/>
          <p:nvPr/>
        </p:nvGrpSpPr>
        <p:grpSpPr>
          <a:xfrm>
            <a:off x="6617195" y="5376655"/>
            <a:ext cx="4590694" cy="747110"/>
            <a:chOff x="0" y="0"/>
            <a:chExt cx="4590693" cy="747109"/>
          </a:xfrm>
        </p:grpSpPr>
        <p:sp>
          <p:nvSpPr>
            <p:cNvPr id="992" name="C"/>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93"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Treats the symptoms of kidney failure</a:t>
              </a:r>
            </a:p>
          </p:txBody>
        </p:sp>
      </p:grpSp>
      <p:grpSp>
        <p:nvGrpSpPr>
          <p:cNvPr id="999" name="Group"/>
          <p:cNvGrpSpPr/>
          <p:nvPr/>
        </p:nvGrpSpPr>
        <p:grpSpPr>
          <a:xfrm>
            <a:off x="-143101" y="3875386"/>
            <a:ext cx="6049228" cy="507247"/>
            <a:chOff x="0" y="0"/>
            <a:chExt cx="6049227" cy="507245"/>
          </a:xfrm>
        </p:grpSpPr>
        <p:grpSp>
          <p:nvGrpSpPr>
            <p:cNvPr id="997" name="Group"/>
            <p:cNvGrpSpPr/>
            <p:nvPr/>
          </p:nvGrpSpPr>
          <p:grpSpPr>
            <a:xfrm>
              <a:off x="5041315" y="2640"/>
              <a:ext cx="1007913" cy="501965"/>
              <a:chOff x="0" y="0"/>
              <a:chExt cx="1007912" cy="501964"/>
            </a:xfrm>
          </p:grpSpPr>
          <p:sp>
            <p:nvSpPr>
              <p:cNvPr id="995"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96"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998" name="Dialysis"/>
            <p:cNvSpPr txBox="1"/>
            <p:nvPr/>
          </p:nvSpPr>
          <p:spPr>
            <a:xfrm>
              <a:off x="0" y="0"/>
              <a:ext cx="4705232"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r">
                <a:lnSpc>
                  <a:spcPct val="90000"/>
                </a:lnSpc>
                <a:spcBef>
                  <a:spcPts val="1000"/>
                </a:spcBef>
                <a:defRPr sz="2900" b="1">
                  <a:solidFill>
                    <a:srgbClr val="005C8F"/>
                  </a:solidFill>
                </a:defRPr>
              </a:lvl1pPr>
            </a:lstStyle>
            <a:p>
              <a:r>
                <a:t>Dialysis</a:t>
              </a:r>
            </a:p>
          </p:txBody>
        </p:sp>
      </p:grpSp>
      <p:grpSp>
        <p:nvGrpSpPr>
          <p:cNvPr id="1004" name="Group"/>
          <p:cNvGrpSpPr/>
          <p:nvPr/>
        </p:nvGrpSpPr>
        <p:grpSpPr>
          <a:xfrm>
            <a:off x="-143101" y="5496587"/>
            <a:ext cx="6049228" cy="507246"/>
            <a:chOff x="0" y="0"/>
            <a:chExt cx="6049227" cy="507245"/>
          </a:xfrm>
        </p:grpSpPr>
        <p:grpSp>
          <p:nvGrpSpPr>
            <p:cNvPr id="1002" name="Group"/>
            <p:cNvGrpSpPr/>
            <p:nvPr/>
          </p:nvGrpSpPr>
          <p:grpSpPr>
            <a:xfrm>
              <a:off x="5041315" y="2640"/>
              <a:ext cx="1007913" cy="501965"/>
              <a:chOff x="0" y="0"/>
              <a:chExt cx="1007912" cy="501964"/>
            </a:xfrm>
          </p:grpSpPr>
          <p:sp>
            <p:nvSpPr>
              <p:cNvPr id="1000"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1001"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1003" name="Kidney transplant"/>
            <p:cNvSpPr txBox="1"/>
            <p:nvPr/>
          </p:nvSpPr>
          <p:spPr>
            <a:xfrm>
              <a:off x="0" y="0"/>
              <a:ext cx="4705232"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228600" algn="r">
                <a:lnSpc>
                  <a:spcPct val="90000"/>
                </a:lnSpc>
                <a:spcBef>
                  <a:spcPts val="1000"/>
                </a:spcBef>
                <a:defRPr sz="2900" b="1">
                  <a:solidFill>
                    <a:srgbClr val="005C8F"/>
                  </a:solidFill>
                </a:defRPr>
              </a:pPr>
              <a:r>
                <a:t>Kidney transplant</a:t>
              </a:r>
            </a:p>
          </p:txBody>
        </p:sp>
      </p:grpSp>
      <p:grpSp>
        <p:nvGrpSpPr>
          <p:cNvPr id="1009" name="Group"/>
          <p:cNvGrpSpPr/>
          <p:nvPr/>
        </p:nvGrpSpPr>
        <p:grpSpPr>
          <a:xfrm>
            <a:off x="726508" y="2387273"/>
            <a:ext cx="5179619" cy="507247"/>
            <a:chOff x="0" y="0"/>
            <a:chExt cx="5179618" cy="507245"/>
          </a:xfrm>
        </p:grpSpPr>
        <p:grpSp>
          <p:nvGrpSpPr>
            <p:cNvPr id="1007" name="Group"/>
            <p:cNvGrpSpPr/>
            <p:nvPr/>
          </p:nvGrpSpPr>
          <p:grpSpPr>
            <a:xfrm>
              <a:off x="4171705" y="2640"/>
              <a:ext cx="1007914" cy="501965"/>
              <a:chOff x="0" y="0"/>
              <a:chExt cx="1007912" cy="501964"/>
            </a:xfrm>
          </p:grpSpPr>
          <p:sp>
            <p:nvSpPr>
              <p:cNvPr id="1005"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1006"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1008" name="Medical management"/>
            <p:cNvSpPr txBox="1"/>
            <p:nvPr/>
          </p:nvSpPr>
          <p:spPr>
            <a:xfrm>
              <a:off x="0" y="0"/>
              <a:ext cx="3835623"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r">
                <a:lnSpc>
                  <a:spcPct val="90000"/>
                </a:lnSpc>
                <a:spcBef>
                  <a:spcPts val="1000"/>
                </a:spcBef>
                <a:defRPr sz="2900" b="1">
                  <a:solidFill>
                    <a:srgbClr val="005C8F"/>
                  </a:solidFill>
                </a:defRPr>
              </a:lvl1pPr>
            </a:lstStyle>
            <a:p>
              <a:r>
                <a:t>Medical management</a:t>
              </a:r>
            </a:p>
          </p:txBody>
        </p:sp>
      </p:grpSp>
      <p:sp>
        <p:nvSpPr>
          <p:cNvPr id="1010" name="Title 3"/>
          <p:cNvSpPr txBox="1">
            <a:spLocks noGrp="1"/>
          </p:cNvSpPr>
          <p:nvPr>
            <p:ph type="title"/>
          </p:nvPr>
        </p:nvSpPr>
        <p:spPr>
          <a:prstGeom prst="rect">
            <a:avLst/>
          </a:prstGeom>
        </p:spPr>
        <p:txBody>
          <a:bodyPr/>
          <a:lstStyle/>
          <a:p>
            <a:r>
              <a:t>Activity: Match the treatment to its description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6" name="Group"/>
          <p:cNvGrpSpPr/>
          <p:nvPr/>
        </p:nvGrpSpPr>
        <p:grpSpPr>
          <a:xfrm>
            <a:off x="6617195" y="2267342"/>
            <a:ext cx="4590694" cy="747110"/>
            <a:chOff x="0" y="0"/>
            <a:chExt cx="4590693" cy="747109"/>
          </a:xfrm>
        </p:grpSpPr>
        <p:sp>
          <p:nvSpPr>
            <p:cNvPr id="1014" name="C"/>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1015"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Treats the symptoms of kidney failure</a:t>
              </a:r>
            </a:p>
          </p:txBody>
        </p:sp>
      </p:grpSp>
      <p:sp>
        <p:nvSpPr>
          <p:cNvPr id="1017" name="Title 3"/>
          <p:cNvSpPr txBox="1">
            <a:spLocks noGrp="1"/>
          </p:cNvSpPr>
          <p:nvPr>
            <p:ph type="title"/>
          </p:nvPr>
        </p:nvSpPr>
        <p:spPr>
          <a:prstGeom prst="rect">
            <a:avLst/>
          </a:prstGeom>
        </p:spPr>
        <p:txBody>
          <a:bodyPr/>
          <a:lstStyle/>
          <a:p>
            <a:r>
              <a:t>Answer: Match the treatment to its description</a:t>
            </a:r>
          </a:p>
        </p:txBody>
      </p:sp>
      <p:pic>
        <p:nvPicPr>
          <p:cNvPr id="1018"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1021" name="Group"/>
          <p:cNvGrpSpPr/>
          <p:nvPr/>
        </p:nvGrpSpPr>
        <p:grpSpPr>
          <a:xfrm>
            <a:off x="6617195" y="5371818"/>
            <a:ext cx="3777985" cy="756784"/>
            <a:chOff x="0" y="0"/>
            <a:chExt cx="3777983" cy="756783"/>
          </a:xfrm>
        </p:grpSpPr>
        <p:sp>
          <p:nvSpPr>
            <p:cNvPr id="1019"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Surgery to get a healthy kidney</a:t>
              </a:r>
            </a:p>
          </p:txBody>
        </p:sp>
        <p:sp>
          <p:nvSpPr>
            <p:cNvPr id="1020" name="A"/>
            <p:cNvSpPr txBox="1"/>
            <p:nvPr/>
          </p:nvSpPr>
          <p:spPr>
            <a:xfrm>
              <a:off x="0" y="124768"/>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1022" name="Straight Arrow Connector 4"/>
          <p:cNvSpPr/>
          <p:nvPr/>
        </p:nvSpPr>
        <p:spPr>
          <a:xfrm flipH="1">
            <a:off x="6261661" y="2235934"/>
            <a:ext cx="1" cy="4040984"/>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1025" name="Group"/>
          <p:cNvGrpSpPr/>
          <p:nvPr/>
        </p:nvGrpSpPr>
        <p:grpSpPr>
          <a:xfrm>
            <a:off x="6617195" y="3746531"/>
            <a:ext cx="4011945" cy="764957"/>
            <a:chOff x="0" y="0"/>
            <a:chExt cx="4011944" cy="764956"/>
          </a:xfrm>
        </p:grpSpPr>
        <p:sp>
          <p:nvSpPr>
            <p:cNvPr id="1023" name="B"/>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1024" name="Content Placeholder 2"/>
            <p:cNvSpPr txBox="1"/>
            <p:nvPr/>
          </p:nvSpPr>
          <p:spPr>
            <a:xfrm>
              <a:off x="578748" y="0"/>
              <a:ext cx="3433197" cy="7649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A treatment that cleans your blood</a:t>
              </a:r>
            </a:p>
          </p:txBody>
        </p:sp>
      </p:grpSp>
      <p:sp>
        <p:nvSpPr>
          <p:cNvPr id="1026" name="Dialysis"/>
          <p:cNvSpPr txBox="1"/>
          <p:nvPr/>
        </p:nvSpPr>
        <p:spPr>
          <a:xfrm>
            <a:off x="1200895" y="3875386"/>
            <a:ext cx="4705232" cy="50724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Dialysis</a:t>
            </a:r>
          </a:p>
        </p:txBody>
      </p:sp>
      <p:sp>
        <p:nvSpPr>
          <p:cNvPr id="1027" name="Kidney transplant"/>
          <p:cNvSpPr txBox="1"/>
          <p:nvPr/>
        </p:nvSpPr>
        <p:spPr>
          <a:xfrm>
            <a:off x="1200895" y="5496587"/>
            <a:ext cx="4705232"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1" indent="228600" algn="r">
              <a:lnSpc>
                <a:spcPct val="90000"/>
              </a:lnSpc>
              <a:spcBef>
                <a:spcPts val="1000"/>
              </a:spcBef>
              <a:defRPr sz="2900" b="1">
                <a:solidFill>
                  <a:srgbClr val="005C8F"/>
                </a:solidFill>
              </a:defRPr>
            </a:pPr>
            <a:r>
              <a:t>Kidney transplant</a:t>
            </a:r>
          </a:p>
        </p:txBody>
      </p:sp>
      <p:sp>
        <p:nvSpPr>
          <p:cNvPr id="1028" name="Medical management"/>
          <p:cNvSpPr txBox="1"/>
          <p:nvPr/>
        </p:nvSpPr>
        <p:spPr>
          <a:xfrm>
            <a:off x="2070504" y="2387273"/>
            <a:ext cx="3835623" cy="50724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Medical management</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itle 1"/>
          <p:cNvSpPr txBox="1">
            <a:spLocks noGrp="1"/>
          </p:cNvSpPr>
          <p:nvPr>
            <p:ph type="title"/>
          </p:nvPr>
        </p:nvSpPr>
        <p:spPr>
          <a:prstGeom prst="rect">
            <a:avLst/>
          </a:prstGeom>
        </p:spPr>
        <p:txBody>
          <a:bodyPr/>
          <a:lstStyle/>
          <a:p>
            <a:r>
              <a:t>Activity: Summary</a:t>
            </a:r>
          </a:p>
        </p:txBody>
      </p:sp>
      <p:sp>
        <p:nvSpPr>
          <p:cNvPr id="1033" name="Content Placeholder 2"/>
          <p:cNvSpPr txBox="1">
            <a:spLocks noGrp="1"/>
          </p:cNvSpPr>
          <p:nvPr>
            <p:ph type="body" idx="1"/>
          </p:nvPr>
        </p:nvSpPr>
        <p:spPr>
          <a:xfrm>
            <a:off x="838200" y="2064374"/>
            <a:ext cx="10515600" cy="4277089"/>
          </a:xfrm>
          <a:prstGeom prst="rect">
            <a:avLst/>
          </a:prstGeom>
        </p:spPr>
        <p:txBody>
          <a:bodyPr/>
          <a:lstStyle/>
          <a:p>
            <a:pPr>
              <a:lnSpc>
                <a:spcPct val="110000"/>
              </a:lnSpc>
              <a:spcBef>
                <a:spcPts val="1100"/>
              </a:spcBef>
              <a:defRPr sz="2200"/>
            </a:pPr>
            <a:r>
              <a:t>When your kidneys are permanently damaged and do not work as well as they should, it is called</a:t>
            </a:r>
            <a:r>
              <a:rPr>
                <a:solidFill>
                  <a:srgbClr val="FFFFFF"/>
                </a:solidFill>
              </a:rPr>
              <a:t> chronic kidney disease (CKD)</a:t>
            </a:r>
            <a:endParaRPr>
              <a:solidFill>
                <a:srgbClr val="75C2BD"/>
              </a:solidFill>
            </a:endParaRPr>
          </a:p>
          <a:p>
            <a:pPr>
              <a:lnSpc>
                <a:spcPct val="110000"/>
              </a:lnSpc>
              <a:spcBef>
                <a:spcPts val="1100"/>
              </a:spcBef>
              <a:defRPr sz="2200"/>
            </a:pPr>
            <a:r>
              <a:t>The most common causes of CKD are </a:t>
            </a:r>
            <a:r>
              <a:rPr>
                <a:solidFill>
                  <a:srgbClr val="FFFFFF"/>
                </a:solidFill>
              </a:rPr>
              <a:t>diabetes and high blood pressure</a:t>
            </a:r>
            <a:endParaRPr>
              <a:solidFill>
                <a:srgbClr val="75C2BD"/>
              </a:solidFill>
            </a:endParaRPr>
          </a:p>
          <a:p>
            <a:pPr>
              <a:lnSpc>
                <a:spcPct val="110000"/>
              </a:lnSpc>
              <a:spcBef>
                <a:spcPts val="1100"/>
              </a:spcBef>
              <a:defRPr sz="2200"/>
            </a:pPr>
            <a:r>
              <a:t>Symptoms of CKD usually do not appear until</a:t>
            </a:r>
            <a:r>
              <a:rPr>
                <a:solidFill>
                  <a:srgbClr val="FFFFFF"/>
                </a:solidFill>
              </a:rPr>
              <a:t> later stages or kidney failure</a:t>
            </a:r>
            <a:endParaRPr>
              <a:solidFill>
                <a:srgbClr val="75C2BD"/>
              </a:solidFill>
            </a:endParaRPr>
          </a:p>
          <a:p>
            <a:pPr>
              <a:lnSpc>
                <a:spcPct val="110000"/>
              </a:lnSpc>
              <a:spcBef>
                <a:spcPts val="1100"/>
              </a:spcBef>
              <a:defRPr sz="2200"/>
            </a:pPr>
            <a:r>
              <a:t>Ask your doctor about</a:t>
            </a:r>
            <a:r>
              <a:rPr>
                <a:solidFill>
                  <a:srgbClr val="FFFFFF"/>
                </a:solidFill>
              </a:rPr>
              <a:t> tests for kidney disease. </a:t>
            </a:r>
            <a:r>
              <a:t>This is the only way to know how well your kidneys are working. </a:t>
            </a:r>
          </a:p>
          <a:p>
            <a:pPr>
              <a:lnSpc>
                <a:spcPct val="110000"/>
              </a:lnSpc>
              <a:spcBef>
                <a:spcPts val="1100"/>
              </a:spcBef>
              <a:defRPr sz="2200"/>
            </a:pPr>
            <a:r>
              <a:t>You can prevent CKD and kidney failure by:</a:t>
            </a:r>
          </a:p>
        </p:txBody>
      </p:sp>
      <p:pic>
        <p:nvPicPr>
          <p:cNvPr id="103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1035" name="Rounded Rectangle"/>
          <p:cNvSpPr/>
          <p:nvPr/>
        </p:nvSpPr>
        <p:spPr>
          <a:xfrm>
            <a:off x="3389822" y="2413947"/>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6" name="Rounded Rectangle"/>
          <p:cNvSpPr/>
          <p:nvPr/>
        </p:nvSpPr>
        <p:spPr>
          <a:xfrm>
            <a:off x="5904770" y="2919791"/>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7" name="Rounded Rectangle"/>
          <p:cNvSpPr/>
          <p:nvPr/>
        </p:nvSpPr>
        <p:spPr>
          <a:xfrm>
            <a:off x="6776398" y="3412935"/>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8" name="Rounded Rectangle"/>
          <p:cNvSpPr/>
          <p:nvPr/>
        </p:nvSpPr>
        <p:spPr>
          <a:xfrm>
            <a:off x="3837255" y="3906079"/>
            <a:ext cx="3045848"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9" name="Rounded Rectangle"/>
          <p:cNvSpPr/>
          <p:nvPr/>
        </p:nvSpPr>
        <p:spPr>
          <a:xfrm>
            <a:off x="1018899" y="5281705"/>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40" name="Rounded Rectangle"/>
          <p:cNvSpPr/>
          <p:nvPr/>
        </p:nvSpPr>
        <p:spPr>
          <a:xfrm>
            <a:off x="4575396" y="5281705"/>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41" name="Rounded Rectangle"/>
          <p:cNvSpPr/>
          <p:nvPr/>
        </p:nvSpPr>
        <p:spPr>
          <a:xfrm>
            <a:off x="8131893" y="5281705"/>
            <a:ext cx="3359427"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Content Placeholder 2"/>
          <p:cNvSpPr txBox="1"/>
          <p:nvPr/>
        </p:nvSpPr>
        <p:spPr>
          <a:xfrm>
            <a:off x="838200" y="2064374"/>
            <a:ext cx="10515600" cy="42770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110000"/>
              </a:lnSpc>
              <a:spcBef>
                <a:spcPts val="1100"/>
              </a:spcBef>
              <a:buClr>
                <a:srgbClr val="00599C"/>
              </a:buClr>
              <a:buSzPct val="100000"/>
              <a:buFont typeface="Arial"/>
              <a:buChar char="•"/>
              <a:defRPr sz="2200">
                <a:solidFill>
                  <a:srgbClr val="4D4D4F"/>
                </a:solidFill>
              </a:defRPr>
            </a:pPr>
            <a:r>
              <a:t>When your kidneys are permanently damaged and do not work as well as they should, it is called</a:t>
            </a:r>
            <a:r>
              <a:rPr b="1">
                <a:solidFill>
                  <a:schemeClr val="accent1"/>
                </a:solidFill>
              </a:rPr>
              <a:t> chronic kidney disease (CKD)</a:t>
            </a:r>
          </a:p>
          <a:p>
            <a:pPr marL="228600" indent="-228600">
              <a:lnSpc>
                <a:spcPct val="110000"/>
              </a:lnSpc>
              <a:spcBef>
                <a:spcPts val="1100"/>
              </a:spcBef>
              <a:buClr>
                <a:srgbClr val="00599C"/>
              </a:buClr>
              <a:buSzPct val="100000"/>
              <a:buFont typeface="Arial"/>
              <a:buChar char="•"/>
              <a:defRPr sz="2200">
                <a:solidFill>
                  <a:srgbClr val="4D4D4F"/>
                </a:solidFill>
              </a:defRPr>
            </a:pPr>
            <a:r>
              <a:t>The most common causes of CKD are</a:t>
            </a:r>
            <a:r>
              <a:rPr b="1">
                <a:solidFill>
                  <a:schemeClr val="accent1"/>
                </a:solidFill>
              </a:rPr>
              <a:t> diabetes and high blood pressure</a:t>
            </a:r>
          </a:p>
          <a:p>
            <a:pPr marL="228600" indent="-228600">
              <a:lnSpc>
                <a:spcPct val="110000"/>
              </a:lnSpc>
              <a:spcBef>
                <a:spcPts val="1100"/>
              </a:spcBef>
              <a:buClr>
                <a:srgbClr val="00599C"/>
              </a:buClr>
              <a:buSzPct val="100000"/>
              <a:buFont typeface="Arial"/>
              <a:buChar char="•"/>
              <a:defRPr sz="2200">
                <a:solidFill>
                  <a:srgbClr val="4D4D4F"/>
                </a:solidFill>
              </a:defRPr>
            </a:pPr>
            <a:r>
              <a:t>Symptoms of CKD usually do not appear until</a:t>
            </a:r>
            <a:r>
              <a:rPr b="1">
                <a:solidFill>
                  <a:schemeClr val="accent1"/>
                </a:solidFill>
              </a:rPr>
              <a:t> later stages or kidney failure</a:t>
            </a:r>
          </a:p>
          <a:p>
            <a:pPr marL="228600" indent="-228600">
              <a:lnSpc>
                <a:spcPct val="110000"/>
              </a:lnSpc>
              <a:spcBef>
                <a:spcPts val="1100"/>
              </a:spcBef>
              <a:buClr>
                <a:srgbClr val="00599C"/>
              </a:buClr>
              <a:buSzPct val="100000"/>
              <a:buFont typeface="Arial"/>
              <a:buChar char="•"/>
              <a:defRPr sz="2200">
                <a:solidFill>
                  <a:srgbClr val="4D4D4F"/>
                </a:solidFill>
              </a:defRPr>
            </a:pPr>
            <a:r>
              <a:t>Ask your doctor about</a:t>
            </a:r>
            <a:r>
              <a:rPr>
                <a:solidFill>
                  <a:schemeClr val="accent1"/>
                </a:solidFill>
              </a:rPr>
              <a:t> </a:t>
            </a:r>
            <a:r>
              <a:rPr b="1">
                <a:solidFill>
                  <a:schemeClr val="accent1"/>
                </a:solidFill>
              </a:rPr>
              <a:t>tests for kidney disease. </a:t>
            </a:r>
            <a:r>
              <a:t>This is the only way to know how well your kidneys are working. </a:t>
            </a:r>
          </a:p>
          <a:p>
            <a:pPr marL="228600" indent="-228600">
              <a:lnSpc>
                <a:spcPct val="110000"/>
              </a:lnSpc>
              <a:spcBef>
                <a:spcPts val="1100"/>
              </a:spcBef>
              <a:buClr>
                <a:srgbClr val="00599C"/>
              </a:buClr>
              <a:buSzPct val="100000"/>
              <a:buFont typeface="Arial"/>
              <a:buChar char="•"/>
              <a:defRPr sz="2200">
                <a:solidFill>
                  <a:srgbClr val="4D4D4F"/>
                </a:solidFill>
              </a:defRPr>
            </a:pPr>
            <a:r>
              <a:t>You can prevent CKD and kidney failure by:</a:t>
            </a:r>
          </a:p>
          <a:p>
            <a:pPr marL="463550" indent="-209550">
              <a:lnSpc>
                <a:spcPct val="110000"/>
              </a:lnSpc>
              <a:spcBef>
                <a:spcPts val="300"/>
              </a:spcBef>
              <a:buClr>
                <a:srgbClr val="00599C"/>
              </a:buClr>
              <a:buSzPct val="100000"/>
              <a:buFont typeface="Arial"/>
              <a:buChar char="•"/>
              <a:defRPr sz="2200" b="1">
                <a:solidFill>
                  <a:schemeClr val="accent1"/>
                </a:solidFill>
              </a:defRPr>
            </a:pPr>
            <a:r>
              <a:t>Controlling diabetes and high blood pressure</a:t>
            </a:r>
          </a:p>
          <a:p>
            <a:pPr marL="463550" indent="-209550">
              <a:lnSpc>
                <a:spcPct val="110000"/>
              </a:lnSpc>
              <a:spcBef>
                <a:spcPts val="300"/>
              </a:spcBef>
              <a:buClr>
                <a:srgbClr val="00599C"/>
              </a:buClr>
              <a:buSzPct val="100000"/>
              <a:buFont typeface="Arial"/>
              <a:buChar char="•"/>
              <a:defRPr sz="2200" b="1">
                <a:solidFill>
                  <a:schemeClr val="accent1"/>
                </a:solidFill>
              </a:defRPr>
            </a:pPr>
            <a:r>
              <a:t>Eating healthy</a:t>
            </a:r>
          </a:p>
          <a:p>
            <a:pPr marL="463550" indent="-209550">
              <a:lnSpc>
                <a:spcPct val="110000"/>
              </a:lnSpc>
              <a:spcBef>
                <a:spcPts val="300"/>
              </a:spcBef>
              <a:buClr>
                <a:srgbClr val="00599C"/>
              </a:buClr>
              <a:buSzPct val="100000"/>
              <a:buFont typeface="Arial"/>
              <a:buChar char="•"/>
              <a:defRPr sz="2200" b="1">
                <a:solidFill>
                  <a:schemeClr val="accent1"/>
                </a:solidFill>
              </a:defRPr>
            </a:pPr>
            <a:r>
              <a:t>Being active</a:t>
            </a:r>
          </a:p>
        </p:txBody>
      </p:sp>
      <p:sp>
        <p:nvSpPr>
          <p:cNvPr id="1046" name="Title 1"/>
          <p:cNvSpPr txBox="1">
            <a:spLocks noGrp="1"/>
          </p:cNvSpPr>
          <p:nvPr>
            <p:ph type="title"/>
          </p:nvPr>
        </p:nvSpPr>
        <p:spPr>
          <a:prstGeom prst="rect">
            <a:avLst/>
          </a:prstGeom>
        </p:spPr>
        <p:txBody>
          <a:bodyPr/>
          <a:lstStyle/>
          <a:p>
            <a:r>
              <a:t>Answer: Summary</a:t>
            </a:r>
          </a:p>
        </p:txBody>
      </p:sp>
      <p:pic>
        <p:nvPicPr>
          <p:cNvPr id="104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Title 1"/>
          <p:cNvSpPr txBox="1">
            <a:spLocks noGrp="1"/>
          </p:cNvSpPr>
          <p:nvPr>
            <p:ph type="title"/>
          </p:nvPr>
        </p:nvSpPr>
        <p:spPr>
          <a:prstGeom prst="rect">
            <a:avLst/>
          </a:prstGeom>
        </p:spPr>
        <p:txBody>
          <a:bodyPr/>
          <a:lstStyle/>
          <a:p>
            <a:r>
              <a:t>References</a:t>
            </a:r>
          </a:p>
        </p:txBody>
      </p:sp>
      <p:sp>
        <p:nvSpPr>
          <p:cNvPr id="1052" name="Subtitle 2"/>
          <p:cNvSpPr txBox="1">
            <a:spLocks noGrp="1"/>
          </p:cNvSpPr>
          <p:nvPr>
            <p:ph type="body" idx="1"/>
          </p:nvPr>
        </p:nvSpPr>
        <p:spPr>
          <a:prstGeom prst="rect">
            <a:avLst/>
          </a:prstGeom>
        </p:spPr>
        <p:txBody>
          <a:bodyPr/>
          <a:lstStyle/>
          <a:p>
            <a:pPr marL="0" indent="0">
              <a:lnSpc>
                <a:spcPct val="100000"/>
              </a:lnSpc>
              <a:spcBef>
                <a:spcPts val="1200"/>
              </a:spcBef>
              <a:buNone/>
              <a:defRPr sz="1200"/>
            </a:pPr>
            <a:r>
              <a:rPr sz="1200" dirty="0"/>
              <a:t>American Diabetes Association. </a:t>
            </a:r>
            <a:r>
              <a:rPr lang="en-US" sz="1200" dirty="0"/>
              <a:t>(</a:t>
            </a:r>
            <a:r>
              <a:rPr sz="1200" dirty="0"/>
              <a:t>2020</a:t>
            </a:r>
            <a:r>
              <a:rPr lang="en-US" sz="1200" dirty="0"/>
              <a:t>)</a:t>
            </a:r>
            <a:r>
              <a:rPr sz="1200" dirty="0"/>
              <a:t>. </a:t>
            </a:r>
            <a:r>
              <a:rPr sz="1200" i="1" dirty="0"/>
              <a:t>Diagnosis</a:t>
            </a:r>
            <a:r>
              <a:rPr sz="1200" dirty="0"/>
              <a:t>. Retrieved from </a:t>
            </a:r>
            <a:r>
              <a:rPr sz="1200" u="sng" dirty="0">
                <a:solidFill>
                  <a:srgbClr val="0563C1"/>
                </a:solidFill>
                <a:uFill>
                  <a:solidFill>
                    <a:srgbClr val="0563C1"/>
                  </a:solidFill>
                </a:uFill>
                <a:hlinkClick r:id="rId3"/>
              </a:rPr>
              <a:t>https://www.diabetes.org/a1c/diagnosis</a:t>
            </a:r>
            <a:r>
              <a:rPr sz="1200" dirty="0"/>
              <a:t> </a:t>
            </a:r>
          </a:p>
          <a:p>
            <a:pPr marL="0" indent="0">
              <a:lnSpc>
                <a:spcPct val="100000"/>
              </a:lnSpc>
              <a:spcBef>
                <a:spcPts val="1200"/>
              </a:spcBef>
              <a:buNone/>
              <a:defRPr sz="1200"/>
            </a:pPr>
            <a:r>
              <a:rPr sz="1200" dirty="0"/>
              <a:t>American Kidney Fund. </a:t>
            </a:r>
            <a:r>
              <a:rPr lang="en-US" sz="1200" dirty="0"/>
              <a:t>(n.d.). </a:t>
            </a:r>
            <a:r>
              <a:rPr sz="1200" dirty="0"/>
              <a:t>Retrieved from </a:t>
            </a:r>
            <a:r>
              <a:rPr sz="1200" u="sng" dirty="0">
                <a:solidFill>
                  <a:srgbClr val="0563C1"/>
                </a:solidFill>
                <a:uFill>
                  <a:solidFill>
                    <a:srgbClr val="0563C1"/>
                  </a:solidFill>
                </a:uFill>
                <a:hlinkClick r:id="rId4"/>
              </a:rPr>
              <a:t>www.kidneyfund.org</a:t>
            </a:r>
            <a:r>
              <a:rPr sz="1200" dirty="0"/>
              <a:t>  </a:t>
            </a:r>
          </a:p>
          <a:p>
            <a:pPr marL="0" indent="0">
              <a:lnSpc>
                <a:spcPct val="100000"/>
              </a:lnSpc>
              <a:spcBef>
                <a:spcPts val="1200"/>
              </a:spcBef>
              <a:buNone/>
              <a:defRPr sz="1200"/>
            </a:pPr>
            <a:r>
              <a:rPr sz="1200" dirty="0"/>
              <a:t>Centers for Disease Control and Prevention (CDC). </a:t>
            </a:r>
            <a:r>
              <a:rPr lang="en-US" sz="1200" dirty="0"/>
              <a:t>(</a:t>
            </a:r>
            <a:r>
              <a:rPr sz="1200" dirty="0"/>
              <a:t>2020</a:t>
            </a:r>
            <a:r>
              <a:rPr lang="en-US" sz="1200" dirty="0"/>
              <a:t>)</a:t>
            </a:r>
            <a:r>
              <a:rPr sz="1200" dirty="0"/>
              <a:t>. </a:t>
            </a:r>
            <a:r>
              <a:rPr sz="1200" i="1" dirty="0"/>
              <a:t>Chronic Kidney Disease Basics</a:t>
            </a:r>
            <a:r>
              <a:rPr sz="1200" dirty="0"/>
              <a:t>. Retrieved from </a:t>
            </a:r>
            <a:r>
              <a:rPr sz="1200" u="sng" dirty="0">
                <a:solidFill>
                  <a:srgbClr val="0563C1"/>
                </a:solidFill>
                <a:uFill>
                  <a:solidFill>
                    <a:srgbClr val="0563C1"/>
                  </a:solidFill>
                </a:uFill>
                <a:hlinkClick r:id="rId5"/>
              </a:rPr>
              <a:t>https://www.cdc.gov/kidneydisease/basics.html</a:t>
            </a:r>
            <a:r>
              <a:rPr sz="1200" dirty="0"/>
              <a:t> </a:t>
            </a:r>
          </a:p>
          <a:p>
            <a:pPr marL="0" indent="0">
              <a:lnSpc>
                <a:spcPct val="100000"/>
              </a:lnSpc>
              <a:spcBef>
                <a:spcPts val="1200"/>
              </a:spcBef>
              <a:buNone/>
              <a:defRPr sz="1200"/>
            </a:pPr>
            <a:r>
              <a:rPr sz="1200" dirty="0"/>
              <a:t>Centers for Disease Control and Prevention. </a:t>
            </a:r>
            <a:r>
              <a:rPr lang="en-US" sz="1200" dirty="0"/>
              <a:t>(</a:t>
            </a:r>
            <a:r>
              <a:rPr sz="1200" dirty="0"/>
              <a:t>2021</a:t>
            </a:r>
            <a:r>
              <a:rPr lang="en-US" sz="1200" dirty="0"/>
              <a:t>)</a:t>
            </a:r>
            <a:r>
              <a:rPr sz="1200" dirty="0"/>
              <a:t>. </a:t>
            </a:r>
            <a:r>
              <a:rPr sz="1200" i="1" dirty="0"/>
              <a:t>Facts About Hypertension</a:t>
            </a:r>
            <a:r>
              <a:rPr sz="1200" dirty="0"/>
              <a:t>. Retrieved from </a:t>
            </a:r>
            <a:r>
              <a:rPr sz="1200" u="sng" dirty="0">
                <a:solidFill>
                  <a:srgbClr val="0563C1"/>
                </a:solidFill>
                <a:uFill>
                  <a:solidFill>
                    <a:srgbClr val="0563C1"/>
                  </a:solidFill>
                </a:uFill>
                <a:hlinkClick r:id="rId6"/>
              </a:rPr>
              <a:t>https://www.cdc.gov/bloodpressure/facts.htm</a:t>
            </a:r>
            <a:r>
              <a:rPr sz="1200" dirty="0"/>
              <a:t> </a:t>
            </a:r>
          </a:p>
          <a:p>
            <a:pPr marL="0" indent="0">
              <a:lnSpc>
                <a:spcPct val="100000"/>
              </a:lnSpc>
              <a:spcBef>
                <a:spcPts val="1200"/>
              </a:spcBef>
              <a:buNone/>
              <a:defRPr sz="1200"/>
            </a:pPr>
            <a:r>
              <a:rPr sz="1200" dirty="0"/>
              <a:t>Food and Drug Administration (FDA). (2020). Sodium in your diet, use the nutrition facts label and reduce your intake. Retrieved from </a:t>
            </a:r>
            <a:r>
              <a:rPr sz="1200" u="sng" dirty="0">
                <a:solidFill>
                  <a:srgbClr val="0563C1"/>
                </a:solidFill>
                <a:uFill>
                  <a:solidFill>
                    <a:srgbClr val="0563C1"/>
                  </a:solidFill>
                </a:uFill>
                <a:hlinkClick r:id="rId7"/>
              </a:rPr>
              <a:t>https://www.fda.gov/food/nutrition-education-resources-materials/sodium-your-diet</a:t>
            </a:r>
            <a:r>
              <a:rPr sz="1200" dirty="0"/>
              <a:t> </a:t>
            </a:r>
          </a:p>
          <a:p>
            <a:pPr marL="0" indent="0">
              <a:lnSpc>
                <a:spcPct val="100000"/>
              </a:lnSpc>
              <a:spcBef>
                <a:spcPts val="1200"/>
              </a:spcBef>
              <a:buNone/>
              <a:defRPr sz="1200"/>
            </a:pPr>
            <a:r>
              <a:rPr sz="1200" dirty="0"/>
              <a:t>Harvard T.H. Chan School of Public Health.</a:t>
            </a:r>
            <a:r>
              <a:rPr lang="en-US" sz="1200" dirty="0"/>
              <a:t> (2011).</a:t>
            </a:r>
            <a:r>
              <a:rPr sz="1200" dirty="0"/>
              <a:t> The Nutrition Source. </a:t>
            </a:r>
            <a:r>
              <a:rPr sz="1200" i="1" dirty="0"/>
              <a:t>Healthy Eating Plate. </a:t>
            </a:r>
            <a:r>
              <a:rPr sz="1200" dirty="0"/>
              <a:t>Retrieved from </a:t>
            </a:r>
            <a:r>
              <a:rPr sz="1200" u="sng" dirty="0">
                <a:solidFill>
                  <a:srgbClr val="0563C1"/>
                </a:solidFill>
                <a:uFill>
                  <a:solidFill>
                    <a:srgbClr val="0563C1"/>
                  </a:solidFill>
                </a:uFill>
                <a:hlinkClick r:id="rId8"/>
              </a:rPr>
              <a:t>https://www.hsph.harvard.edu/nutritionsource/healthy-eating-plate/</a:t>
            </a:r>
            <a:r>
              <a:rPr sz="1200" dirty="0"/>
              <a:t> </a:t>
            </a:r>
          </a:p>
          <a:p>
            <a:pPr marL="0" indent="0">
              <a:lnSpc>
                <a:spcPct val="100000"/>
              </a:lnSpc>
              <a:spcBef>
                <a:spcPts val="1200"/>
              </a:spcBef>
              <a:buNone/>
              <a:defRPr sz="1200"/>
            </a:pPr>
            <a:r>
              <a:rPr sz="1200" dirty="0"/>
              <a:t>National Kidney Foundation. </a:t>
            </a:r>
            <a:r>
              <a:rPr lang="en-US" sz="1200" dirty="0"/>
              <a:t>(</a:t>
            </a:r>
            <a:r>
              <a:rPr sz="1200" dirty="0"/>
              <a:t>2020</a:t>
            </a:r>
            <a:r>
              <a:rPr lang="en-US" sz="1200" dirty="0"/>
              <a:t>)</a:t>
            </a:r>
            <a:r>
              <a:rPr sz="1200" dirty="0"/>
              <a:t>. </a:t>
            </a:r>
            <a:r>
              <a:rPr sz="1200" i="1" dirty="0"/>
              <a:t>ACR</a:t>
            </a:r>
            <a:r>
              <a:rPr sz="1200" dirty="0"/>
              <a:t>. Retrieved from </a:t>
            </a:r>
            <a:r>
              <a:rPr sz="1200" u="sng" dirty="0">
                <a:solidFill>
                  <a:srgbClr val="0563C1"/>
                </a:solidFill>
                <a:uFill>
                  <a:solidFill>
                    <a:srgbClr val="0563C1"/>
                  </a:solidFill>
                </a:uFill>
                <a:hlinkClick r:id="rId9"/>
              </a:rPr>
              <a:t>https://www.kidney.org/kidneydisease/siemens_hcp_acr</a:t>
            </a:r>
            <a:r>
              <a:rPr sz="1200" dirty="0"/>
              <a:t> </a:t>
            </a:r>
          </a:p>
          <a:p>
            <a:pPr marL="0" indent="0">
              <a:lnSpc>
                <a:spcPct val="100000"/>
              </a:lnSpc>
              <a:spcBef>
                <a:spcPts val="1200"/>
              </a:spcBef>
              <a:buNone/>
              <a:defRPr sz="1200"/>
            </a:pPr>
            <a:r>
              <a:rPr sz="1200" dirty="0"/>
              <a:t>National Kidney Foundation. </a:t>
            </a:r>
            <a:r>
              <a:rPr lang="en-US" sz="1200" dirty="0"/>
              <a:t>(</a:t>
            </a:r>
            <a:r>
              <a:rPr sz="1200" dirty="0"/>
              <a:t>2020</a:t>
            </a:r>
            <a:r>
              <a:rPr lang="en-US" sz="1200" dirty="0"/>
              <a:t>)</a:t>
            </a:r>
            <a:r>
              <a:rPr sz="1200" dirty="0"/>
              <a:t>. </a:t>
            </a:r>
            <a:r>
              <a:rPr sz="1200" i="1" dirty="0"/>
              <a:t>Three simple tests your should ask your doctor to do</a:t>
            </a:r>
            <a:r>
              <a:rPr sz="1200" dirty="0"/>
              <a:t>. Retrieved from </a:t>
            </a:r>
            <a:r>
              <a:rPr sz="1200" u="sng" dirty="0">
                <a:solidFill>
                  <a:srgbClr val="0563C1"/>
                </a:solidFill>
                <a:uFill>
                  <a:solidFill>
                    <a:srgbClr val="0563C1"/>
                  </a:solidFill>
                </a:uFill>
                <a:hlinkClick r:id="rId10"/>
              </a:rPr>
              <a:t>https://www.kidney.org/news/kidneyCare/Spring09/askYourDoc_spring09#:~:text=Ask%20your%20doctor%20about%20these,keep%20it%20from%20getting%20worse</a:t>
            </a:r>
            <a:r>
              <a:rPr sz="1200" dirty="0"/>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itle 1"/>
          <p:cNvSpPr txBox="1">
            <a:spLocks noGrp="1"/>
          </p:cNvSpPr>
          <p:nvPr>
            <p:ph type="title"/>
          </p:nvPr>
        </p:nvSpPr>
        <p:spPr>
          <a:xfrm>
            <a:off x="2529097" y="1617786"/>
            <a:ext cx="8979731" cy="1692276"/>
          </a:xfrm>
          <a:prstGeom prst="rect">
            <a:avLst/>
          </a:prstGeom>
        </p:spPr>
        <p:txBody>
          <a:bodyPr/>
          <a:lstStyle/>
          <a:p>
            <a:r>
              <a:rPr dirty="0"/>
              <a:t>Thank you!</a:t>
            </a:r>
            <a:br>
              <a:rPr lang="en-US" dirty="0"/>
            </a:br>
            <a:r>
              <a:rPr lang="en-US" dirty="0"/>
              <a:t>Please take a moment and complete our quiz and </a:t>
            </a:r>
            <a:r>
              <a:rPr lang="en-US"/>
              <a:t>evaluation form.</a:t>
            </a:r>
            <a:endParaRPr dirty="0"/>
          </a:p>
        </p:txBody>
      </p:sp>
      <p:sp>
        <p:nvSpPr>
          <p:cNvPr id="2" name="TextBox 1">
            <a:extLst>
              <a:ext uri="{FF2B5EF4-FFF2-40B4-BE49-F238E27FC236}">
                <a16:creationId xmlns:a16="http://schemas.microsoft.com/office/drawing/2014/main" id="{BE56B30E-4BE2-4D76-944F-8D454A372274}"/>
              </a:ext>
            </a:extLst>
          </p:cNvPr>
          <p:cNvSpPr txBox="1"/>
          <p:nvPr/>
        </p:nvSpPr>
        <p:spPr>
          <a:xfrm>
            <a:off x="197240" y="4066411"/>
            <a:ext cx="990074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20000"/>
                    <a:lumOff val="80000"/>
                  </a:schemeClr>
                </a:solidFill>
                <a:effectLst/>
                <a:uFillTx/>
                <a:latin typeface="Arial"/>
                <a:ea typeface="Arial"/>
                <a:cs typeface="Arial"/>
                <a:sym typeface="Arial"/>
              </a:rPr>
              <a:t>https://www.surveymonkey.com/r/KHCSessionSurveyEnglish</a:t>
            </a:r>
          </a:p>
        </p:txBody>
      </p:sp>
      <p:pic>
        <p:nvPicPr>
          <p:cNvPr id="4" name="Picture 3" descr="A qr code with black squares&#10;&#10;Description automatically generated">
            <a:extLst>
              <a:ext uri="{FF2B5EF4-FFF2-40B4-BE49-F238E27FC236}">
                <a16:creationId xmlns:a16="http://schemas.microsoft.com/office/drawing/2014/main" id="{FFA95C3F-190C-FBD9-7159-760A6E14B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93" y="3729841"/>
            <a:ext cx="2438400" cy="2438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le 1"/>
          <p:cNvSpPr txBox="1">
            <a:spLocks noGrp="1"/>
          </p:cNvSpPr>
          <p:nvPr>
            <p:ph type="title"/>
          </p:nvPr>
        </p:nvSpPr>
        <p:spPr>
          <a:prstGeom prst="rect">
            <a:avLst/>
          </a:prstGeom>
        </p:spPr>
        <p:txBody>
          <a:bodyPr/>
          <a:lstStyle/>
          <a:p>
            <a:r>
              <a:t>What happens when kidneys are damaged?</a:t>
            </a:r>
          </a:p>
        </p:txBody>
      </p:sp>
      <p:sp>
        <p:nvSpPr>
          <p:cNvPr id="316" name="Subtitle 2"/>
          <p:cNvSpPr txBox="1">
            <a:spLocks noGrp="1"/>
          </p:cNvSpPr>
          <p:nvPr>
            <p:ph type="body" sz="half" idx="1"/>
          </p:nvPr>
        </p:nvSpPr>
        <p:spPr>
          <a:xfrm>
            <a:off x="838200" y="2157351"/>
            <a:ext cx="6021865" cy="3734335"/>
          </a:xfrm>
          <a:prstGeom prst="rect">
            <a:avLst/>
          </a:prstGeom>
        </p:spPr>
        <p:txBody>
          <a:bodyPr/>
          <a:lstStyle/>
          <a:p>
            <a:pPr marL="220111" indent="-220111">
              <a:lnSpc>
                <a:spcPct val="100000"/>
              </a:lnSpc>
              <a:spcBef>
                <a:spcPts val="1200"/>
              </a:spcBef>
              <a:defRPr sz="2600"/>
            </a:pPr>
            <a:r>
              <a:t>Damage to your kidneys keeps them from working as well as they should</a:t>
            </a:r>
          </a:p>
          <a:p>
            <a:pPr marL="220111" indent="-220111">
              <a:lnSpc>
                <a:spcPct val="100000"/>
              </a:lnSpc>
              <a:spcBef>
                <a:spcPts val="1200"/>
              </a:spcBef>
              <a:defRPr sz="2600"/>
            </a:pPr>
            <a:r>
              <a:t>This means waste and extra fluids stay in your body and can build up</a:t>
            </a:r>
          </a:p>
          <a:p>
            <a:pPr marL="647700" indent="-393700">
              <a:buClr>
                <a:schemeClr val="accent1"/>
              </a:buClr>
              <a:buAutoNum type="arabicPeriod"/>
            </a:pPr>
            <a:r>
              <a:t>Blood enters the kidneys</a:t>
            </a:r>
          </a:p>
          <a:p>
            <a:pPr marL="647700" indent="-393700">
              <a:buClr>
                <a:schemeClr val="accent1"/>
              </a:buClr>
              <a:buAutoNum type="arabicPeriod"/>
            </a:pPr>
            <a:r>
              <a:t>Damaged kidneys do not filter waste from the blood as they should</a:t>
            </a:r>
          </a:p>
          <a:p>
            <a:pPr marL="647700" indent="-393700">
              <a:buClr>
                <a:schemeClr val="accent1"/>
              </a:buClr>
              <a:buAutoNum type="arabicPeriod"/>
            </a:pPr>
            <a:r>
              <a:t>Waste stays in the body instead of being carried out in urine</a:t>
            </a:r>
          </a:p>
        </p:txBody>
      </p:sp>
      <p:pic>
        <p:nvPicPr>
          <p:cNvPr id="317" name="Picture 6" descr="Picture 6"/>
          <p:cNvPicPr>
            <a:picLocks noChangeAspect="1"/>
          </p:cNvPicPr>
          <p:nvPr/>
        </p:nvPicPr>
        <p:blipFill>
          <a:blip r:embed="rId3"/>
          <a:stretch>
            <a:fillRect/>
          </a:stretch>
        </p:blipFill>
        <p:spPr>
          <a:xfrm>
            <a:off x="7571889" y="1856105"/>
            <a:ext cx="3819063" cy="4913468"/>
          </a:xfrm>
          <a:prstGeom prst="rect">
            <a:avLst/>
          </a:prstGeom>
          <a:ln w="12700">
            <a:miter lim="400000"/>
          </a:ln>
        </p:spPr>
      </p:pic>
      <p:sp>
        <p:nvSpPr>
          <p:cNvPr id="318" name="1"/>
          <p:cNvSpPr/>
          <p:nvPr/>
        </p:nvSpPr>
        <p:spPr>
          <a:xfrm>
            <a:off x="7561667" y="2824599"/>
            <a:ext cx="461584" cy="461584"/>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1</a:t>
            </a:r>
          </a:p>
        </p:txBody>
      </p:sp>
      <p:sp>
        <p:nvSpPr>
          <p:cNvPr id="319" name="2"/>
          <p:cNvSpPr/>
          <p:nvPr/>
        </p:nvSpPr>
        <p:spPr>
          <a:xfrm>
            <a:off x="10332515" y="4261900"/>
            <a:ext cx="461584" cy="461585"/>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2</a:t>
            </a:r>
          </a:p>
        </p:txBody>
      </p:sp>
      <p:sp>
        <p:nvSpPr>
          <p:cNvPr id="320" name="3"/>
          <p:cNvSpPr/>
          <p:nvPr/>
        </p:nvSpPr>
        <p:spPr>
          <a:xfrm>
            <a:off x="7561667" y="4592239"/>
            <a:ext cx="461584" cy="461584"/>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1"/>
          <p:cNvSpPr txBox="1">
            <a:spLocks noGrp="1"/>
          </p:cNvSpPr>
          <p:nvPr>
            <p:ph type="body" idx="21"/>
          </p:nvPr>
        </p:nvSpPr>
        <p:spPr>
          <a:xfrm>
            <a:off x="838200" y="3474720"/>
            <a:ext cx="7425977" cy="1309202"/>
          </a:xfrm>
          <a:prstGeom prst="rect">
            <a:avLst/>
          </a:prstGeom>
        </p:spPr>
        <p:txBody>
          <a:bodyPr/>
          <a:lstStyle/>
          <a:p>
            <a:r>
              <a:t>What is chronic kidney disease?</a:t>
            </a:r>
          </a:p>
        </p:txBody>
      </p:sp>
      <p:sp>
        <p:nvSpPr>
          <p:cNvPr id="325" name="Title 1"/>
          <p:cNvSpPr txBox="1">
            <a:spLocks noGrp="1"/>
          </p:cNvSpPr>
          <p:nvPr>
            <p:ph type="body" idx="22"/>
          </p:nvPr>
        </p:nvSpPr>
        <p:spPr>
          <a:prstGeom prst="rect">
            <a:avLst/>
          </a:prstGeom>
        </p:spPr>
        <p:txBody>
          <a:bodyPr/>
          <a:lstStyle/>
          <a:p>
            <a:r>
              <a:t>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3"/>
          <p:cNvSpPr txBox="1">
            <a:spLocks noGrp="1"/>
          </p:cNvSpPr>
          <p:nvPr>
            <p:ph type="title"/>
          </p:nvPr>
        </p:nvSpPr>
        <p:spPr>
          <a:prstGeom prst="rect">
            <a:avLst/>
          </a:prstGeom>
        </p:spPr>
        <p:txBody>
          <a:bodyPr/>
          <a:lstStyle/>
          <a:p>
            <a:r>
              <a:t>Chronic kidney disease (CKD)</a:t>
            </a:r>
          </a:p>
        </p:txBody>
      </p:sp>
      <p:sp>
        <p:nvSpPr>
          <p:cNvPr id="330" name="Content Placeholder 1"/>
          <p:cNvSpPr txBox="1">
            <a:spLocks noGrp="1"/>
          </p:cNvSpPr>
          <p:nvPr>
            <p:ph type="body" idx="1"/>
          </p:nvPr>
        </p:nvSpPr>
        <p:spPr>
          <a:prstGeom prst="rect">
            <a:avLst/>
          </a:prstGeom>
        </p:spPr>
        <p:txBody>
          <a:bodyPr/>
          <a:lstStyle/>
          <a:p>
            <a:pPr>
              <a:lnSpc>
                <a:spcPct val="100000"/>
              </a:lnSpc>
              <a:spcBef>
                <a:spcPts val="1200"/>
              </a:spcBef>
            </a:pPr>
            <a:r>
              <a:t>CKD is permanent damage to your kidneys</a:t>
            </a:r>
          </a:p>
          <a:p>
            <a:pPr>
              <a:lnSpc>
                <a:spcPct val="100000"/>
              </a:lnSpc>
              <a:spcBef>
                <a:spcPts val="1200"/>
              </a:spcBef>
            </a:pPr>
            <a:r>
              <a:t>Damage will not go away and can get worse over time</a:t>
            </a:r>
          </a:p>
          <a:p>
            <a:pPr>
              <a:lnSpc>
                <a:spcPct val="100000"/>
              </a:lnSpc>
              <a:spcBef>
                <a:spcPts val="1200"/>
              </a:spcBef>
            </a:pPr>
            <a:r>
              <a:t>You may be able to prevent CKD or slow the damage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59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9C9C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TotalTime>
  <Words>11468</Words>
  <Application>Microsoft Office PowerPoint</Application>
  <PresentationFormat>Widescreen</PresentationFormat>
  <Paragraphs>890</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Courier</vt:lpstr>
      <vt:lpstr>Office Theme</vt:lpstr>
      <vt:lpstr>PowerPoint Presentation</vt:lpstr>
      <vt:lpstr>Today we will discuss</vt:lpstr>
      <vt:lpstr>PowerPoint Presentation</vt:lpstr>
      <vt:lpstr>What are kidneys?</vt:lpstr>
      <vt:lpstr>What do your kidneys do?</vt:lpstr>
      <vt:lpstr>How kidneys work</vt:lpstr>
      <vt:lpstr>What happens when kidneys are damaged?</vt:lpstr>
      <vt:lpstr>PowerPoint Presentation</vt:lpstr>
      <vt:lpstr>Chronic kidney disease (CKD)</vt:lpstr>
      <vt:lpstr>Do you know? </vt:lpstr>
      <vt:lpstr>Answer</vt:lpstr>
      <vt:lpstr>5 stages of CKD</vt:lpstr>
      <vt:lpstr>Kidney failure</vt:lpstr>
      <vt:lpstr>Symptoms of CKD</vt:lpstr>
      <vt:lpstr>Activity: Symptoms of advanced kidney disease</vt:lpstr>
      <vt:lpstr>Answer: Symptoms of advanced kidney disease</vt:lpstr>
      <vt:lpstr>Other health problems may be a sign you have CKD</vt:lpstr>
      <vt:lpstr>If you find out you have CKD early, you may be able to stop kidney damage from getting worse</vt:lpstr>
      <vt:lpstr>Who can get CKD?</vt:lpstr>
      <vt:lpstr>Do you know?</vt:lpstr>
      <vt:lpstr>Answer</vt:lpstr>
      <vt:lpstr>Diabetes and CKD</vt:lpstr>
      <vt:lpstr>Do you know?</vt:lpstr>
      <vt:lpstr>Answer</vt:lpstr>
      <vt:lpstr>High blood pressure and CKD</vt:lpstr>
      <vt:lpstr>Tests for kidney disease</vt:lpstr>
      <vt:lpstr>Tests for kidney disease</vt:lpstr>
      <vt:lpstr>Tests for kidney disease</vt:lpstr>
      <vt:lpstr>eGFR results and stages of CKD</vt:lpstr>
      <vt:lpstr>Know your numbers</vt:lpstr>
      <vt:lpstr>What next steps will you take?</vt:lpstr>
      <vt:lpstr>PowerPoint Presentation</vt:lpstr>
      <vt:lpstr>It is often possible to prevent CKD or slow it from becoming kidney failure</vt:lpstr>
      <vt:lpstr>Ways to manage your diabetes</vt:lpstr>
      <vt:lpstr>Ways to control high blood pressure</vt:lpstr>
      <vt:lpstr>Eat healthy</vt:lpstr>
      <vt:lpstr>Limit sodium to 2,300 mg or less a day</vt:lpstr>
      <vt:lpstr>Read the food label for sodium</vt:lpstr>
      <vt:lpstr>Limit sugar</vt:lpstr>
      <vt:lpstr>Read food labels for sugar</vt:lpstr>
      <vt:lpstr>Choose healthy fats</vt:lpstr>
      <vt:lpstr>Eat more fruits, vegetables, and whole grains</vt:lpstr>
      <vt:lpstr>Control your serving sizes</vt:lpstr>
      <vt:lpstr>How to plan a kidney-friendly meal</vt:lpstr>
      <vt:lpstr>How to plan a kidney-friendly meal</vt:lpstr>
      <vt:lpstr>Activity: What foods fit into each food group?</vt:lpstr>
      <vt:lpstr>Kidney Kitchen®</vt:lpstr>
      <vt:lpstr>Be active</vt:lpstr>
      <vt:lpstr>Other ways to prevent CKD</vt:lpstr>
      <vt:lpstr>Write down 3 things you’ll do to prevent CKD</vt:lpstr>
      <vt:lpstr>PowerPoint Presentation</vt:lpstr>
      <vt:lpstr>Main treatments for kidney failure</vt:lpstr>
      <vt:lpstr>What is dialysis?</vt:lpstr>
      <vt:lpstr>Hemodialysis</vt:lpstr>
      <vt:lpstr>Home hemodialysis</vt:lpstr>
      <vt:lpstr>Peritoneal dialysis (PD)</vt:lpstr>
      <vt:lpstr>Kidney transplant</vt:lpstr>
      <vt:lpstr>Types of transplants</vt:lpstr>
      <vt:lpstr>Medical management</vt:lpstr>
      <vt:lpstr>Activity: Match the treatment to its description</vt:lpstr>
      <vt:lpstr>Answer: Match the treatment to its description</vt:lpstr>
      <vt:lpstr>Activity: Summary</vt:lpstr>
      <vt:lpstr>Answer: Summary</vt:lpstr>
      <vt:lpstr>References</vt:lpstr>
      <vt:lpstr>Thank you! Please take a moment and complete our quiz and evaluation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Sana Siddique, CHES ®</cp:lastModifiedBy>
  <cp:revision>18</cp:revision>
  <dcterms:modified xsi:type="dcterms:W3CDTF">2023-07-13T13:55:34Z</dcterms:modified>
</cp:coreProperties>
</file>