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sia Portillo" initials="CP" lastIdx="4" clrIdx="0"/>
  <p:cmAuthor id="1" name="Diane" initials="D" lastIdx="1" clrIdx="0"/>
  <p:cmAuthor id="2" name="Rhea Suarez" initials="RS" lastIdx="2" clrIdx="0"/>
  <p:cmAuthor id="3" name="Christopher Casey" initials="C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754BF-938B-44BA-9CEB-6FCFCB45BCA6}" v="16" dt="2025-02-20T22:23:46.5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CC"/>
          </a:solidFill>
        </a:fill>
      </a:tcStyle>
    </a:wholeTbl>
    <a:band2H>
      <a:tcTxStyle/>
      <a:tcStyle>
        <a:tcBdr/>
        <a:fill>
          <a:solidFill>
            <a:srgbClr val="F3F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9DD"/>
          </a:solidFill>
        </a:fill>
      </a:tcStyle>
    </a:wholeTbl>
    <a:band2H>
      <a:tcTxStyle/>
      <a:tcStyle>
        <a:tcBdr/>
        <a:fill>
          <a:solidFill>
            <a:srgbClr val="FFFC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599C"/>
        </a:fontRef>
        <a:srgbClr val="00599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E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599C"/>
        </a:fontRef>
        <a:srgbClr val="00599C"/>
      </a:tcTxStyle>
      <a:tcStyle>
        <a:tcBdr>
          <a:left>
            <a:ln w="12700" cap="flat">
              <a:noFill/>
              <a:miter lim="400000"/>
            </a:ln>
          </a:left>
          <a:right>
            <a:ln w="12700" cap="flat">
              <a:noFill/>
              <a:miter lim="400000"/>
            </a:ln>
          </a:right>
          <a:top>
            <a:ln w="508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E"/>
          </a:solidFill>
        </a:fill>
      </a:tcStyle>
    </a:wholeTbl>
    <a:band2H>
      <a:tcTxStyle/>
      <a:tcStyle>
        <a:tcBdr/>
        <a:fill>
          <a:solidFill>
            <a:srgbClr val="E6E9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Row>
  </a:tblStyle>
  <a:tblStyle styleId="{2708684C-4D16-4618-839F-0558EEFCDFE6}" styleName="">
    <a:tblBg/>
    <a:wholeTbl>
      <a:tcTxStyle b="off"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wholeTbl>
    <a:band2H>
      <a:tcTxStyle/>
      <a:tcStyle>
        <a:tcBdr/>
        <a:fill>
          <a:solidFill>
            <a:srgbClr val="FFFFFF"/>
          </a:solidFill>
        </a:fill>
      </a:tcStyle>
    </a:band2H>
    <a:firstCol>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firstCol>
    <a:la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508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lastRow>
    <a:fir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254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21" autoAdjust="0"/>
  </p:normalViewPr>
  <p:slideViewPr>
    <p:cSldViewPr snapToGrid="0" snapToObjects="1">
      <p:cViewPr varScale="1">
        <p:scale>
          <a:sx n="83" d="100"/>
          <a:sy n="83" d="100"/>
        </p:scale>
        <p:origin x="1524" y="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 Siddique, CHES ®" userId="7d444842-0b67-4ca5-a220-7a49a0a29b85" providerId="ADAL" clId="{535754BF-938B-44BA-9CEB-6FCFCB45BCA6}"/>
    <pc:docChg chg="undo custSel modMainMaster">
      <pc:chgData name="Sana Siddique, CHES ®" userId="7d444842-0b67-4ca5-a220-7a49a0a29b85" providerId="ADAL" clId="{535754BF-938B-44BA-9CEB-6FCFCB45BCA6}" dt="2025-02-20T22:23:58.562" v="83" actId="735"/>
      <pc:docMkLst>
        <pc:docMk/>
      </pc:docMkLst>
      <pc:sldMasterChg chg="addSp delSp modSp mod modSldLayout">
        <pc:chgData name="Sana Siddique, CHES ®" userId="7d444842-0b67-4ca5-a220-7a49a0a29b85" providerId="ADAL" clId="{535754BF-938B-44BA-9CEB-6FCFCB45BCA6}" dt="2025-02-20T22:23:58.562" v="83" actId="735"/>
        <pc:sldMasterMkLst>
          <pc:docMk/>
          <pc:sldMasterMk cId="0" sldId="2147483648"/>
        </pc:sldMasterMkLst>
        <pc:picChg chg="add del">
          <ac:chgData name="Sana Siddique, CHES ®" userId="7d444842-0b67-4ca5-a220-7a49a0a29b85" providerId="ADAL" clId="{535754BF-938B-44BA-9CEB-6FCFCB45BCA6}" dt="2025-02-20T22:19:37.162" v="20" actId="478"/>
          <ac:picMkLst>
            <pc:docMk/>
            <pc:sldMasterMk cId="0" sldId="2147483648"/>
            <ac:picMk id="7" creationId="{00000000-0000-0000-0000-000000000000}"/>
          </ac:picMkLst>
        </pc:picChg>
        <pc:picChg chg="add del">
          <ac:chgData name="Sana Siddique, CHES ®" userId="7d444842-0b67-4ca5-a220-7a49a0a29b85" providerId="ADAL" clId="{535754BF-938B-44BA-9CEB-6FCFCB45BCA6}" dt="2025-02-20T22:19:35.692" v="19" actId="478"/>
          <ac:picMkLst>
            <pc:docMk/>
            <pc:sldMasterMk cId="0" sldId="2147483648"/>
            <ac:picMk id="10" creationId="{00000000-0000-0000-0000-000000000000}"/>
          </ac:picMkLst>
        </pc:picChg>
        <pc:picChg chg="add mod">
          <ac:chgData name="Sana Siddique, CHES ®" userId="7d444842-0b67-4ca5-a220-7a49a0a29b85" providerId="ADAL" clId="{535754BF-938B-44BA-9CEB-6FCFCB45BCA6}" dt="2025-02-20T22:19:11.121" v="8"/>
          <ac:picMkLst>
            <pc:docMk/>
            <pc:sldMasterMk cId="0" sldId="2147483648"/>
            <ac:picMk id="16" creationId="{A79CE784-84C6-6803-B26B-002D23795EB5}"/>
          </ac:picMkLst>
        </pc:picChg>
        <pc:picChg chg="add mod">
          <ac:chgData name="Sana Siddique, CHES ®" userId="7d444842-0b67-4ca5-a220-7a49a0a29b85" providerId="ADAL" clId="{535754BF-938B-44BA-9CEB-6FCFCB45BCA6}" dt="2025-02-20T22:19:39.332" v="21" actId="1076"/>
          <ac:picMkLst>
            <pc:docMk/>
            <pc:sldMasterMk cId="0" sldId="2147483648"/>
            <ac:picMk id="18" creationId="{E15BA459-1407-3D7F-2D1D-00565A0FA7F4}"/>
          </ac:picMkLst>
        </pc:picChg>
        <pc:sldLayoutChg chg="addSp delSp modSp mod">
          <pc:chgData name="Sana Siddique, CHES ®" userId="7d444842-0b67-4ca5-a220-7a49a0a29b85" providerId="ADAL" clId="{535754BF-938B-44BA-9CEB-6FCFCB45BCA6}" dt="2025-02-20T22:21:56.567" v="41" actId="1076"/>
          <pc:sldLayoutMkLst>
            <pc:docMk/>
            <pc:sldMasterMk cId="0" sldId="2147483648"/>
            <pc:sldLayoutMk cId="0" sldId="2147483650"/>
          </pc:sldLayoutMkLst>
          <pc:picChg chg="add mod">
            <ac:chgData name="Sana Siddique, CHES ®" userId="7d444842-0b67-4ca5-a220-7a49a0a29b85" providerId="ADAL" clId="{535754BF-938B-44BA-9CEB-6FCFCB45BCA6}" dt="2025-02-20T22:21:56.567" v="41" actId="1076"/>
            <ac:picMkLst>
              <pc:docMk/>
              <pc:sldMasterMk cId="0" sldId="2147483648"/>
              <pc:sldLayoutMk cId="0" sldId="2147483650"/>
              <ac:picMk id="3" creationId="{289027FD-AC44-E07D-2ECA-D640AAF8E5A1}"/>
            </ac:picMkLst>
          </pc:picChg>
          <pc:picChg chg="del">
            <ac:chgData name="Sana Siddique, CHES ®" userId="7d444842-0b67-4ca5-a220-7a49a0a29b85" providerId="ADAL" clId="{535754BF-938B-44BA-9CEB-6FCFCB45BCA6}" dt="2025-02-20T22:19:53.242" v="22" actId="478"/>
            <ac:picMkLst>
              <pc:docMk/>
              <pc:sldMasterMk cId="0" sldId="2147483648"/>
              <pc:sldLayoutMk cId="0" sldId="2147483650"/>
              <ac:picMk id="29" creationId="{00000000-0000-0000-0000-000000000000}"/>
            </ac:picMkLst>
          </pc:picChg>
          <pc:picChg chg="del">
            <ac:chgData name="Sana Siddique, CHES ®" userId="7d444842-0b67-4ca5-a220-7a49a0a29b85" providerId="ADAL" clId="{535754BF-938B-44BA-9CEB-6FCFCB45BCA6}" dt="2025-02-20T22:20:20.847" v="27" actId="478"/>
            <ac:picMkLst>
              <pc:docMk/>
              <pc:sldMasterMk cId="0" sldId="2147483648"/>
              <pc:sldLayoutMk cId="0" sldId="2147483650"/>
              <ac:picMk id="30" creationId="{00000000-0000-0000-0000-000000000000}"/>
            </ac:picMkLst>
          </pc:picChg>
        </pc:sldLayoutChg>
        <pc:sldLayoutChg chg="addSp delSp modSp mod">
          <pc:chgData name="Sana Siddique, CHES ®" userId="7d444842-0b67-4ca5-a220-7a49a0a29b85" providerId="ADAL" clId="{535754BF-938B-44BA-9CEB-6FCFCB45BCA6}" dt="2025-02-20T22:22:21.237" v="46"/>
          <pc:sldLayoutMkLst>
            <pc:docMk/>
            <pc:sldMasterMk cId="0" sldId="2147483648"/>
            <pc:sldLayoutMk cId="0" sldId="2147483651"/>
          </pc:sldLayoutMkLst>
          <pc:picChg chg="add mod">
            <ac:chgData name="Sana Siddique, CHES ®" userId="7d444842-0b67-4ca5-a220-7a49a0a29b85" providerId="ADAL" clId="{535754BF-938B-44BA-9CEB-6FCFCB45BCA6}" dt="2025-02-20T22:22:06.364" v="43"/>
            <ac:picMkLst>
              <pc:docMk/>
              <pc:sldMasterMk cId="0" sldId="2147483648"/>
              <pc:sldLayoutMk cId="0" sldId="2147483651"/>
              <ac:picMk id="2" creationId="{23372F11-787E-8CD7-C9A6-4CE9787BEE6E}"/>
            </ac:picMkLst>
          </pc:picChg>
          <pc:picChg chg="add mod">
            <ac:chgData name="Sana Siddique, CHES ®" userId="7d444842-0b67-4ca5-a220-7a49a0a29b85" providerId="ADAL" clId="{535754BF-938B-44BA-9CEB-6FCFCB45BCA6}" dt="2025-02-20T22:22:21.237" v="46"/>
            <ac:picMkLst>
              <pc:docMk/>
              <pc:sldMasterMk cId="0" sldId="2147483648"/>
              <pc:sldLayoutMk cId="0" sldId="2147483651"/>
              <ac:picMk id="3" creationId="{7385008A-4F42-E309-C242-E931B55BDE7D}"/>
            </ac:picMkLst>
          </pc:picChg>
          <pc:picChg chg="del">
            <ac:chgData name="Sana Siddique, CHES ®" userId="7d444842-0b67-4ca5-a220-7a49a0a29b85" providerId="ADAL" clId="{535754BF-938B-44BA-9CEB-6FCFCB45BCA6}" dt="2025-02-20T22:22:18.896" v="44" actId="478"/>
            <ac:picMkLst>
              <pc:docMk/>
              <pc:sldMasterMk cId="0" sldId="2147483648"/>
              <pc:sldLayoutMk cId="0" sldId="2147483651"/>
              <ac:picMk id="44" creationId="{00000000-0000-0000-0000-000000000000}"/>
            </ac:picMkLst>
          </pc:picChg>
          <pc:picChg chg="del">
            <ac:chgData name="Sana Siddique, CHES ®" userId="7d444842-0b67-4ca5-a220-7a49a0a29b85" providerId="ADAL" clId="{535754BF-938B-44BA-9CEB-6FCFCB45BCA6}" dt="2025-02-20T22:22:20.211" v="45" actId="478"/>
            <ac:picMkLst>
              <pc:docMk/>
              <pc:sldMasterMk cId="0" sldId="2147483648"/>
              <pc:sldLayoutMk cId="0" sldId="2147483651"/>
              <ac:picMk id="45" creationId="{00000000-0000-0000-0000-000000000000}"/>
            </ac:picMkLst>
          </pc:picChg>
        </pc:sldLayoutChg>
        <pc:sldLayoutChg chg="addSp delSp modSp mod">
          <pc:chgData name="Sana Siddique, CHES ®" userId="7d444842-0b67-4ca5-a220-7a49a0a29b85" providerId="ADAL" clId="{535754BF-938B-44BA-9CEB-6FCFCB45BCA6}" dt="2025-02-20T22:22:35.372" v="50"/>
          <pc:sldLayoutMkLst>
            <pc:docMk/>
            <pc:sldMasterMk cId="0" sldId="2147483648"/>
            <pc:sldLayoutMk cId="0" sldId="2147483652"/>
          </pc:sldLayoutMkLst>
          <pc:picChg chg="add mod">
            <ac:chgData name="Sana Siddique, CHES ®" userId="7d444842-0b67-4ca5-a220-7a49a0a29b85" providerId="ADAL" clId="{535754BF-938B-44BA-9CEB-6FCFCB45BCA6}" dt="2025-02-20T22:22:35.372" v="50"/>
            <ac:picMkLst>
              <pc:docMk/>
              <pc:sldMasterMk cId="0" sldId="2147483648"/>
              <pc:sldLayoutMk cId="0" sldId="2147483652"/>
              <ac:picMk id="2" creationId="{B86E56ED-E9D9-B80D-DED8-C7B994B4DB55}"/>
            </ac:picMkLst>
          </pc:picChg>
          <pc:picChg chg="del">
            <ac:chgData name="Sana Siddique, CHES ®" userId="7d444842-0b67-4ca5-a220-7a49a0a29b85" providerId="ADAL" clId="{535754BF-938B-44BA-9CEB-6FCFCB45BCA6}" dt="2025-02-20T22:22:32.927" v="48" actId="478"/>
            <ac:picMkLst>
              <pc:docMk/>
              <pc:sldMasterMk cId="0" sldId="2147483648"/>
              <pc:sldLayoutMk cId="0" sldId="2147483652"/>
              <ac:picMk id="58" creationId="{00000000-0000-0000-0000-000000000000}"/>
            </ac:picMkLst>
          </pc:picChg>
          <pc:picChg chg="del">
            <ac:chgData name="Sana Siddique, CHES ®" userId="7d444842-0b67-4ca5-a220-7a49a0a29b85" providerId="ADAL" clId="{535754BF-938B-44BA-9CEB-6FCFCB45BCA6}" dt="2025-02-20T22:22:34.335" v="49" actId="478"/>
            <ac:picMkLst>
              <pc:docMk/>
              <pc:sldMasterMk cId="0" sldId="2147483648"/>
              <pc:sldLayoutMk cId="0" sldId="2147483652"/>
              <ac:picMk id="59" creationId="{00000000-0000-0000-0000-000000000000}"/>
            </ac:picMkLst>
          </pc:picChg>
        </pc:sldLayoutChg>
        <pc:sldLayoutChg chg="addSp delSp modSp mod">
          <pc:chgData name="Sana Siddique, CHES ®" userId="7d444842-0b67-4ca5-a220-7a49a0a29b85" providerId="ADAL" clId="{535754BF-938B-44BA-9CEB-6FCFCB45BCA6}" dt="2025-02-20T22:22:41.728" v="54"/>
          <pc:sldLayoutMkLst>
            <pc:docMk/>
            <pc:sldMasterMk cId="0" sldId="2147483648"/>
            <pc:sldLayoutMk cId="0" sldId="2147483653"/>
          </pc:sldLayoutMkLst>
          <pc:picChg chg="add mod">
            <ac:chgData name="Sana Siddique, CHES ®" userId="7d444842-0b67-4ca5-a220-7a49a0a29b85" providerId="ADAL" clId="{535754BF-938B-44BA-9CEB-6FCFCB45BCA6}" dt="2025-02-20T22:22:41.728" v="54"/>
            <ac:picMkLst>
              <pc:docMk/>
              <pc:sldMasterMk cId="0" sldId="2147483648"/>
              <pc:sldLayoutMk cId="0" sldId="2147483653"/>
              <ac:picMk id="2" creationId="{FB220A95-6590-A8FA-8641-E3188EA16E5F}"/>
            </ac:picMkLst>
          </pc:picChg>
          <pc:picChg chg="del">
            <ac:chgData name="Sana Siddique, CHES ®" userId="7d444842-0b67-4ca5-a220-7a49a0a29b85" providerId="ADAL" clId="{535754BF-938B-44BA-9CEB-6FCFCB45BCA6}" dt="2025-02-20T22:22:39.549" v="52" actId="478"/>
            <ac:picMkLst>
              <pc:docMk/>
              <pc:sldMasterMk cId="0" sldId="2147483648"/>
              <pc:sldLayoutMk cId="0" sldId="2147483653"/>
              <ac:picMk id="72" creationId="{00000000-0000-0000-0000-000000000000}"/>
            </ac:picMkLst>
          </pc:picChg>
          <pc:picChg chg="del">
            <ac:chgData name="Sana Siddique, CHES ®" userId="7d444842-0b67-4ca5-a220-7a49a0a29b85" providerId="ADAL" clId="{535754BF-938B-44BA-9CEB-6FCFCB45BCA6}" dt="2025-02-20T22:22:40.707" v="53" actId="478"/>
            <ac:picMkLst>
              <pc:docMk/>
              <pc:sldMasterMk cId="0" sldId="2147483648"/>
              <pc:sldLayoutMk cId="0" sldId="2147483653"/>
              <ac:picMk id="73" creationId="{00000000-0000-0000-0000-000000000000}"/>
            </ac:picMkLst>
          </pc:picChg>
        </pc:sldLayoutChg>
        <pc:sldLayoutChg chg="addSp delSp modSp mod">
          <pc:chgData name="Sana Siddique, CHES ®" userId="7d444842-0b67-4ca5-a220-7a49a0a29b85" providerId="ADAL" clId="{535754BF-938B-44BA-9CEB-6FCFCB45BCA6}" dt="2025-02-20T22:22:48.548" v="58"/>
          <pc:sldLayoutMkLst>
            <pc:docMk/>
            <pc:sldMasterMk cId="0" sldId="2147483648"/>
            <pc:sldLayoutMk cId="0" sldId="2147483654"/>
          </pc:sldLayoutMkLst>
          <pc:picChg chg="add mod">
            <ac:chgData name="Sana Siddique, CHES ®" userId="7d444842-0b67-4ca5-a220-7a49a0a29b85" providerId="ADAL" clId="{535754BF-938B-44BA-9CEB-6FCFCB45BCA6}" dt="2025-02-20T22:22:48.548" v="58"/>
            <ac:picMkLst>
              <pc:docMk/>
              <pc:sldMasterMk cId="0" sldId="2147483648"/>
              <pc:sldLayoutMk cId="0" sldId="2147483654"/>
              <ac:picMk id="2" creationId="{3930C526-0389-A53A-7FB3-B828C5A543FE}"/>
            </ac:picMkLst>
          </pc:picChg>
          <pc:picChg chg="del">
            <ac:chgData name="Sana Siddique, CHES ®" userId="7d444842-0b67-4ca5-a220-7a49a0a29b85" providerId="ADAL" clId="{535754BF-938B-44BA-9CEB-6FCFCB45BCA6}" dt="2025-02-20T22:22:45.996" v="56" actId="478"/>
            <ac:picMkLst>
              <pc:docMk/>
              <pc:sldMasterMk cId="0" sldId="2147483648"/>
              <pc:sldLayoutMk cId="0" sldId="2147483654"/>
              <ac:picMk id="87" creationId="{00000000-0000-0000-0000-000000000000}"/>
            </ac:picMkLst>
          </pc:picChg>
          <pc:picChg chg="del">
            <ac:chgData name="Sana Siddique, CHES ®" userId="7d444842-0b67-4ca5-a220-7a49a0a29b85" providerId="ADAL" clId="{535754BF-938B-44BA-9CEB-6FCFCB45BCA6}" dt="2025-02-20T22:22:47.710" v="57" actId="478"/>
            <ac:picMkLst>
              <pc:docMk/>
              <pc:sldMasterMk cId="0" sldId="2147483648"/>
              <pc:sldLayoutMk cId="0" sldId="2147483654"/>
              <ac:picMk id="88" creationId="{00000000-0000-0000-0000-000000000000}"/>
            </ac:picMkLst>
          </pc:picChg>
        </pc:sldLayoutChg>
        <pc:sldLayoutChg chg="addSp delSp modSp mod">
          <pc:chgData name="Sana Siddique, CHES ®" userId="7d444842-0b67-4ca5-a220-7a49a0a29b85" providerId="ADAL" clId="{535754BF-938B-44BA-9CEB-6FCFCB45BCA6}" dt="2025-02-20T22:22:54.208" v="62"/>
          <pc:sldLayoutMkLst>
            <pc:docMk/>
            <pc:sldMasterMk cId="0" sldId="2147483648"/>
            <pc:sldLayoutMk cId="0" sldId="2147483655"/>
          </pc:sldLayoutMkLst>
          <pc:picChg chg="add mod">
            <ac:chgData name="Sana Siddique, CHES ®" userId="7d444842-0b67-4ca5-a220-7a49a0a29b85" providerId="ADAL" clId="{535754BF-938B-44BA-9CEB-6FCFCB45BCA6}" dt="2025-02-20T22:22:54.208" v="62"/>
            <ac:picMkLst>
              <pc:docMk/>
              <pc:sldMasterMk cId="0" sldId="2147483648"/>
              <pc:sldLayoutMk cId="0" sldId="2147483655"/>
              <ac:picMk id="2" creationId="{0C439B9F-761E-6866-35FD-EFC69B5C9FDE}"/>
            </ac:picMkLst>
          </pc:picChg>
          <pc:picChg chg="del">
            <ac:chgData name="Sana Siddique, CHES ®" userId="7d444842-0b67-4ca5-a220-7a49a0a29b85" providerId="ADAL" clId="{535754BF-938B-44BA-9CEB-6FCFCB45BCA6}" dt="2025-02-20T22:22:52.314" v="60" actId="478"/>
            <ac:picMkLst>
              <pc:docMk/>
              <pc:sldMasterMk cId="0" sldId="2147483648"/>
              <pc:sldLayoutMk cId="0" sldId="2147483655"/>
              <ac:picMk id="100" creationId="{00000000-0000-0000-0000-000000000000}"/>
            </ac:picMkLst>
          </pc:picChg>
          <pc:picChg chg="del">
            <ac:chgData name="Sana Siddique, CHES ®" userId="7d444842-0b67-4ca5-a220-7a49a0a29b85" providerId="ADAL" clId="{535754BF-938B-44BA-9CEB-6FCFCB45BCA6}" dt="2025-02-20T22:22:53.406" v="61" actId="478"/>
            <ac:picMkLst>
              <pc:docMk/>
              <pc:sldMasterMk cId="0" sldId="2147483648"/>
              <pc:sldLayoutMk cId="0" sldId="2147483655"/>
              <ac:picMk id="101" creationId="{00000000-0000-0000-0000-000000000000}"/>
            </ac:picMkLst>
          </pc:picChg>
        </pc:sldLayoutChg>
        <pc:sldLayoutChg chg="addSp delSp modSp mod">
          <pc:chgData name="Sana Siddique, CHES ®" userId="7d444842-0b67-4ca5-a220-7a49a0a29b85" providerId="ADAL" clId="{535754BF-938B-44BA-9CEB-6FCFCB45BCA6}" dt="2025-02-20T22:22:59.693" v="66"/>
          <pc:sldLayoutMkLst>
            <pc:docMk/>
            <pc:sldMasterMk cId="0" sldId="2147483648"/>
            <pc:sldLayoutMk cId="0" sldId="2147483656"/>
          </pc:sldLayoutMkLst>
          <pc:picChg chg="add mod">
            <ac:chgData name="Sana Siddique, CHES ®" userId="7d444842-0b67-4ca5-a220-7a49a0a29b85" providerId="ADAL" clId="{535754BF-938B-44BA-9CEB-6FCFCB45BCA6}" dt="2025-02-20T22:22:59.693" v="66"/>
            <ac:picMkLst>
              <pc:docMk/>
              <pc:sldMasterMk cId="0" sldId="2147483648"/>
              <pc:sldLayoutMk cId="0" sldId="2147483656"/>
              <ac:picMk id="2" creationId="{F671846B-6F03-0BC3-9F46-EC08DFE5767D}"/>
            </ac:picMkLst>
          </pc:picChg>
          <pc:picChg chg="del">
            <ac:chgData name="Sana Siddique, CHES ®" userId="7d444842-0b67-4ca5-a220-7a49a0a29b85" providerId="ADAL" clId="{535754BF-938B-44BA-9CEB-6FCFCB45BCA6}" dt="2025-02-20T22:22:57.868" v="64" actId="478"/>
            <ac:picMkLst>
              <pc:docMk/>
              <pc:sldMasterMk cId="0" sldId="2147483648"/>
              <pc:sldLayoutMk cId="0" sldId="2147483656"/>
              <ac:picMk id="115" creationId="{00000000-0000-0000-0000-000000000000}"/>
            </ac:picMkLst>
          </pc:picChg>
          <pc:picChg chg="del">
            <ac:chgData name="Sana Siddique, CHES ®" userId="7d444842-0b67-4ca5-a220-7a49a0a29b85" providerId="ADAL" clId="{535754BF-938B-44BA-9CEB-6FCFCB45BCA6}" dt="2025-02-20T22:22:58.813" v="65" actId="478"/>
            <ac:picMkLst>
              <pc:docMk/>
              <pc:sldMasterMk cId="0" sldId="2147483648"/>
              <pc:sldLayoutMk cId="0" sldId="2147483656"/>
              <ac:picMk id="116" creationId="{00000000-0000-0000-0000-000000000000}"/>
            </ac:picMkLst>
          </pc:picChg>
        </pc:sldLayoutChg>
        <pc:sldLayoutChg chg="addSp delSp modSp mod">
          <pc:chgData name="Sana Siddique, CHES ®" userId="7d444842-0b67-4ca5-a220-7a49a0a29b85" providerId="ADAL" clId="{535754BF-938B-44BA-9CEB-6FCFCB45BCA6}" dt="2025-02-20T22:23:14.126" v="70"/>
          <pc:sldLayoutMkLst>
            <pc:docMk/>
            <pc:sldMasterMk cId="0" sldId="2147483648"/>
            <pc:sldLayoutMk cId="0" sldId="2147483657"/>
          </pc:sldLayoutMkLst>
          <pc:picChg chg="add mod">
            <ac:chgData name="Sana Siddique, CHES ®" userId="7d444842-0b67-4ca5-a220-7a49a0a29b85" providerId="ADAL" clId="{535754BF-938B-44BA-9CEB-6FCFCB45BCA6}" dt="2025-02-20T22:23:14.126" v="70"/>
            <ac:picMkLst>
              <pc:docMk/>
              <pc:sldMasterMk cId="0" sldId="2147483648"/>
              <pc:sldLayoutMk cId="0" sldId="2147483657"/>
              <ac:picMk id="2" creationId="{12A4491B-BC59-DCE9-E8BD-F0452A62B055}"/>
            </ac:picMkLst>
          </pc:picChg>
          <pc:picChg chg="del">
            <ac:chgData name="Sana Siddique, CHES ®" userId="7d444842-0b67-4ca5-a220-7a49a0a29b85" providerId="ADAL" clId="{535754BF-938B-44BA-9CEB-6FCFCB45BCA6}" dt="2025-02-20T22:23:12.099" v="68" actId="478"/>
            <ac:picMkLst>
              <pc:docMk/>
              <pc:sldMasterMk cId="0" sldId="2147483648"/>
              <pc:sldLayoutMk cId="0" sldId="2147483657"/>
              <ac:picMk id="130" creationId="{00000000-0000-0000-0000-000000000000}"/>
            </ac:picMkLst>
          </pc:picChg>
          <pc:picChg chg="del">
            <ac:chgData name="Sana Siddique, CHES ®" userId="7d444842-0b67-4ca5-a220-7a49a0a29b85" providerId="ADAL" clId="{535754BF-938B-44BA-9CEB-6FCFCB45BCA6}" dt="2025-02-20T22:23:13.259" v="69" actId="478"/>
            <ac:picMkLst>
              <pc:docMk/>
              <pc:sldMasterMk cId="0" sldId="2147483648"/>
              <pc:sldLayoutMk cId="0" sldId="2147483657"/>
              <ac:picMk id="131" creationId="{00000000-0000-0000-0000-000000000000}"/>
            </ac:picMkLst>
          </pc:picChg>
        </pc:sldLayoutChg>
        <pc:sldLayoutChg chg="addSp delSp modSp mod">
          <pc:chgData name="Sana Siddique, CHES ®" userId="7d444842-0b67-4ca5-a220-7a49a0a29b85" providerId="ADAL" clId="{535754BF-938B-44BA-9CEB-6FCFCB45BCA6}" dt="2025-02-20T22:23:20.250" v="74"/>
          <pc:sldLayoutMkLst>
            <pc:docMk/>
            <pc:sldMasterMk cId="0" sldId="2147483648"/>
            <pc:sldLayoutMk cId="0" sldId="2147483658"/>
          </pc:sldLayoutMkLst>
          <pc:picChg chg="add mod">
            <ac:chgData name="Sana Siddique, CHES ®" userId="7d444842-0b67-4ca5-a220-7a49a0a29b85" providerId="ADAL" clId="{535754BF-938B-44BA-9CEB-6FCFCB45BCA6}" dt="2025-02-20T22:23:20.250" v="74"/>
            <ac:picMkLst>
              <pc:docMk/>
              <pc:sldMasterMk cId="0" sldId="2147483648"/>
              <pc:sldLayoutMk cId="0" sldId="2147483658"/>
              <ac:picMk id="2" creationId="{0F1FD374-C6DE-9C28-8CE7-FD48A58AC347}"/>
            </ac:picMkLst>
          </pc:picChg>
          <pc:picChg chg="del">
            <ac:chgData name="Sana Siddique, CHES ®" userId="7d444842-0b67-4ca5-a220-7a49a0a29b85" providerId="ADAL" clId="{535754BF-938B-44BA-9CEB-6FCFCB45BCA6}" dt="2025-02-20T22:23:17.697" v="72" actId="478"/>
            <ac:picMkLst>
              <pc:docMk/>
              <pc:sldMasterMk cId="0" sldId="2147483648"/>
              <pc:sldLayoutMk cId="0" sldId="2147483658"/>
              <ac:picMk id="146" creationId="{00000000-0000-0000-0000-000000000000}"/>
            </ac:picMkLst>
          </pc:picChg>
          <pc:picChg chg="del">
            <ac:chgData name="Sana Siddique, CHES ®" userId="7d444842-0b67-4ca5-a220-7a49a0a29b85" providerId="ADAL" clId="{535754BF-938B-44BA-9CEB-6FCFCB45BCA6}" dt="2025-02-20T22:23:19.906" v="73" actId="478"/>
            <ac:picMkLst>
              <pc:docMk/>
              <pc:sldMasterMk cId="0" sldId="2147483648"/>
              <pc:sldLayoutMk cId="0" sldId="2147483658"/>
              <ac:picMk id="147" creationId="{00000000-0000-0000-0000-000000000000}"/>
            </ac:picMkLst>
          </pc:picChg>
        </pc:sldLayoutChg>
        <pc:sldLayoutChg chg="addSp delSp modSp mod">
          <pc:chgData name="Sana Siddique, CHES ®" userId="7d444842-0b67-4ca5-a220-7a49a0a29b85" providerId="ADAL" clId="{535754BF-938B-44BA-9CEB-6FCFCB45BCA6}" dt="2025-02-20T22:23:39.803" v="78"/>
          <pc:sldLayoutMkLst>
            <pc:docMk/>
            <pc:sldMasterMk cId="0" sldId="2147483648"/>
            <pc:sldLayoutMk cId="0" sldId="2147483659"/>
          </pc:sldLayoutMkLst>
          <pc:picChg chg="add mod">
            <ac:chgData name="Sana Siddique, CHES ®" userId="7d444842-0b67-4ca5-a220-7a49a0a29b85" providerId="ADAL" clId="{535754BF-938B-44BA-9CEB-6FCFCB45BCA6}" dt="2025-02-20T22:23:39.803" v="78"/>
            <ac:picMkLst>
              <pc:docMk/>
              <pc:sldMasterMk cId="0" sldId="2147483648"/>
              <pc:sldLayoutMk cId="0" sldId="2147483659"/>
              <ac:picMk id="2" creationId="{4A05BA55-DDF0-01FE-E041-9784E927ADF7}"/>
            </ac:picMkLst>
          </pc:picChg>
          <pc:picChg chg="del">
            <ac:chgData name="Sana Siddique, CHES ®" userId="7d444842-0b67-4ca5-a220-7a49a0a29b85" providerId="ADAL" clId="{535754BF-938B-44BA-9CEB-6FCFCB45BCA6}" dt="2025-02-20T22:23:37.573" v="76" actId="478"/>
            <ac:picMkLst>
              <pc:docMk/>
              <pc:sldMasterMk cId="0" sldId="2147483648"/>
              <pc:sldLayoutMk cId="0" sldId="2147483659"/>
              <ac:picMk id="160" creationId="{00000000-0000-0000-0000-000000000000}"/>
            </ac:picMkLst>
          </pc:picChg>
          <pc:picChg chg="del">
            <ac:chgData name="Sana Siddique, CHES ®" userId="7d444842-0b67-4ca5-a220-7a49a0a29b85" providerId="ADAL" clId="{535754BF-938B-44BA-9CEB-6FCFCB45BCA6}" dt="2025-02-20T22:23:38.747" v="77" actId="478"/>
            <ac:picMkLst>
              <pc:docMk/>
              <pc:sldMasterMk cId="0" sldId="2147483648"/>
              <pc:sldLayoutMk cId="0" sldId="2147483659"/>
              <ac:picMk id="161" creationId="{00000000-0000-0000-0000-000000000000}"/>
            </ac:picMkLst>
          </pc:picChg>
        </pc:sldLayoutChg>
        <pc:sldLayoutChg chg="addSp delSp modSp mod">
          <pc:chgData name="Sana Siddique, CHES ®" userId="7d444842-0b67-4ca5-a220-7a49a0a29b85" providerId="ADAL" clId="{535754BF-938B-44BA-9CEB-6FCFCB45BCA6}" dt="2025-02-20T22:23:46.582" v="82"/>
          <pc:sldLayoutMkLst>
            <pc:docMk/>
            <pc:sldMasterMk cId="0" sldId="2147483648"/>
            <pc:sldLayoutMk cId="0" sldId="2147483660"/>
          </pc:sldLayoutMkLst>
          <pc:picChg chg="add mod">
            <ac:chgData name="Sana Siddique, CHES ®" userId="7d444842-0b67-4ca5-a220-7a49a0a29b85" providerId="ADAL" clId="{535754BF-938B-44BA-9CEB-6FCFCB45BCA6}" dt="2025-02-20T22:23:46.582" v="82"/>
            <ac:picMkLst>
              <pc:docMk/>
              <pc:sldMasterMk cId="0" sldId="2147483648"/>
              <pc:sldLayoutMk cId="0" sldId="2147483660"/>
              <ac:picMk id="2" creationId="{E7E2CC7A-8020-8F67-DFBB-817DAABC0778}"/>
            </ac:picMkLst>
          </pc:picChg>
          <pc:picChg chg="del">
            <ac:chgData name="Sana Siddique, CHES ®" userId="7d444842-0b67-4ca5-a220-7a49a0a29b85" providerId="ADAL" clId="{535754BF-938B-44BA-9CEB-6FCFCB45BCA6}" dt="2025-02-20T22:23:44.517" v="80" actId="478"/>
            <ac:picMkLst>
              <pc:docMk/>
              <pc:sldMasterMk cId="0" sldId="2147483648"/>
              <pc:sldLayoutMk cId="0" sldId="2147483660"/>
              <ac:picMk id="172" creationId="{00000000-0000-0000-0000-000000000000}"/>
            </ac:picMkLst>
          </pc:picChg>
          <pc:picChg chg="del">
            <ac:chgData name="Sana Siddique, CHES ®" userId="7d444842-0b67-4ca5-a220-7a49a0a29b85" providerId="ADAL" clId="{535754BF-938B-44BA-9CEB-6FCFCB45BCA6}" dt="2025-02-20T22:23:45.564" v="81" actId="478"/>
            <ac:picMkLst>
              <pc:docMk/>
              <pc:sldMasterMk cId="0" sldId="2147483648"/>
              <pc:sldLayoutMk cId="0" sldId="2147483660"/>
              <ac:picMk id="173" creationId="{00000000-0000-0000-0000-000000000000}"/>
            </ac:picMkLst>
          </pc:pic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C0E2-4932-9029-6A1C94A33766}"/>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C0E2-4932-9029-6A1C94A33766}"/>
              </c:ext>
            </c:extLst>
          </c:dPt>
          <c:cat>
            <c:strRef>
              <c:f>Sheet1!$B$1:$C$1</c:f>
              <c:strCache>
                <c:ptCount val="2"/>
                <c:pt idx="0">
                  <c:v>April</c:v>
                </c:pt>
                <c:pt idx="1">
                  <c:v>May</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C0E2-4932-9029-6A1C94A3376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A1CA-49F6-91AB-1D762F8DCA04}"/>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A1CA-49F6-91AB-1D762F8DCA04}"/>
              </c:ext>
            </c:extLst>
          </c:dPt>
          <c:cat>
            <c:strRef>
              <c:f>Sheet1!$B$1:$C$1</c:f>
              <c:strCache>
                <c:ptCount val="2"/>
                <c:pt idx="0">
                  <c:v>April</c:v>
                </c:pt>
                <c:pt idx="1">
                  <c:v>May</c:v>
                </c:pt>
              </c:strCache>
            </c:strRef>
          </c:cat>
          <c:val>
            <c:numRef>
              <c:f>Sheet1!$B$2:$C$2</c:f>
              <c:numCache>
                <c:formatCode>General</c:formatCode>
                <c:ptCount val="2"/>
                <c:pt idx="0">
                  <c:v>75</c:v>
                </c:pt>
                <c:pt idx="1">
                  <c:v>25</c:v>
                </c:pt>
              </c:numCache>
            </c:numRef>
          </c:val>
          <c:extLst>
            <c:ext xmlns:c16="http://schemas.microsoft.com/office/drawing/2014/chart" uri="{C3380CC4-5D6E-409C-BE32-E72D297353CC}">
              <c16:uniqueId val="{00000003-A1CA-49F6-91AB-1D762F8DCA04}"/>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1212-40DE-A89A-28CB25D8D149}"/>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1212-40DE-A89A-28CB25D8D149}"/>
              </c:ext>
            </c:extLst>
          </c:dPt>
          <c:cat>
            <c:strRef>
              <c:f>Sheet1!$B$1:$C$1</c:f>
              <c:strCache>
                <c:ptCount val="2"/>
                <c:pt idx="0">
                  <c:v>April</c:v>
                </c:pt>
                <c:pt idx="1">
                  <c:v>May</c:v>
                </c:pt>
              </c:strCache>
            </c:strRef>
          </c:cat>
          <c:val>
            <c:numRef>
              <c:f>Sheet1!$B$2:$C$2</c:f>
              <c:numCache>
                <c:formatCode>General</c:formatCode>
                <c:ptCount val="2"/>
                <c:pt idx="0">
                  <c:v>85</c:v>
                </c:pt>
                <c:pt idx="1">
                  <c:v>15</c:v>
                </c:pt>
              </c:numCache>
            </c:numRef>
          </c:val>
          <c:extLst>
            <c:ext xmlns:c16="http://schemas.microsoft.com/office/drawing/2014/chart" uri="{C3380CC4-5D6E-409C-BE32-E72D297353CC}">
              <c16:uniqueId val="{00000003-1212-40DE-A89A-28CB25D8D149}"/>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06534759"/>
      </p:ext>
    </p:extLst>
  </p:cSld>
  <p:clrMap bg1="dk1" tx1="lt1" bg2="dk2" tx2="lt2" accent1="accent1" accent2="accent2" accent3="accent3" accent4="accent4" accent5="accent5" accent6="accent6" hlink="hlink" folHlink="folHlink"/>
  <p:notesStyle>
    <a:lvl1pPr latinLnBrk="0">
      <a:defRPr sz="1200">
        <a:solidFill>
          <a:srgbClr val="00599C"/>
        </a:solidFill>
        <a:latin typeface="+mj-lt"/>
        <a:ea typeface="+mj-ea"/>
        <a:cs typeface="+mj-cs"/>
        <a:sym typeface="Calibri"/>
      </a:defRPr>
    </a:lvl1pPr>
    <a:lvl2pPr indent="228600" latinLnBrk="0">
      <a:defRPr sz="1200">
        <a:solidFill>
          <a:srgbClr val="00599C"/>
        </a:solidFill>
        <a:latin typeface="+mj-lt"/>
        <a:ea typeface="+mj-ea"/>
        <a:cs typeface="+mj-cs"/>
        <a:sym typeface="Calibri"/>
      </a:defRPr>
    </a:lvl2pPr>
    <a:lvl3pPr indent="457200" latinLnBrk="0">
      <a:defRPr sz="1200">
        <a:solidFill>
          <a:srgbClr val="00599C"/>
        </a:solidFill>
        <a:latin typeface="+mj-lt"/>
        <a:ea typeface="+mj-ea"/>
        <a:cs typeface="+mj-cs"/>
        <a:sym typeface="Calibri"/>
      </a:defRPr>
    </a:lvl3pPr>
    <a:lvl4pPr indent="685800" latinLnBrk="0">
      <a:defRPr sz="1200">
        <a:solidFill>
          <a:srgbClr val="00599C"/>
        </a:solidFill>
        <a:latin typeface="+mj-lt"/>
        <a:ea typeface="+mj-ea"/>
        <a:cs typeface="+mj-cs"/>
        <a:sym typeface="Calibri"/>
      </a:defRPr>
    </a:lvl4pPr>
    <a:lvl5pPr indent="914400" latinLnBrk="0">
      <a:defRPr sz="1200">
        <a:solidFill>
          <a:srgbClr val="00599C"/>
        </a:solidFill>
        <a:latin typeface="+mj-lt"/>
        <a:ea typeface="+mj-ea"/>
        <a:cs typeface="+mj-cs"/>
        <a:sym typeface="Calibri"/>
      </a:defRPr>
    </a:lvl5pPr>
    <a:lvl6pPr indent="1143000" latinLnBrk="0">
      <a:defRPr sz="1200">
        <a:solidFill>
          <a:srgbClr val="00599C"/>
        </a:solidFill>
        <a:latin typeface="+mj-lt"/>
        <a:ea typeface="+mj-ea"/>
        <a:cs typeface="+mj-cs"/>
        <a:sym typeface="Calibri"/>
      </a:defRPr>
    </a:lvl6pPr>
    <a:lvl7pPr indent="1371600" latinLnBrk="0">
      <a:defRPr sz="1200">
        <a:solidFill>
          <a:srgbClr val="00599C"/>
        </a:solidFill>
        <a:latin typeface="+mj-lt"/>
        <a:ea typeface="+mj-ea"/>
        <a:cs typeface="+mj-cs"/>
        <a:sym typeface="Calibri"/>
      </a:defRPr>
    </a:lvl7pPr>
    <a:lvl8pPr indent="1600200" latinLnBrk="0">
      <a:defRPr sz="1200">
        <a:solidFill>
          <a:srgbClr val="00599C"/>
        </a:solidFill>
        <a:latin typeface="+mj-lt"/>
        <a:ea typeface="+mj-ea"/>
        <a:cs typeface="+mj-cs"/>
        <a:sym typeface="Calibri"/>
      </a:defRPr>
    </a:lvl8pPr>
    <a:lvl9pPr indent="1828800" latinLnBrk="0">
      <a:defRPr sz="1200">
        <a:solidFill>
          <a:srgbClr val="00599C"/>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kidneydisease/basic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kitchen.kidneyfund.org/general-nutrients/sal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kitchen.kidneyfund.org/general-nutrients/suga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kitchen.kidneyfund.org/guides-to-help-you-cook-and-shop/cooking-glossary/%23whole-grai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kidneyfund.org/kidney-disease/kidney-failure/treatment-of-kidney-failure/kidney-transplant/types-of-transplants/%23living-donor-transplant"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www.kidneyfund.org/kidney-disease/kidney-failure/treatment-of-kidney-failure/kidney-transplant/preparing-for-transplant/%23transplant-surgery" TargetMode="External"/><Relationship Id="rId4" Type="http://schemas.openxmlformats.org/officeDocument/2006/relationships/hyperlink" Target="https://www.kidneyfund.org/kidney-disease/kidney-failure/treatment-of-kidney-failure/kidney-transplant/types-of-transplants/%23deceased-donor-transplant"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381000" y="685800"/>
            <a:ext cx="6096000" cy="3429000"/>
          </a:xfrm>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pPr defTabSz="1828891">
              <a:defRPr>
                <a:solidFill>
                  <a:srgbClr val="000000"/>
                </a:solidFill>
              </a:defRPr>
            </a:pPr>
            <a:r>
              <a:t>Muchas gracias por participar en esta sesión para obtener más información sobre la enfermedad del riñón. Soy instructor de salud del riñón y estoy certificado por American Kidney Fund. Tomé un curso de capacitación en línea que me certificó para enseñar este material el día de hoy. </a:t>
            </a:r>
          </a:p>
          <a:p>
            <a:pPr defTabSz="1828891">
              <a:defRPr>
                <a:solidFill>
                  <a:srgbClr val="000000"/>
                </a:solidFill>
              </a:defRPr>
            </a:pPr>
            <a:endParaRPr sz="600"/>
          </a:p>
          <a:p>
            <a:pPr defTabSz="1828589">
              <a:defRPr b="1">
                <a:solidFill>
                  <a:srgbClr val="000000"/>
                </a:solidFill>
              </a:defRPr>
            </a:pPr>
            <a:r>
              <a:t>[Preséntese. Hable sobre sus antecedentes y la razón por la cual se convirtió en instructor de salud del riñón.]</a:t>
            </a:r>
          </a:p>
          <a:p>
            <a:pPr defTabSz="1828589">
              <a:defRPr>
                <a:solidFill>
                  <a:srgbClr val="000000"/>
                </a:solidFill>
              </a:defRPr>
            </a:pPr>
            <a:endParaRPr sz="600"/>
          </a:p>
          <a:p>
            <a:pPr defTabSz="1828589">
              <a:defRPr>
                <a:solidFill>
                  <a:srgbClr val="000000"/>
                </a:solidFill>
              </a:defRPr>
            </a:pPr>
            <a:r>
              <a:t>Quisiera saber más acerca de ustedes. Levanten la mano si conocen a alguien que tiene enfermedad renal. Levanten la mano si conocen a alguien que tiene diabetes o hipertensión. </a:t>
            </a:r>
          </a:p>
          <a:p>
            <a:pPr defTabSz="1828589">
              <a:defRPr>
                <a:solidFill>
                  <a:srgbClr val="000000"/>
                </a:solidFill>
              </a:defRPr>
            </a:pPr>
            <a:endParaRPr sz="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pPr defTabSz="1828589">
              <a:defRPr sz="2400">
                <a:solidFill>
                  <a:srgbClr val="000000"/>
                </a:solidFill>
              </a:defRPr>
            </a:pPr>
            <a:r>
              <a:t>¿Sabía usted? ¿Cuántos adultos en EE. UU. tienen ERC? </a:t>
            </a:r>
          </a:p>
          <a:p>
            <a:pPr defTabSz="1828589">
              <a:defRPr sz="2400" b="1">
                <a:solidFill>
                  <a:srgbClr val="000000"/>
                </a:solidFill>
              </a:defRPr>
            </a:pPr>
            <a:endParaRPr/>
          </a:p>
          <a:p>
            <a:pPr defTabSz="1828589">
              <a:defRPr sz="2400" b="1">
                <a:solidFill>
                  <a:srgbClr val="000000"/>
                </a:solidFill>
              </a:defRPr>
            </a:pPr>
            <a:r>
              <a:t>[Espere a que traten de adivinar, luego haga clic para pasar a la siguiente diapositiva y saber la respuesta]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381000" y="685800"/>
            <a:ext cx="6096000" cy="3429000"/>
          </a:xfrm>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pPr defTabSz="1828589">
              <a:defRPr sz="2400">
                <a:solidFill>
                  <a:srgbClr val="000000"/>
                </a:solidFill>
              </a:defRPr>
            </a:pPr>
            <a:r>
              <a:t>La respuesta correcta es: 15 % de los adultos estadounidenses tienen enfermedad renal crónica. Esto es aproximadamente 1 de cada 7 adultos</a:t>
            </a:r>
          </a:p>
          <a:p>
            <a:pPr defTabSz="1828589">
              <a:defRPr sz="2400">
                <a:solidFill>
                  <a:srgbClr val="000000"/>
                </a:solidFill>
              </a:defRPr>
            </a:pPr>
            <a:endParaRPr/>
          </a:p>
          <a:p>
            <a:pPr defTabSz="1828589">
              <a:defRPr sz="2400">
                <a:solidFill>
                  <a:srgbClr val="000000"/>
                </a:solidFill>
              </a:defRPr>
            </a:pPr>
            <a:r>
              <a:t>La CKD es una de las enfermedades de crecimiento más rápido que se puede prevenir. </a:t>
            </a:r>
          </a:p>
          <a:p>
            <a:pPr defTabSz="1828589">
              <a:defRPr sz="2400">
                <a:solidFill>
                  <a:srgbClr val="000000"/>
                </a:solidFill>
              </a:defRPr>
            </a:pPr>
            <a:endParaRPr/>
          </a:p>
          <a:p>
            <a:pPr defTabSz="1828589">
              <a:defRPr sz="2400">
                <a:solidFill>
                  <a:srgbClr val="000000"/>
                </a:solidFill>
              </a:defRPr>
            </a:pPr>
            <a:r>
              <a:t>Fuente: Centers for Disease Control and Prevention (CDC). 2020. </a:t>
            </a:r>
            <a:r>
              <a:rPr i="1"/>
              <a:t>Chronic Kidney Disease Basics</a:t>
            </a:r>
            <a:r>
              <a:t>. Accedido de </a:t>
            </a:r>
            <a:r>
              <a:rPr u="sng">
                <a:solidFill>
                  <a:srgbClr val="0563C1"/>
                </a:solidFill>
                <a:uFill>
                  <a:solidFill>
                    <a:srgbClr val="0563C1"/>
                  </a:solidFill>
                </a:uFill>
                <a:hlinkClick r:id="rId3"/>
              </a:rPr>
              <a:t>https://www.cdc.gov/kidneydisease/basics.html</a:t>
            </a:r>
            <a:r>
              <a:t> </a:t>
            </a:r>
          </a:p>
          <a:p>
            <a:pPr defTabSz="1828589">
              <a:defRPr sz="2400">
                <a:solidFill>
                  <a:srgbClr val="000000"/>
                </a:solidFill>
              </a:defRPr>
            </a:pPr>
            <a:endParaRPr/>
          </a:p>
          <a:p>
            <a:pPr defTabSz="1828589">
              <a:defRPr sz="2400">
                <a:solidFill>
                  <a:srgbClr val="000000"/>
                </a:solidFill>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381000" y="685800"/>
            <a:ext cx="6096000" cy="3429000"/>
          </a:xfrm>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defTabSz="1828891">
              <a:defRPr>
                <a:solidFill>
                  <a:srgbClr val="000000"/>
                </a:solidFill>
              </a:defRPr>
            </a:pPr>
            <a:r>
              <a:t>El grado del daño del riñón varía de leve a grave. La ERC tiene 5 etapas. Los médicos usan una prueba de sangre para saber la etapa de la ERC de una persona. Posteriormente hablaremos más de esta prueba. </a:t>
            </a:r>
          </a:p>
          <a:p>
            <a:pPr marL="171450" indent="-171450" defTabSz="1828589">
              <a:buSzPct val="100000"/>
              <a:buFont typeface="Arial"/>
              <a:buChar char="•"/>
              <a:defRPr>
                <a:solidFill>
                  <a:srgbClr val="000000"/>
                </a:solidFill>
              </a:defRPr>
            </a:pPr>
            <a:endParaRPr sz="600"/>
          </a:p>
          <a:p>
            <a:pPr defTabSz="1828891">
              <a:defRPr>
                <a:solidFill>
                  <a:srgbClr val="4D4D4F"/>
                </a:solidFill>
                <a:latin typeface="Roboto Regular"/>
                <a:ea typeface="Roboto Regular"/>
                <a:cs typeface="Roboto Regular"/>
                <a:sym typeface="Roboto Regular"/>
              </a:defRPr>
            </a:pPr>
            <a:r>
              <a:t>En las etapas 1 y 2, los riñones tienen daños leves. Los riñones funcionan tan bien como si estuvieran sanos, o tal vez un poco menos.</a:t>
            </a:r>
          </a:p>
          <a:p>
            <a:pPr defTabSz="1828891">
              <a:defRPr>
                <a:solidFill>
                  <a:srgbClr val="4D4D4F"/>
                </a:solidFill>
                <a:latin typeface="Roboto Regular"/>
                <a:ea typeface="Roboto Regular"/>
                <a:cs typeface="Roboto Regular"/>
                <a:sym typeface="Roboto Regular"/>
              </a:defRPr>
            </a:pPr>
            <a:endParaRPr sz="600"/>
          </a:p>
          <a:p>
            <a:pPr defTabSz="1828891">
              <a:defRPr>
                <a:solidFill>
                  <a:srgbClr val="4D4D4F"/>
                </a:solidFill>
                <a:latin typeface="Roboto Regular"/>
                <a:ea typeface="Roboto Regular"/>
                <a:cs typeface="Roboto Regular"/>
                <a:sym typeface="Roboto Regular"/>
              </a:defRPr>
            </a:pPr>
            <a:r>
              <a:t>La etapa 3 se divide en 3a y 3b. En la etapa 3a, los riñones tienen daño de leve a moderado. Esto significa que sus riñones tiene una perdida del funcionamiento de leve a media. En la etapa 3b, los riñones tienen daño moderado a grave. Esto significa que sus riñones tiene media a grave perdida de función. En estas etapas, por lo general las personas no presentan síntomas. Muchas personas ni siquiera saben que tienen ERC.</a:t>
            </a:r>
          </a:p>
          <a:p>
            <a:pPr defTabSz="1828891">
              <a:defRPr>
                <a:solidFill>
                  <a:srgbClr val="4D4D4F"/>
                </a:solidFill>
                <a:latin typeface="Roboto Regular"/>
                <a:ea typeface="Roboto Regular"/>
                <a:cs typeface="Roboto Regular"/>
                <a:sym typeface="Roboto Regular"/>
              </a:defRPr>
            </a:pPr>
            <a:endParaRPr sz="600"/>
          </a:p>
          <a:p>
            <a:pPr defTabSz="1828891">
              <a:defRPr>
                <a:solidFill>
                  <a:srgbClr val="4D4D4F"/>
                </a:solidFill>
                <a:latin typeface="Roboto Regular"/>
                <a:ea typeface="Roboto Regular"/>
                <a:cs typeface="Roboto Regular"/>
                <a:sym typeface="Roboto Regular"/>
              </a:defRPr>
            </a:pPr>
            <a:r>
              <a:t>En la etapa 4, el daño en los riñones es grave y presentan una pérdida grave del funcionamiento.</a:t>
            </a:r>
          </a:p>
          <a:p>
            <a:pPr defTabSz="1828891">
              <a:defRPr>
                <a:solidFill>
                  <a:srgbClr val="4D4D4F"/>
                </a:solidFill>
                <a:latin typeface="Roboto Regular"/>
                <a:ea typeface="Roboto Regular"/>
                <a:cs typeface="Roboto Regular"/>
                <a:sym typeface="Roboto Regular"/>
              </a:defRPr>
            </a:pPr>
            <a:endParaRPr sz="600"/>
          </a:p>
          <a:p>
            <a:pPr defTabSz="1828891">
              <a:defRPr>
                <a:solidFill>
                  <a:srgbClr val="4D4D4F"/>
                </a:solidFill>
                <a:latin typeface="Roboto Regular"/>
                <a:ea typeface="Roboto Regular"/>
                <a:cs typeface="Roboto Regular"/>
                <a:sym typeface="Roboto Regular"/>
              </a:defRPr>
            </a:pPr>
            <a:r>
              <a:t>La ultima etapa, la etapa 5 es la etapa mas severa. Significa que los riñones no están funcionando lo suficientemente y progresaran hasta la enfermedad renal terminal (ERT) o la enfermedad renal en etapa terminal (ERET) lo que significa que los riñones han dejado de funcionar lo suficientemente bien como para hacer su trabajo de mantener viva a una persona. </a:t>
            </a:r>
          </a:p>
          <a:p>
            <a:pPr defTabSz="1828891">
              <a:defRPr>
                <a:solidFill>
                  <a:srgbClr val="4D4D4F"/>
                </a:solidFill>
                <a:latin typeface="Roboto Regular"/>
                <a:ea typeface="Roboto Regular"/>
                <a:cs typeface="Roboto Regular"/>
                <a:sym typeface="Roboto Regular"/>
              </a:defRPr>
            </a:pPr>
            <a:endParaRPr sz="600"/>
          </a:p>
          <a:p>
            <a:pPr defTabSz="1828891">
              <a:defRPr>
                <a:solidFill>
                  <a:srgbClr val="4D4D4F"/>
                </a:solidFill>
                <a:latin typeface="Roboto Regular"/>
                <a:ea typeface="Roboto Regular"/>
                <a:cs typeface="Roboto Regular"/>
                <a:sym typeface="Roboto Regular"/>
              </a:defRPr>
            </a:pPr>
            <a:r>
              <a:t>Si se detecta en las primeras etapas, se puede ralentizar la progresión de la ERC. </a:t>
            </a:r>
            <a:endParaRPr sz="600"/>
          </a:p>
          <a:p>
            <a:pPr marL="171450" indent="-171450" defTabSz="1828589">
              <a:buSzPct val="100000"/>
              <a:buFont typeface="Arial"/>
              <a:buChar char="•"/>
              <a:defRPr>
                <a:solidFill>
                  <a:srgbClr val="000000"/>
                </a:solidFill>
              </a:defRPr>
            </a:pPr>
            <a:endParaRPr sz="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xfrm>
            <a:off x="381000" y="685800"/>
            <a:ext cx="6096000" cy="3429000"/>
          </a:xfrm>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pPr defTabSz="457200">
              <a:spcBef>
                <a:spcPts val="400"/>
              </a:spcBef>
              <a:defRPr b="1">
                <a:solidFill>
                  <a:srgbClr val="000000"/>
                </a:solidFill>
              </a:defRPr>
            </a:pPr>
            <a:r>
              <a:t>La enfermedad renal terminal </a:t>
            </a:r>
            <a:r>
              <a:rPr b="0"/>
              <a:t>es la última etapa de la enfermedad renal. </a:t>
            </a:r>
            <a:r>
              <a:rPr b="0">
                <a:solidFill>
                  <a:srgbClr val="4D4D4F"/>
                </a:solidFill>
                <a:latin typeface="Roboto Regular"/>
                <a:ea typeface="Roboto Regular"/>
                <a:cs typeface="Roboto Regular"/>
                <a:sym typeface="Roboto Regular"/>
              </a:rPr>
              <a:t>Por eso se llama insuficiencia renal terminal (end-stage renal disease, ESRD; o end-stage kidney disease, ESKD).</a:t>
            </a:r>
          </a:p>
          <a:p>
            <a:pPr defTabSz="457200">
              <a:spcBef>
                <a:spcPts val="800"/>
              </a:spcBef>
              <a:defRPr b="1">
                <a:solidFill>
                  <a:srgbClr val="000000"/>
                </a:solidFill>
              </a:defRPr>
            </a:pPr>
            <a:endParaRPr sz="600"/>
          </a:p>
          <a:p>
            <a:pPr defTabSz="457200">
              <a:spcBef>
                <a:spcPts val="400"/>
              </a:spcBef>
              <a:defRPr>
                <a:solidFill>
                  <a:srgbClr val="000000"/>
                </a:solidFill>
              </a:defRPr>
            </a:pPr>
            <a:r>
              <a:t>La </a:t>
            </a:r>
            <a:r>
              <a:rPr b="1"/>
              <a:t>enfermedad renal terminal </a:t>
            </a:r>
            <a:r>
              <a:t>sucede cuando el daño a los riñones es tan grave que estos ya no funcionan suficientemente para mantener viva a una persona. En otras palabras, el riñón ya no puede funcionar.</a:t>
            </a:r>
          </a:p>
          <a:p>
            <a:pPr defTabSz="457200">
              <a:spcBef>
                <a:spcPts val="800"/>
              </a:spcBef>
              <a:defRPr>
                <a:solidFill>
                  <a:srgbClr val="000000"/>
                </a:solidFill>
              </a:defRPr>
            </a:pPr>
            <a:endParaRPr sz="600"/>
          </a:p>
          <a:p>
            <a:pPr defTabSz="457200">
              <a:spcBef>
                <a:spcPts val="400"/>
              </a:spcBef>
              <a:defRPr>
                <a:solidFill>
                  <a:srgbClr val="000000"/>
                </a:solidFill>
              </a:defRPr>
            </a:pPr>
            <a:r>
              <a:t>Si tiene la enfermedad renal terminal, necesitará comenzar a recibir diálisis o que le hagan un trasplante de riñón para permanecer vivo y disfrutar una buena calidad de vida. Posteriormente hablaremos más sobre esto. </a:t>
            </a:r>
          </a:p>
          <a:p>
            <a:pPr marL="171450" indent="-171450" defTabSz="457200">
              <a:spcBef>
                <a:spcPts val="800"/>
              </a:spcBef>
              <a:buSzPct val="100000"/>
              <a:buFont typeface="Arial"/>
              <a:buChar char="•"/>
              <a:defRPr>
                <a:solidFill>
                  <a:srgbClr val="000000"/>
                </a:solidFill>
              </a:defRPr>
            </a:pPr>
            <a:endParaRPr sz="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xfrm>
            <a:off x="381000" y="685800"/>
            <a:ext cx="6096000" cy="3429000"/>
          </a:xfrm>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pPr defTabSz="1828891">
              <a:lnSpc>
                <a:spcPct val="90000"/>
              </a:lnSpc>
              <a:defRPr>
                <a:solidFill>
                  <a:srgbClr val="000000"/>
                </a:solidFill>
              </a:defRPr>
            </a:pPr>
            <a:r>
              <a:t>Por lo general la ERC empeora lentamente con el tiempo. La razón por la que las personas no saben que tienen esta enfermedad es que los síntomas podrían no aparecer hasta que los riñones están gravemente dañados. Por ejemplo, la mayoría de las personas no presentan síntomas en las etapas 1 a 3. En la etapa 4, algunas personas aún no presentan síntomas obvios. </a:t>
            </a:r>
          </a:p>
          <a:p>
            <a:pPr defTabSz="1828589">
              <a:lnSpc>
                <a:spcPct val="90000"/>
              </a:lnSpc>
              <a:defRPr>
                <a:solidFill>
                  <a:srgbClr val="000000"/>
                </a:solidFill>
              </a:defRPr>
            </a:pPr>
            <a:endParaRPr sz="600"/>
          </a:p>
          <a:p>
            <a:pPr defTabSz="1828589">
              <a:lnSpc>
                <a:spcPct val="90000"/>
              </a:lnSpc>
              <a:defRPr>
                <a:solidFill>
                  <a:srgbClr val="000000"/>
                </a:solidFill>
              </a:defRPr>
            </a:pPr>
            <a:r>
              <a:t>Lo peligroso de esto es que muchas personas con ERC no saben que la tienen sino hasta que sus riñones están gravemente dañados. En la etapa 5, cerca de la insuficiencia renal, algunas personas podrían notar síntomas causados por la acumulación de residuos y de líquido extra en su organismo. Estos síntomas pueden ser graves y con frecuencia, pero no siempre se pueden notar. Estos son los síntomas que por lo general provocan que las personas vayan a la sala de emergencias. Algunas personas terminan en la sala de emergencias con lo que parece ser una enfermedad grave, y se enteran de que tienen enfermedad renal ¡y que están a punto de presentar insuficiencia renal!</a:t>
            </a:r>
          </a:p>
          <a:p>
            <a:pPr defTabSz="1828589">
              <a:lnSpc>
                <a:spcPct val="90000"/>
              </a:lnSpc>
              <a:defRPr>
                <a:solidFill>
                  <a:srgbClr val="000000"/>
                </a:solidFill>
              </a:defRPr>
            </a:pPr>
            <a:endParaRPr sz="600"/>
          </a:p>
          <a:p>
            <a:pPr defTabSz="1828589">
              <a:lnSpc>
                <a:spcPct val="90000"/>
              </a:lnSpc>
              <a:defRPr>
                <a:solidFill>
                  <a:srgbClr val="000000"/>
                </a:solidFill>
              </a:defRPr>
            </a:pPr>
            <a:r>
              <a:t>La única manera de diagnosticar la ERC es haciéndose pruebas. Por esto es muy importante hacerse pruebas periódicamente. </a:t>
            </a:r>
          </a:p>
          <a:p>
            <a:pPr defTabSz="1828589">
              <a:lnSpc>
                <a:spcPct val="90000"/>
              </a:lnSpc>
              <a:defRPr>
                <a:solidFill>
                  <a:srgbClr val="000000"/>
                </a:solidFill>
              </a:defRPr>
            </a:pPr>
            <a:endParaRPr sz="600"/>
          </a:p>
          <a:p>
            <a:pPr defTabSz="457200">
              <a:lnSpc>
                <a:spcPct val="90000"/>
              </a:lnSpc>
              <a:spcBef>
                <a:spcPts val="800"/>
              </a:spcBef>
              <a:defRPr>
                <a:solidFill>
                  <a:srgbClr val="000000"/>
                </a:solidFill>
              </a:defRPr>
            </a:pPr>
            <a:endParaRPr sz="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381000" y="685800"/>
            <a:ext cx="6096000" cy="3429000"/>
          </a:xfrm>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defTabSz="457200">
              <a:lnSpc>
                <a:spcPct val="80000"/>
              </a:lnSpc>
              <a:spcBef>
                <a:spcPts val="300"/>
              </a:spcBef>
              <a:defRPr sz="900">
                <a:solidFill>
                  <a:srgbClr val="000000"/>
                </a:solidFill>
              </a:defRPr>
            </a:pPr>
            <a:r>
              <a:t>¡Queremos saber de usted! Cada icono de la pantalla representa un síntoma que una persona podría tener si sus riñones comienzan a fallar. </a:t>
            </a:r>
          </a:p>
          <a:p>
            <a:pPr defTabSz="457200">
              <a:lnSpc>
                <a:spcPct val="80000"/>
              </a:lnSpc>
              <a:spcBef>
                <a:spcPts val="600"/>
              </a:spcBef>
              <a:defRPr>
                <a:solidFill>
                  <a:srgbClr val="000000"/>
                </a:solidFill>
              </a:defRPr>
            </a:pPr>
            <a:endParaRPr sz="600"/>
          </a:p>
          <a:p>
            <a:pPr defTabSz="457200">
              <a:lnSpc>
                <a:spcPct val="80000"/>
              </a:lnSpc>
              <a:spcBef>
                <a:spcPts val="300"/>
              </a:spcBef>
              <a:defRPr sz="900">
                <a:solidFill>
                  <a:srgbClr val="000000"/>
                </a:solidFill>
              </a:defRPr>
            </a:pPr>
            <a:r>
              <a:t>Quiero que digan el síntoma que creen que cada icono representa. Comencemos con el recuadro azul oscuro de la parte superior izquierda y continuemos hacia la derecha. Luego pasaremos a la siguiente fila.</a:t>
            </a:r>
          </a:p>
          <a:p>
            <a:pPr defTabSz="457200">
              <a:lnSpc>
                <a:spcPct val="80000"/>
              </a:lnSpc>
              <a:spcBef>
                <a:spcPts val="300"/>
              </a:spcBef>
              <a:defRPr sz="900" b="1" i="1">
                <a:solidFill>
                  <a:srgbClr val="000000"/>
                </a:solidFill>
              </a:defRPr>
            </a:pPr>
            <a:r>
              <a:t>[Deje que adivinen el síntoma que representa cada recuadro. Luego haga CLIC para pasar a la siguiente diapositiva que tiene las respuestas.]</a:t>
            </a:r>
          </a:p>
          <a:p>
            <a:pPr defTabSz="457200">
              <a:lnSpc>
                <a:spcPct val="80000"/>
              </a:lnSpc>
              <a:spcBef>
                <a:spcPts val="600"/>
              </a:spcBef>
              <a:defRPr b="1">
                <a:solidFill>
                  <a:srgbClr val="000000"/>
                </a:solidFill>
              </a:defRPr>
            </a:pPr>
            <a:endParaRPr sz="600"/>
          </a:p>
          <a:p>
            <a:pPr defTabSz="457200">
              <a:lnSpc>
                <a:spcPct val="80000"/>
              </a:lnSpc>
              <a:spcBef>
                <a:spcPts val="300"/>
              </a:spcBef>
              <a:defRPr sz="900" b="1">
                <a:solidFill>
                  <a:srgbClr val="000000"/>
                </a:solidFill>
              </a:defRPr>
            </a:pPr>
            <a:r>
              <a:t>Respuestas:</a:t>
            </a:r>
          </a:p>
          <a:p>
            <a:pPr marL="171450" indent="-171450" defTabSz="457200">
              <a:lnSpc>
                <a:spcPct val="80000"/>
              </a:lnSpc>
              <a:spcBef>
                <a:spcPts val="300"/>
              </a:spcBef>
              <a:buSzPct val="100000"/>
              <a:buFont typeface="Arial"/>
              <a:buChar char="•"/>
              <a:defRPr sz="900">
                <a:solidFill>
                  <a:srgbClr val="000000"/>
                </a:solidFill>
              </a:defRPr>
            </a:pPr>
            <a:r>
              <a:t>Piel seca, con comezón </a:t>
            </a:r>
          </a:p>
          <a:p>
            <a:pPr marL="171450" indent="-171450" defTabSz="457200">
              <a:lnSpc>
                <a:spcPct val="80000"/>
              </a:lnSpc>
              <a:spcBef>
                <a:spcPts val="300"/>
              </a:spcBef>
              <a:buSzPct val="100000"/>
              <a:buFont typeface="Arial"/>
              <a:buChar char="•"/>
              <a:defRPr sz="900">
                <a:solidFill>
                  <a:srgbClr val="000000"/>
                </a:solidFill>
              </a:defRPr>
            </a:pPr>
            <a:r>
              <a:t>Calambres musculares</a:t>
            </a:r>
          </a:p>
          <a:p>
            <a:pPr marL="171450" indent="-171450" defTabSz="457200">
              <a:lnSpc>
                <a:spcPct val="80000"/>
              </a:lnSpc>
              <a:spcBef>
                <a:spcPts val="300"/>
              </a:spcBef>
              <a:buSzPct val="100000"/>
              <a:buFont typeface="Arial"/>
              <a:buChar char="•"/>
              <a:defRPr sz="900">
                <a:solidFill>
                  <a:srgbClr val="000000"/>
                </a:solidFill>
              </a:defRPr>
            </a:pPr>
            <a:r>
              <a:t>Malestar estomacal y vómitos</a:t>
            </a:r>
          </a:p>
          <a:p>
            <a:pPr marL="171450" indent="-171450" defTabSz="457200">
              <a:lnSpc>
                <a:spcPct val="80000"/>
              </a:lnSpc>
              <a:spcBef>
                <a:spcPts val="300"/>
              </a:spcBef>
              <a:buSzPct val="100000"/>
              <a:buFont typeface="Arial"/>
              <a:buChar char="•"/>
              <a:defRPr sz="900">
                <a:solidFill>
                  <a:srgbClr val="000000"/>
                </a:solidFill>
              </a:defRPr>
            </a:pPr>
            <a:r>
              <a:t>Falta de apetito</a:t>
            </a:r>
          </a:p>
          <a:p>
            <a:pPr marL="171450" indent="-171450" defTabSz="457200">
              <a:lnSpc>
                <a:spcPct val="80000"/>
              </a:lnSpc>
              <a:spcBef>
                <a:spcPts val="300"/>
              </a:spcBef>
              <a:buSzPct val="100000"/>
              <a:buFont typeface="Arial"/>
              <a:buChar char="•"/>
              <a:defRPr sz="900">
                <a:solidFill>
                  <a:srgbClr val="000000"/>
                </a:solidFill>
              </a:defRPr>
            </a:pPr>
            <a:r>
              <a:t>Inflamación de pies y tobillos</a:t>
            </a:r>
          </a:p>
          <a:p>
            <a:pPr marL="171450" indent="-171450" defTabSz="457200">
              <a:lnSpc>
                <a:spcPct val="80000"/>
              </a:lnSpc>
              <a:spcBef>
                <a:spcPts val="300"/>
              </a:spcBef>
              <a:buSzPct val="100000"/>
              <a:buFont typeface="Arial"/>
              <a:buChar char="•"/>
              <a:defRPr sz="900">
                <a:solidFill>
                  <a:srgbClr val="000000"/>
                </a:solidFill>
              </a:defRPr>
            </a:pPr>
            <a:r>
              <a:t>Orina con mayor o con menor frecuencia que lo usual</a:t>
            </a:r>
          </a:p>
          <a:p>
            <a:pPr marL="171450" indent="-171450" defTabSz="457200">
              <a:lnSpc>
                <a:spcPct val="80000"/>
              </a:lnSpc>
              <a:spcBef>
                <a:spcPts val="300"/>
              </a:spcBef>
              <a:buSzPct val="100000"/>
              <a:buFont typeface="Arial"/>
              <a:buChar char="•"/>
              <a:defRPr sz="900">
                <a:solidFill>
                  <a:srgbClr val="000000"/>
                </a:solidFill>
              </a:defRPr>
            </a:pPr>
            <a:r>
              <a:t>Dificultad para respirar</a:t>
            </a:r>
          </a:p>
          <a:p>
            <a:pPr marL="171450" indent="-171450" defTabSz="457200">
              <a:lnSpc>
                <a:spcPct val="80000"/>
              </a:lnSpc>
              <a:spcBef>
                <a:spcPts val="300"/>
              </a:spcBef>
              <a:buSzPct val="100000"/>
              <a:buFont typeface="Arial"/>
              <a:buChar char="•"/>
              <a:defRPr sz="900">
                <a:solidFill>
                  <a:srgbClr val="000000"/>
                </a:solidFill>
              </a:defRPr>
            </a:pPr>
            <a:r>
              <a:t>Problemas para dormir</a:t>
            </a:r>
          </a:p>
          <a:p>
            <a:pPr marL="171450" indent="-171450" defTabSz="457200">
              <a:lnSpc>
                <a:spcPct val="80000"/>
              </a:lnSpc>
              <a:spcBef>
                <a:spcPts val="600"/>
              </a:spcBef>
              <a:buSzPct val="100000"/>
              <a:buFont typeface="Arial"/>
              <a:buChar char="•"/>
              <a:defRPr>
                <a:solidFill>
                  <a:srgbClr val="000000"/>
                </a:solidFill>
              </a:defRPr>
            </a:pPr>
            <a:endParaRPr sz="600"/>
          </a:p>
          <a:p>
            <a:pPr marL="171450" indent="-171450" defTabSz="457200">
              <a:lnSpc>
                <a:spcPct val="80000"/>
              </a:lnSpc>
              <a:spcBef>
                <a:spcPts val="600"/>
              </a:spcBef>
              <a:buSzPct val="100000"/>
              <a:buFont typeface="Arial"/>
              <a:buChar char="•"/>
              <a:defRPr>
                <a:solidFill>
                  <a:srgbClr val="000000"/>
                </a:solidFill>
              </a:defRPr>
            </a:pPr>
            <a:endParaRPr sz="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xfrm>
            <a:off x="381000" y="685800"/>
            <a:ext cx="6096000" cy="3429000"/>
          </a:xfrm>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defTabSz="457200">
              <a:spcBef>
                <a:spcPts val="400"/>
              </a:spcBef>
              <a:defRPr b="1">
                <a:solidFill>
                  <a:srgbClr val="000000"/>
                </a:solidFill>
              </a:defRPr>
            </a:pPr>
            <a:r>
              <a:t>Respuestas:</a:t>
            </a:r>
          </a:p>
          <a:p>
            <a:pPr marL="171450" indent="-171450" defTabSz="457200">
              <a:spcBef>
                <a:spcPts val="400"/>
              </a:spcBef>
              <a:buSzPct val="100000"/>
              <a:buFont typeface="Arial"/>
              <a:buChar char="•"/>
              <a:defRPr>
                <a:solidFill>
                  <a:srgbClr val="000000"/>
                </a:solidFill>
              </a:defRPr>
            </a:pPr>
            <a:r>
              <a:t>Piel seca, con comezón </a:t>
            </a:r>
          </a:p>
          <a:p>
            <a:pPr marL="171450" indent="-171450" defTabSz="457200">
              <a:spcBef>
                <a:spcPts val="400"/>
              </a:spcBef>
              <a:buSzPct val="100000"/>
              <a:buFont typeface="Arial"/>
              <a:buChar char="•"/>
              <a:defRPr>
                <a:solidFill>
                  <a:srgbClr val="000000"/>
                </a:solidFill>
              </a:defRPr>
            </a:pPr>
            <a:r>
              <a:t>Calambres musculares</a:t>
            </a:r>
          </a:p>
          <a:p>
            <a:pPr marL="171450" indent="-171450" defTabSz="457200">
              <a:spcBef>
                <a:spcPts val="400"/>
              </a:spcBef>
              <a:buSzPct val="100000"/>
              <a:buFont typeface="Arial"/>
              <a:buChar char="•"/>
              <a:defRPr>
                <a:solidFill>
                  <a:srgbClr val="000000"/>
                </a:solidFill>
              </a:defRPr>
            </a:pPr>
            <a:r>
              <a:t>Malestar estomacal y vómitos</a:t>
            </a:r>
          </a:p>
          <a:p>
            <a:pPr marL="171450" indent="-171450" defTabSz="457200">
              <a:spcBef>
                <a:spcPts val="400"/>
              </a:spcBef>
              <a:buSzPct val="100000"/>
              <a:buFont typeface="Arial"/>
              <a:buChar char="•"/>
              <a:defRPr>
                <a:solidFill>
                  <a:srgbClr val="000000"/>
                </a:solidFill>
              </a:defRPr>
            </a:pPr>
            <a:r>
              <a:t>Falta de apetito</a:t>
            </a:r>
          </a:p>
          <a:p>
            <a:pPr marL="171450" indent="-171450" defTabSz="457200">
              <a:spcBef>
                <a:spcPts val="400"/>
              </a:spcBef>
              <a:buSzPct val="100000"/>
              <a:buFont typeface="Arial"/>
              <a:buChar char="•"/>
              <a:defRPr>
                <a:solidFill>
                  <a:srgbClr val="000000"/>
                </a:solidFill>
              </a:defRPr>
            </a:pPr>
            <a:r>
              <a:t>Inflamación de pies y tobillos</a:t>
            </a:r>
          </a:p>
          <a:p>
            <a:pPr marL="171450" indent="-171450" defTabSz="457200">
              <a:spcBef>
                <a:spcPts val="400"/>
              </a:spcBef>
              <a:buSzPct val="100000"/>
              <a:buFont typeface="Arial"/>
              <a:buChar char="•"/>
              <a:defRPr>
                <a:solidFill>
                  <a:srgbClr val="000000"/>
                </a:solidFill>
              </a:defRPr>
            </a:pPr>
            <a:r>
              <a:t>Disminución de la micción, lo que significa orinar menos</a:t>
            </a:r>
          </a:p>
          <a:p>
            <a:pPr marL="171450" indent="-171450" defTabSz="457200">
              <a:spcBef>
                <a:spcPts val="400"/>
              </a:spcBef>
              <a:buSzPct val="100000"/>
              <a:buFont typeface="Arial"/>
              <a:buChar char="•"/>
              <a:defRPr>
                <a:solidFill>
                  <a:srgbClr val="000000"/>
                </a:solidFill>
              </a:defRPr>
            </a:pPr>
            <a:r>
              <a:t>Dificultad para respirar</a:t>
            </a:r>
          </a:p>
          <a:p>
            <a:pPr marL="171450" indent="-171450" defTabSz="457200">
              <a:spcBef>
                <a:spcPts val="400"/>
              </a:spcBef>
              <a:buSzPct val="100000"/>
              <a:buFont typeface="Arial"/>
              <a:buChar char="•"/>
              <a:defRPr>
                <a:solidFill>
                  <a:srgbClr val="000000"/>
                </a:solidFill>
              </a:defRPr>
            </a:pPr>
            <a:r>
              <a:t>Problemas para dormir</a:t>
            </a:r>
          </a:p>
          <a:p>
            <a:pPr marL="171450" indent="-171450" defTabSz="457200">
              <a:spcBef>
                <a:spcPts val="800"/>
              </a:spcBef>
              <a:buSzPct val="100000"/>
              <a:buFont typeface="Arial"/>
              <a:buChar char="•"/>
              <a:defRPr>
                <a:solidFill>
                  <a:srgbClr val="000000"/>
                </a:solidFill>
              </a:defRPr>
            </a:pPr>
            <a:endParaRPr sz="600"/>
          </a:p>
          <a:p>
            <a:pPr marL="171450" indent="-171450" defTabSz="457200">
              <a:spcBef>
                <a:spcPts val="800"/>
              </a:spcBef>
              <a:buSzPct val="100000"/>
              <a:buFont typeface="Arial"/>
              <a:buChar char="•"/>
              <a:defRPr>
                <a:solidFill>
                  <a:srgbClr val="000000"/>
                </a:solidFill>
              </a:defRPr>
            </a:pPr>
            <a:endParaRPr sz="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381000" y="685800"/>
            <a:ext cx="6096000" cy="3429000"/>
          </a:xfrm>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pPr defTabSz="457200">
              <a:spcBef>
                <a:spcPts val="400"/>
              </a:spcBef>
              <a:defRPr>
                <a:solidFill>
                  <a:srgbClr val="000000"/>
                </a:solidFill>
              </a:defRPr>
            </a:pPr>
            <a:r>
              <a:t>Otros problemas de salud pueden ser señal que tiene ERC. Cuando sus riñones no funcionan bien, pueden causar otros problemas, como: </a:t>
            </a:r>
          </a:p>
          <a:p>
            <a:pPr defTabSz="457200">
              <a:spcBef>
                <a:spcPts val="800"/>
              </a:spcBef>
              <a:defRPr>
                <a:solidFill>
                  <a:srgbClr val="000000"/>
                </a:solidFill>
              </a:defRPr>
            </a:pPr>
            <a:endParaRPr sz="600"/>
          </a:p>
          <a:p>
            <a:pPr marL="171450" indent="-171450" defTabSz="457200">
              <a:spcBef>
                <a:spcPts val="400"/>
              </a:spcBef>
              <a:buSzPct val="100000"/>
              <a:buFont typeface="Arial"/>
              <a:buChar char="•"/>
              <a:defRPr>
                <a:solidFill>
                  <a:srgbClr val="000000"/>
                </a:solidFill>
              </a:defRPr>
            </a:pPr>
            <a:r>
              <a:t>La anemia pasa cuando no hay suficientes glóbulos rojos en su cuerpo. Los glóbulos rojos transportan oxigeno a través de su cuerpo, lo que le da energía y ayuda a que sus músculos, huesos, y órganos funcionen. La anemia puede hacerle sentir débil y cansado. </a:t>
            </a:r>
          </a:p>
          <a:p>
            <a:pPr marL="171450" indent="-171450" defTabSz="457200">
              <a:spcBef>
                <a:spcPts val="400"/>
              </a:spcBef>
              <a:buSzPct val="100000"/>
              <a:buFont typeface="Arial"/>
              <a:buChar char="•"/>
              <a:defRPr>
                <a:solidFill>
                  <a:srgbClr val="000000"/>
                </a:solidFill>
              </a:defRPr>
            </a:pPr>
            <a:r>
              <a:t>La gota es un tipo de artritis que causa dolor e hinchazón en las articulaciones, usualmente en el dedo gordo del pie. Puede ser muy doloroso. La ERC puede causar gota o la gota puede causar ERC. </a:t>
            </a:r>
          </a:p>
          <a:p>
            <a:pPr marL="171450" indent="-171450" defTabSz="457200">
              <a:spcBef>
                <a:spcPts val="400"/>
              </a:spcBef>
              <a:buSzPct val="100000"/>
              <a:buFont typeface="Arial"/>
              <a:buChar char="•"/>
              <a:defRPr>
                <a:solidFill>
                  <a:srgbClr val="000000"/>
                </a:solidFill>
              </a:defRPr>
            </a:pPr>
            <a:r>
              <a:t>El potasio alto, o hiperpotasemia es el alto nivel de potasio en la sangre. El potasio es un mineral y un electrolito que proviene de los alimentos que consume. Su cuerpo usa el potasio que necesita y sus riñones eliminan cualquier exceso. Pero cuando tiene la enfermedad renal, sus riñones no pueden eliminar el potasio adicional, por lo que queda demasiado en exceso.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pPr defTabSz="1828589">
              <a:defRPr sz="2400">
                <a:solidFill>
                  <a:srgbClr val="4D4D4F"/>
                </a:solidFill>
                <a:latin typeface="Roboto Regular"/>
                <a:ea typeface="Roboto Regular"/>
                <a:cs typeface="Roboto Regular"/>
                <a:sym typeface="Roboto Regular"/>
              </a:defRPr>
            </a:pPr>
            <a:r>
              <a:t>Si se descubre temprano que tiene ERC, es posible que pueda evitar que el daño renal empeore. </a:t>
            </a:r>
          </a:p>
          <a:p>
            <a:pPr defTabSz="1828589">
              <a:defRPr sz="2400">
                <a:solidFill>
                  <a:srgbClr val="000000"/>
                </a:solidFill>
              </a:defRPr>
            </a:pPr>
            <a:endParaRPr/>
          </a:p>
          <a:p>
            <a:pPr defTabSz="1828589">
              <a:defRPr sz="2400">
                <a:solidFill>
                  <a:srgbClr val="4D4D4F"/>
                </a:solidFill>
                <a:latin typeface="Roboto Regular"/>
                <a:ea typeface="Roboto Regular"/>
                <a:cs typeface="Roboto Regular"/>
                <a:sym typeface="Roboto Regular"/>
              </a:defRPr>
            </a:pPr>
            <a:r>
              <a:t>El daño a sus riñones por lo general es permanente y no se puede reparar. Pero puedes desacelerar o detenerlo. Es importante hacerse las pruebas para detectar ERC temprano, durante las etapas 1-3. Es especialmente importante hacerse las pruebas si tienes presión arterial alta o diabetes. </a:t>
            </a:r>
          </a:p>
          <a:p>
            <a:pPr defTabSz="1828589">
              <a:defRPr sz="2400">
                <a:solidFill>
                  <a:srgbClr val="4D4D4F"/>
                </a:solidFill>
                <a:latin typeface="Roboto Regular"/>
                <a:ea typeface="Roboto Regular"/>
                <a:cs typeface="Roboto Regular"/>
                <a:sym typeface="Roboto Regular"/>
              </a:defRPr>
            </a:pPr>
            <a:endParaRPr/>
          </a:p>
          <a:p>
            <a:pPr defTabSz="1828589">
              <a:defRPr sz="2400">
                <a:solidFill>
                  <a:srgbClr val="4D4D4F"/>
                </a:solidFill>
                <a:latin typeface="Roboto Regular"/>
                <a:ea typeface="Roboto Regular"/>
                <a:cs typeface="Roboto Regular"/>
                <a:sym typeface="Roboto Regular"/>
              </a:defRPr>
            </a:pPr>
            <a:r>
              <a:t>Aunque no pueda reparas el daño a sus riñones, cuando sabes que tiene ERC, puedes tomar medidas para mantener sus riñones lo mas saludable posible durante el mayor tiempo posible.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381000" y="685800"/>
            <a:ext cx="6096000" cy="3429000"/>
          </a:xfrm>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pPr defTabSz="1828589">
              <a:lnSpc>
                <a:spcPct val="80000"/>
              </a:lnSpc>
              <a:defRPr sz="800">
                <a:solidFill>
                  <a:srgbClr val="4D4D4F"/>
                </a:solidFill>
                <a:latin typeface="Roboto Regular"/>
                <a:ea typeface="Roboto Regular"/>
                <a:cs typeface="Roboto Regular"/>
                <a:sym typeface="Roboto Regular"/>
              </a:defRPr>
            </a:pPr>
            <a:r>
              <a:t>Cualquier persona puede presentar ERC, pero algunos factores aumentan la probabilidad de que ciertas personas la presenten. Si escucha a su médico decir que usted está en riesgo o en alto riesgo de presentar ERC, significa que usted tiene una mayor probabilidad de presentar esta enfermedad.</a:t>
            </a:r>
            <a:endParaRPr sz="700"/>
          </a:p>
          <a:p>
            <a:pPr defTabSz="1828589">
              <a:lnSpc>
                <a:spcPct val="80000"/>
              </a:lnSpc>
              <a:defRPr sz="1400">
                <a:solidFill>
                  <a:srgbClr val="4D4D4F"/>
                </a:solidFill>
                <a:latin typeface="Roboto Regular"/>
                <a:ea typeface="Roboto Regular"/>
                <a:cs typeface="Roboto Regular"/>
                <a:sym typeface="Roboto Regular"/>
              </a:defRPr>
            </a:pPr>
            <a:endParaRPr sz="700"/>
          </a:p>
          <a:p>
            <a:pPr defTabSz="1828589">
              <a:lnSpc>
                <a:spcPct val="80000"/>
              </a:lnSpc>
              <a:defRPr sz="800">
                <a:solidFill>
                  <a:srgbClr val="4D4D4F"/>
                </a:solidFill>
                <a:latin typeface="Roboto Regular"/>
                <a:ea typeface="Roboto Regular"/>
                <a:cs typeface="Roboto Regular"/>
                <a:sym typeface="Roboto Regular"/>
              </a:defRPr>
            </a:pPr>
            <a:r>
              <a:t>Podría tener una mayor probabilidad, o riesgo, de presentar ERC si: </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diabetes. </a:t>
            </a:r>
            <a:r>
              <a:rPr>
                <a:solidFill>
                  <a:srgbClr val="000000"/>
                </a:solidFill>
              </a:rPr>
              <a:t>La diabetes es una enfermedad en la que hay demasiada azúcar, también llamada glucosa, en la sangre. </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hipertensión arterial.</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una enfermedad del corazón. </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un familiar que padece enfermedad renal. Esto se debe a que hay diferentes tipos de enfermedad renal y algunas de ellas pasan de padres a hijos (enfermedad congénitas) como la poliquistosis renal (una enfermedad que causa el crecimiento de quistes en los riñones)</a:t>
            </a:r>
            <a:endParaRPr sz="700"/>
          </a:p>
          <a:p>
            <a:pPr marL="171450" indent="-171450" defTabSz="1828891">
              <a:lnSpc>
                <a:spcPct val="80000"/>
              </a:lnSpc>
              <a:buSzPct val="100000"/>
              <a:buFont typeface="Arial"/>
              <a:buChar char="•"/>
              <a:defRPr sz="800">
                <a:solidFill>
                  <a:srgbClr val="4D4D4F"/>
                </a:solidFill>
                <a:latin typeface="Roboto Regular"/>
                <a:ea typeface="Roboto Regular"/>
                <a:cs typeface="Roboto Regular"/>
                <a:sym typeface="Roboto Regular"/>
              </a:defRPr>
            </a:pPr>
            <a:r>
              <a:t>Es afroamericano, hispano, indígena americano o americano asiático. Los determinantes sociales de la salud juegan un papel importante, así como la hipertensión y la diabetes no tratadas. </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más de 60 años de edad. Esto se debe a que, conforme se envejece, los riñones de manera natural dejan de funcionar tan bien como cuando se era joven. Los adultos de edad mayor tienen más probabilidad de tener diabetes e hipertensión.</a:t>
            </a:r>
            <a:endParaRPr sz="700"/>
          </a:p>
          <a:p>
            <a:pPr defTabSz="1828891">
              <a:lnSpc>
                <a:spcPct val="80000"/>
              </a:lnSpc>
              <a:defRPr sz="1400">
                <a:solidFill>
                  <a:srgbClr val="4D4D4F"/>
                </a:solidFill>
                <a:latin typeface="Roboto Regular"/>
                <a:ea typeface="Roboto Regular"/>
                <a:cs typeface="Roboto Regular"/>
                <a:sym typeface="Roboto Regular"/>
              </a:defRPr>
            </a:pPr>
            <a:endParaRPr sz="700"/>
          </a:p>
          <a:p>
            <a:pPr defTabSz="1828891">
              <a:lnSpc>
                <a:spcPct val="80000"/>
              </a:lnSpc>
              <a:defRPr sz="800">
                <a:solidFill>
                  <a:srgbClr val="4D4D4F"/>
                </a:solidFill>
                <a:latin typeface="Roboto Regular"/>
                <a:ea typeface="Roboto Regular"/>
                <a:cs typeface="Roboto Regular"/>
                <a:sym typeface="Roboto Regular"/>
              </a:defRPr>
            </a:pPr>
            <a:r>
              <a:t>Si tiene alguno de estos factores de riesgo no significa que tendrá enfermedad renal. Pero si detecta la enfermedad en sus etapas tempranas, y la trata, podría prevenir que empeore. Si cualquiera de esto aplica en su caso, pregunte a su médico sobre las pruebas y la frecuencia con la que se las debe hacer.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defTabSz="1828589">
              <a:defRPr sz="2400">
                <a:solidFill>
                  <a:srgbClr val="000000"/>
                </a:solidFill>
              </a:defRPr>
            </a:pPr>
            <a:r>
              <a:t>Esta sesión durará aproximadamente una hora. Hablaremos sobre lo siguiente:</a:t>
            </a:r>
          </a:p>
          <a:p>
            <a:pPr marL="342900" indent="-342900" defTabSz="1828589">
              <a:buSzPct val="100000"/>
              <a:buFont typeface="Arial"/>
              <a:buChar char="•"/>
              <a:defRPr sz="2400">
                <a:solidFill>
                  <a:srgbClr val="000000"/>
                </a:solidFill>
              </a:defRPr>
            </a:pPr>
            <a:r>
              <a:t>¿Qué son los riñones y cuál es su función?</a:t>
            </a:r>
          </a:p>
          <a:p>
            <a:pPr marL="342900" indent="-342900" defTabSz="1828589">
              <a:buSzPct val="100000"/>
              <a:buFont typeface="Arial"/>
              <a:buChar char="•"/>
              <a:defRPr sz="2400">
                <a:solidFill>
                  <a:srgbClr val="000000"/>
                </a:solidFill>
              </a:defRPr>
            </a:pPr>
            <a:r>
              <a:t>¿Qué es la enfermedad renal crónica, también llamada ERC?</a:t>
            </a:r>
          </a:p>
          <a:p>
            <a:pPr marL="342900" indent="-342900" defTabSz="1828589">
              <a:buSzPct val="100000"/>
              <a:buFont typeface="Arial"/>
              <a:buChar char="•"/>
              <a:defRPr sz="2400">
                <a:solidFill>
                  <a:srgbClr val="000000"/>
                </a:solidFill>
              </a:defRPr>
            </a:pPr>
            <a:r>
              <a:t>Maneras de prevenir la ERC y la insuficiencia renal</a:t>
            </a:r>
          </a:p>
          <a:p>
            <a:pPr marL="342900" indent="-342900" defTabSz="1828589">
              <a:buSzPct val="100000"/>
              <a:buFont typeface="Arial"/>
              <a:buChar char="•"/>
              <a:defRPr sz="2400">
                <a:solidFill>
                  <a:srgbClr val="000000"/>
                </a:solidFill>
              </a:defRPr>
            </a:pPr>
            <a:r>
              <a:t>Tratamientos para la insuficiencia renal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noRot="1" noChangeAspect="1"/>
          </p:cNvSpPr>
          <p:nvPr>
            <p:ph type="sldImg"/>
          </p:nvPr>
        </p:nvSpPr>
        <p:spPr>
          <a:xfrm>
            <a:off x="381000" y="685800"/>
            <a:ext cx="6096000" cy="3429000"/>
          </a:xfrm>
          <a:prstGeom prst="rect">
            <a:avLst/>
          </a:prstGeom>
        </p:spPr>
        <p:txBody>
          <a:bodyPr/>
          <a:lstStyle/>
          <a:p>
            <a:endParaRPr/>
          </a:p>
        </p:txBody>
      </p:sp>
      <p:sp>
        <p:nvSpPr>
          <p:cNvPr id="453" name="Shape 453"/>
          <p:cNvSpPr>
            <a:spLocks noGrp="1"/>
          </p:cNvSpPr>
          <p:nvPr>
            <p:ph type="body" sz="quarter" idx="1"/>
          </p:nvPr>
        </p:nvSpPr>
        <p:spPr>
          <a:prstGeom prst="rect">
            <a:avLst/>
          </a:prstGeom>
        </p:spPr>
        <p:txBody>
          <a:bodyPr/>
          <a:lstStyle/>
          <a:p>
            <a:pPr defTabSz="457200">
              <a:spcBef>
                <a:spcPts val="500"/>
              </a:spcBef>
              <a:defRPr sz="1400">
                <a:solidFill>
                  <a:srgbClr val="000000"/>
                </a:solidFill>
              </a:defRPr>
            </a:pPr>
            <a:r>
              <a:t>¿Sabía usted? ¿Cuál es la principal causa principal de la ERC? </a:t>
            </a:r>
          </a:p>
          <a:p>
            <a:pPr defTabSz="457200">
              <a:spcBef>
                <a:spcPts val="800"/>
              </a:spcBef>
              <a:defRPr sz="1400" b="1" i="1">
                <a:solidFill>
                  <a:srgbClr val="000000"/>
                </a:solidFill>
              </a:defRPr>
            </a:pPr>
            <a:endParaRPr sz="700"/>
          </a:p>
          <a:p>
            <a:pPr defTabSz="457200">
              <a:spcBef>
                <a:spcPts val="500"/>
              </a:spcBef>
              <a:defRPr sz="1400" b="1" i="1">
                <a:solidFill>
                  <a:srgbClr val="000000"/>
                </a:solidFill>
              </a:defRPr>
            </a:pPr>
            <a:r>
              <a:t>[Espere a que traten de adivinar, luego haga clic para pasar a la siguiente diapositiva y saber la respuesta.]</a:t>
            </a:r>
          </a:p>
          <a:p>
            <a:pPr defTabSz="457200">
              <a:spcBef>
                <a:spcPts val="800"/>
              </a:spcBef>
              <a:defRPr sz="2400">
                <a:solidFill>
                  <a:srgbClr val="000000"/>
                </a:solidFill>
              </a:defRP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xfrm>
            <a:off x="381000" y="685800"/>
            <a:ext cx="6096000" cy="3429000"/>
          </a:xfrm>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p>
            <a:pPr defTabSz="457200">
              <a:spcBef>
                <a:spcPts val="500"/>
              </a:spcBef>
              <a:defRPr sz="1400">
                <a:solidFill>
                  <a:srgbClr val="000000"/>
                </a:solidFill>
              </a:defRPr>
            </a:pPr>
            <a:r>
              <a:t>La diabetes es la causa principal de enfermedad renal e insuficiencia renal. Casi la mitad, o 50 %, de todos los casos de insuficiencia renal </a:t>
            </a:r>
            <a:r>
              <a:rPr b="1"/>
              <a:t>son causados</a:t>
            </a:r>
            <a:r>
              <a:t> por la diabetes. </a:t>
            </a:r>
          </a:p>
          <a:p>
            <a:pPr defTabSz="1828589">
              <a:defRPr sz="2400">
                <a:solidFill>
                  <a:srgbClr val="000000"/>
                </a:solidFill>
              </a:defRPr>
            </a:pPr>
            <a:endParaRPr/>
          </a:p>
          <a:p>
            <a:pPr defTabSz="1828589">
              <a:defRPr sz="2400">
                <a:solidFill>
                  <a:srgbClr val="000000"/>
                </a:solidFill>
              </a:defRPr>
            </a:pPr>
            <a:r>
              <a:t>Fuente: https://www.kidneyfund.org/prevention/are-you-at-risk/diabetes.html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pPr defTabSz="1828589">
              <a:lnSpc>
                <a:spcPct val="80000"/>
              </a:lnSpc>
              <a:defRPr sz="1000">
                <a:solidFill>
                  <a:srgbClr val="000000"/>
                </a:solidFill>
              </a:defRPr>
            </a:pPr>
            <a:r>
              <a:t>La diabetes es una enfermedad en la que hay demasiada azúcar, también llamada glucosa, en la sangre. Con el tiempo, el azúcar en sangre puede dañar los pequeños vasos sanguíneos de los riñones y causar ERC</a:t>
            </a:r>
          </a:p>
          <a:p>
            <a:pPr marL="171450" indent="-171450" defTabSz="1828589">
              <a:lnSpc>
                <a:spcPct val="80000"/>
              </a:lnSpc>
              <a:buSzPct val="100000"/>
              <a:buFont typeface="Arial"/>
              <a:buChar char="•"/>
              <a:defRPr>
                <a:solidFill>
                  <a:srgbClr val="000000"/>
                </a:solidFill>
              </a:defRPr>
            </a:pPr>
            <a:endParaRPr sz="600"/>
          </a:p>
          <a:p>
            <a:pPr defTabSz="457200">
              <a:lnSpc>
                <a:spcPct val="80000"/>
              </a:lnSpc>
              <a:spcBef>
                <a:spcPts val="300"/>
              </a:spcBef>
              <a:defRPr sz="1000">
                <a:solidFill>
                  <a:srgbClr val="000000"/>
                </a:solidFill>
              </a:defRPr>
            </a:pPr>
            <a:r>
              <a:t>Piense en su sangre como si fuera salsa de tomate. Es poco densa y se mueve fácilmente. Cuando se tiene diabetes, demasiada azúcar en sangre la hace más espesa, como salsa kétchup. Esto ocasiona que los vasos sanguíneos de sus riñones trabajan más para filtrar la sangre, lo que los daña. </a:t>
            </a:r>
          </a:p>
          <a:p>
            <a:pPr marL="171450" indent="-171450" defTabSz="1828589">
              <a:lnSpc>
                <a:spcPct val="80000"/>
              </a:lnSpc>
              <a:buSzPct val="100000"/>
              <a:buFont typeface="Arial"/>
              <a:buChar char="•"/>
              <a:defRPr>
                <a:solidFill>
                  <a:srgbClr val="000000"/>
                </a:solidFill>
              </a:defRPr>
            </a:pPr>
            <a:endParaRPr sz="600"/>
          </a:p>
          <a:p>
            <a:pPr defTabSz="1828589">
              <a:lnSpc>
                <a:spcPct val="80000"/>
              </a:lnSpc>
              <a:defRPr sz="1000">
                <a:solidFill>
                  <a:srgbClr val="000000"/>
                </a:solidFill>
              </a:defRPr>
            </a:pPr>
            <a:r>
              <a:t>Para saber si tiene diabetes, necesita que le hagan una prueba de glucosa en la sangre para medir la cantidad de azúcar que tiene. Puede pedir a su médico que le haga esta prueba. La glucosa en sangre en ayunas es una prueba de su nivel de azúcar en sangre después de no comer durante al menos 8 horas. Una concentración normal de azúcar en sangre después del ayuno es entre 70 y 99, en otras palabras, menos de 100. Si su concentración está entre 100 y 125, tiene prediabetes, lo que significa que su riesgo de tener diabetes es alto. Si su glucosa en ayunas es de 126 o más, significa que tiene diabetes.</a:t>
            </a:r>
          </a:p>
          <a:p>
            <a:pPr defTabSz="1828589">
              <a:lnSpc>
                <a:spcPct val="80000"/>
              </a:lnSpc>
              <a:defRPr>
                <a:solidFill>
                  <a:srgbClr val="000000"/>
                </a:solidFill>
              </a:defRPr>
            </a:pPr>
            <a:endParaRPr sz="600"/>
          </a:p>
          <a:p>
            <a:pPr defTabSz="1828589">
              <a:lnSpc>
                <a:spcPct val="80000"/>
              </a:lnSpc>
              <a:defRPr sz="1000">
                <a:solidFill>
                  <a:srgbClr val="000000"/>
                </a:solidFill>
              </a:defRPr>
            </a:pPr>
            <a:r>
              <a:t>Su médico puede hacer una prueba de diabetes con una prueba llamada A1C. La A1C es el promedio de sus concentraciones de azúcar en sangre durante tres meses. Los resultados de la prueba A1C se informan como un porcentaje. Cuanto más alto sea el porcentaje, mayores serán las concentraciones de azúcar en sangre en los últimos 3 meses. Un resultado normal de la prueba A1C es de 5.7 %. Si su A1C se encuentra entre 5.7 y 6.4 %, significa que tiene prediabetes o que tiene el riesgo de presentar diabetes. Y si su A1C es de 6.5 % o más, es que tiene diabetes. Su médico también puede usar su A1C para ver qué tan bien está controlando la diabetes. Entre los adultos con diabetes, la meta es una A1C menor de 7 %.</a:t>
            </a:r>
          </a:p>
          <a:p>
            <a:pPr marL="171450" indent="-171450" defTabSz="1828589">
              <a:lnSpc>
                <a:spcPct val="80000"/>
              </a:lnSpc>
              <a:buSzPct val="100000"/>
              <a:buFont typeface="Arial"/>
              <a:buChar char="•"/>
              <a:defRPr>
                <a:solidFill>
                  <a:srgbClr val="000000"/>
                </a:solidFill>
              </a:defRPr>
            </a:pPr>
            <a:endParaRPr sz="600"/>
          </a:p>
          <a:p>
            <a:pPr defTabSz="1828589">
              <a:lnSpc>
                <a:spcPct val="80000"/>
              </a:lnSpc>
              <a:defRPr sz="600">
                <a:solidFill>
                  <a:srgbClr val="000000"/>
                </a:solidFill>
              </a:defRPr>
            </a:pPr>
            <a:r>
              <a:t>Fuente: American Diabetes Association. 2020. </a:t>
            </a:r>
            <a:r>
              <a:rPr i="1"/>
              <a:t>Diagnóstico</a:t>
            </a:r>
            <a:r>
              <a:t>. Accedido de https://www.diabetes.org/a1c/diagnosis</a:t>
            </a:r>
            <a:endParaRPr sz="1000"/>
          </a:p>
          <a:p>
            <a:pPr defTabSz="1828589">
              <a:lnSpc>
                <a:spcPct val="80000"/>
              </a:lnSpc>
              <a:defRPr>
                <a:solidFill>
                  <a:srgbClr val="000000"/>
                </a:solidFill>
              </a:defRPr>
            </a:pPr>
            <a:endParaRPr sz="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381000" y="685800"/>
            <a:ext cx="6096000"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pPr defTabSz="1828589">
              <a:defRPr sz="1400">
                <a:solidFill>
                  <a:srgbClr val="000000"/>
                </a:solidFill>
              </a:defRPr>
            </a:pPr>
            <a:r>
              <a:t>Aquí tiene otra pregunta. ¿Sabía usted? ¿Cuál es la segunda causa principal de la ERC? </a:t>
            </a:r>
          </a:p>
          <a:p>
            <a:pPr defTabSz="1828589">
              <a:defRPr sz="1400" b="1">
                <a:solidFill>
                  <a:srgbClr val="000000"/>
                </a:solidFill>
              </a:defRPr>
            </a:pPr>
            <a:endParaRPr sz="700"/>
          </a:p>
          <a:p>
            <a:pPr defTabSz="1828589">
              <a:defRPr sz="1400" b="1" i="1">
                <a:solidFill>
                  <a:srgbClr val="000000"/>
                </a:solidFill>
              </a:defRPr>
            </a:pPr>
            <a:r>
              <a:t>[Espere a que traten de adivinar, luego haga clic para saber la respuesta.]</a:t>
            </a:r>
          </a:p>
          <a:p>
            <a:pPr marL="171450" indent="-171450" defTabSz="1828589">
              <a:buSzPct val="100000"/>
              <a:buFont typeface="Arial"/>
              <a:buChar char="•"/>
              <a:defRPr sz="1400">
                <a:solidFill>
                  <a:srgbClr val="000000"/>
                </a:solidFill>
              </a:defRPr>
            </a:pPr>
            <a:endParaRPr sz="7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xfrm>
            <a:off x="381000" y="685800"/>
            <a:ext cx="6096000" cy="3429000"/>
          </a:xfrm>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pPr defTabSz="1828589">
              <a:defRPr sz="1400">
                <a:solidFill>
                  <a:srgbClr val="000000"/>
                </a:solidFill>
              </a:defRPr>
            </a:pPr>
            <a:r>
              <a:t>La hipertensión es la segunda causa principal de enfermedad renal e insuficiencia renal.</a:t>
            </a:r>
          </a:p>
          <a:p>
            <a:pPr defTabSz="1828589">
              <a:defRPr sz="1400">
                <a:solidFill>
                  <a:srgbClr val="000000"/>
                </a:solidFill>
              </a:defRPr>
            </a:pPr>
            <a:endParaRPr sz="700"/>
          </a:p>
          <a:p>
            <a:pPr defTabSz="1828589">
              <a:defRPr sz="1400">
                <a:solidFill>
                  <a:srgbClr val="000000"/>
                </a:solidFill>
              </a:defRPr>
            </a:pPr>
            <a:r>
              <a:t>Tal vez haya escuchado la palabra “hipertensión”. Es otra manera de decir presión arterial alta. Presión arterial alta e hipertensión significan lo mismo. </a:t>
            </a:r>
          </a:p>
          <a:p>
            <a:pPr defTabSz="1828589">
              <a:defRPr sz="1400">
                <a:solidFill>
                  <a:srgbClr val="000000"/>
                </a:solidFill>
              </a:defRPr>
            </a:pPr>
            <a:endParaRPr sz="700"/>
          </a:p>
          <a:p>
            <a:pPr defTabSz="1828589">
              <a:defRPr sz="1400">
                <a:solidFill>
                  <a:srgbClr val="000000"/>
                </a:solidFill>
              </a:defRPr>
            </a:pPr>
            <a:r>
              <a:t>La presión arterial alta causa aproximadamente 1 de cada 4, o 25 por ciento, de todos los casos de enfermedad renal. </a:t>
            </a:r>
          </a:p>
          <a:p>
            <a:pPr defTabSz="1828589">
              <a:defRPr sz="2400">
                <a:solidFill>
                  <a:srgbClr val="000000"/>
                </a:solidFill>
              </a:defRPr>
            </a:pPr>
            <a:endParaRPr/>
          </a:p>
          <a:p>
            <a:pPr defTabSz="1828589">
              <a:defRPr sz="2400">
                <a:solidFill>
                  <a:srgbClr val="000000"/>
                </a:solidFill>
              </a:defRPr>
            </a:pPr>
            <a:r>
              <a:t>Fuente: https://www.kidneyfund.org/prevention/are-you-at-risk/high-blood-pressure.html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xfrm>
            <a:off x="381000" y="685800"/>
            <a:ext cx="6096000" cy="3429000"/>
          </a:xfrm>
          <a:prstGeom prst="rect">
            <a:avLst/>
          </a:prstGeom>
        </p:spPr>
        <p:txBody>
          <a:bodyPr/>
          <a:lstStyle/>
          <a:p>
            <a:endParaRPr/>
          </a:p>
        </p:txBody>
      </p:sp>
      <p:sp>
        <p:nvSpPr>
          <p:cNvPr id="526" name="Shape 526"/>
          <p:cNvSpPr>
            <a:spLocks noGrp="1"/>
          </p:cNvSpPr>
          <p:nvPr>
            <p:ph type="body" sz="quarter" idx="1"/>
          </p:nvPr>
        </p:nvSpPr>
        <p:spPr>
          <a:prstGeom prst="rect">
            <a:avLst/>
          </a:prstGeom>
        </p:spPr>
        <p:txBody>
          <a:bodyPr/>
          <a:lstStyle/>
          <a:p>
            <a:pPr defTabSz="457200">
              <a:spcBef>
                <a:spcPts val="300"/>
              </a:spcBef>
              <a:defRPr sz="1100">
                <a:solidFill>
                  <a:srgbClr val="000000"/>
                </a:solidFill>
              </a:defRPr>
            </a:pPr>
            <a:r>
              <a:t>Una presión arterial alta significa que el corazón está trabajando demasiado para bombear la sangre. Significa que la sangre fluye a través de las arterias, las venas y los vasos sanguíneos con demasiada fuerza o presión. Esto puede dañar los vasos sanguíneos de los riñones y causar ERC.</a:t>
            </a:r>
          </a:p>
          <a:p>
            <a:pPr marL="171450" indent="-171450" defTabSz="457200">
              <a:spcBef>
                <a:spcPts val="800"/>
              </a:spcBef>
              <a:buSzPct val="100000"/>
              <a:buFont typeface="Arial"/>
              <a:buChar char="•"/>
              <a:defRPr sz="1100">
                <a:solidFill>
                  <a:srgbClr val="000000"/>
                </a:solidFill>
              </a:defRPr>
            </a:pPr>
            <a:endParaRPr sz="500"/>
          </a:p>
          <a:p>
            <a:pPr defTabSz="457200">
              <a:spcBef>
                <a:spcPts val="300"/>
              </a:spcBef>
              <a:defRPr sz="1100">
                <a:solidFill>
                  <a:srgbClr val="000000"/>
                </a:solidFill>
              </a:defRPr>
            </a:pPr>
            <a:r>
              <a:t>Piense en los riñones como si fueran un colador (o cedazo). Puede imaginarse agua del fregadero fluyendo suavemente a través del colador. Esto es igual a cuando la sangre fluye a través de los riñones de una persona que tiene una presión arterial saludable. Ahora imagine una manguera de bombero dirigida a un colador. Con el tiempo, la fuerte presión de la manguera de bombero podría causar daños al colador. Esto se puede comparar con el daño que con el tiempo la alta presión arterial causa cuando la sangre fluye con demasiada presión a través de los riñones.</a:t>
            </a:r>
          </a:p>
          <a:p>
            <a:pPr marL="171450" indent="-171450" defTabSz="457200">
              <a:spcBef>
                <a:spcPts val="800"/>
              </a:spcBef>
              <a:buSzPct val="100000"/>
              <a:buFont typeface="Arial"/>
              <a:buChar char="•"/>
              <a:defRPr sz="1100">
                <a:solidFill>
                  <a:srgbClr val="000000"/>
                </a:solidFill>
              </a:defRPr>
            </a:pPr>
            <a:endParaRPr sz="500"/>
          </a:p>
          <a:p>
            <a:pPr defTabSz="1828589">
              <a:defRPr sz="1100">
                <a:solidFill>
                  <a:srgbClr val="000000"/>
                </a:solidFill>
              </a:defRPr>
            </a:pPr>
            <a:r>
              <a:t>La ERC también puede </a:t>
            </a:r>
            <a:r>
              <a:rPr i="1"/>
              <a:t>causar</a:t>
            </a:r>
            <a:r>
              <a:t> hipertensión. Recuerde que los riñones desempeñan un papel en el control de la presión arterial. La ERC puede causar hipertensión cuando los riñones dañados producen demasiada cantidad de una hormona que eleva la presión arterial.</a:t>
            </a:r>
            <a:endParaRPr sz="500"/>
          </a:p>
          <a:p>
            <a:pPr marL="171450" indent="-171450" defTabSz="1828589">
              <a:buSzPct val="100000"/>
              <a:buFont typeface="Arial"/>
              <a:buChar char="•"/>
              <a:defRPr sz="1100">
                <a:solidFill>
                  <a:srgbClr val="000000"/>
                </a:solidFill>
              </a:defRPr>
            </a:pPr>
            <a:endParaRPr sz="500"/>
          </a:p>
          <a:p>
            <a:pPr defTabSz="1828589">
              <a:defRPr sz="1100">
                <a:solidFill>
                  <a:srgbClr val="000000"/>
                </a:solidFill>
              </a:defRPr>
            </a:pPr>
            <a:r>
              <a:t>Cuando se mida la presión arterial, recuerde que una lectura alta podría estar relacionada con la ERC: cuando ya tiene ERC que le está causando hipertensión, o cuando su presión arterial es alta por cualquier otra razón, podría estar en riesgo de presentar ERC.</a:t>
            </a:r>
          </a:p>
          <a:p>
            <a:pPr marL="171450" indent="-171450" defTabSz="1828589">
              <a:buSzPct val="100000"/>
              <a:buFont typeface="Arial"/>
              <a:buChar char="•"/>
              <a:defRPr sz="1100">
                <a:solidFill>
                  <a:srgbClr val="000000"/>
                </a:solidFill>
              </a:defRPr>
            </a:pPr>
            <a:endParaRPr sz="500"/>
          </a:p>
          <a:p>
            <a:pPr defTabSz="1828891">
              <a:defRPr sz="1100">
                <a:solidFill>
                  <a:srgbClr val="000000"/>
                </a:solidFill>
              </a:defRPr>
            </a:pPr>
            <a:r>
              <a:t>Es importante que se mida la presión arterial con frecuencia. La presión arterial se mide con un manguito que se aprieta alrededor de la parte superior del brazo. Su médico le mide la presión arterial en cada visita, y también puede encontrar manguitos en algunas farmacias. ¡También puede comprar un monitor para usarlo en casa!</a:t>
            </a:r>
          </a:p>
          <a:p>
            <a:pPr marL="171450" indent="-171450" defTabSz="457200">
              <a:spcBef>
                <a:spcPts val="800"/>
              </a:spcBef>
              <a:buSzPct val="100000"/>
              <a:buFont typeface="Arial"/>
              <a:buChar char="•"/>
              <a:defRPr sz="1100">
                <a:solidFill>
                  <a:srgbClr val="000000"/>
                </a:solidFill>
              </a:defRPr>
            </a:pPr>
            <a:endParaRPr sz="500"/>
          </a:p>
          <a:p>
            <a:pPr defTabSz="457200">
              <a:spcBef>
                <a:spcPts val="300"/>
              </a:spcBef>
              <a:defRPr sz="1100">
                <a:solidFill>
                  <a:srgbClr val="000000"/>
                </a:solidFill>
              </a:defRPr>
            </a:pPr>
            <a:r>
              <a:t>Se considera que una presión arterial saludable es de 120 sobre 80 o menos. La presión arterial alta es 140 sobre 90 y mas.</a:t>
            </a:r>
          </a:p>
          <a:p>
            <a:pPr defTabSz="457200">
              <a:spcBef>
                <a:spcPts val="800"/>
              </a:spcBef>
              <a:defRPr sz="1100">
                <a:solidFill>
                  <a:srgbClr val="000000"/>
                </a:solidFill>
              </a:defRPr>
            </a:pPr>
            <a:endParaRPr sz="500"/>
          </a:p>
          <a:p>
            <a:pPr defTabSz="457200">
              <a:spcBef>
                <a:spcPts val="300"/>
              </a:spcBef>
              <a:defRPr sz="1100">
                <a:solidFill>
                  <a:srgbClr val="000000"/>
                </a:solidFill>
              </a:defRPr>
            </a:pPr>
            <a:r>
              <a:t>Fuente: Centers for Disease Control and Prevention. 2021. </a:t>
            </a:r>
            <a:r>
              <a:rPr i="1"/>
              <a:t>Facts about hypertension</a:t>
            </a:r>
            <a:r>
              <a:t>. Retrieved from https://www.cdc.gov/bloodpressure/facts.htm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noRot="1" noChangeAspect="1"/>
          </p:cNvSpPr>
          <p:nvPr>
            <p:ph type="sldImg"/>
          </p:nvPr>
        </p:nvSpPr>
        <p:spPr>
          <a:xfrm>
            <a:off x="381000" y="685800"/>
            <a:ext cx="6096000" cy="3429000"/>
          </a:xfrm>
          <a:prstGeom prst="rect">
            <a:avLst/>
          </a:prstGeom>
        </p:spPr>
        <p:txBody>
          <a:bodyPr/>
          <a:lstStyle/>
          <a:p>
            <a:endParaRPr/>
          </a:p>
        </p:txBody>
      </p:sp>
      <p:sp>
        <p:nvSpPr>
          <p:cNvPr id="535" name="Shape 535"/>
          <p:cNvSpPr>
            <a:spLocks noGrp="1"/>
          </p:cNvSpPr>
          <p:nvPr>
            <p:ph type="body" sz="quarter" idx="1"/>
          </p:nvPr>
        </p:nvSpPr>
        <p:spPr>
          <a:prstGeom prst="rect">
            <a:avLst/>
          </a:prstGeom>
        </p:spPr>
        <p:txBody>
          <a:bodyPr/>
          <a:lstStyle/>
          <a:p>
            <a:pPr defTabSz="1828589">
              <a:lnSpc>
                <a:spcPct val="90000"/>
              </a:lnSpc>
              <a:defRPr>
                <a:solidFill>
                  <a:srgbClr val="4D4D4F"/>
                </a:solidFill>
                <a:latin typeface="Roboto Regular"/>
                <a:ea typeface="Roboto Regular"/>
                <a:cs typeface="Roboto Regular"/>
                <a:sym typeface="Roboto Regular"/>
              </a:defRPr>
            </a:pPr>
            <a:r>
              <a:t>La única manera de saber qué tan bien funcionan sus riñones es haciéndose pruebas. Las pruebas de los riñones son importantes porque con frecuencia la enfermedad renal no ocasiona síntomas sino hasta que los riñones están muy dañados. Esto es importante para las personas que tienen diabetes, hipertensión o un familiar con ERC. </a:t>
            </a:r>
            <a:r>
              <a:rPr>
                <a:solidFill>
                  <a:srgbClr val="000000"/>
                </a:solidFill>
                <a:latin typeface="+mj-lt"/>
                <a:ea typeface="+mj-ea"/>
                <a:cs typeface="+mj-cs"/>
                <a:sym typeface="Calibri"/>
              </a:rPr>
              <a:t>Por fortuna, hay pruebas sencillas e indoloras para detectar la enfermedad renal. Las pruebas combinadas para medir el funcionamiento del riñón son la prueba de orina y la eGFR.</a:t>
            </a:r>
            <a:br>
              <a:rPr>
                <a:solidFill>
                  <a:srgbClr val="000000"/>
                </a:solidFill>
                <a:latin typeface="+mj-lt"/>
                <a:ea typeface="+mj-ea"/>
                <a:cs typeface="+mj-cs"/>
                <a:sym typeface="Calibri"/>
              </a:rPr>
            </a:br>
            <a:endParaRPr sz="700"/>
          </a:p>
          <a:p>
            <a:pPr defTabSz="1828589">
              <a:lnSpc>
                <a:spcPct val="90000"/>
              </a:lnSpc>
              <a:defRPr>
                <a:solidFill>
                  <a:srgbClr val="000000"/>
                </a:solidFill>
              </a:defRPr>
            </a:pPr>
            <a:r>
              <a:t>En una prueba de orina, se busca la presencia de proteína en una muestra de orina: </a:t>
            </a:r>
            <a:endParaRPr sz="1100"/>
          </a:p>
          <a:p>
            <a:pPr marL="171450" indent="-171450" defTabSz="1828589">
              <a:lnSpc>
                <a:spcPct val="90000"/>
              </a:lnSpc>
              <a:buSzPct val="100000"/>
              <a:buFont typeface="Arial"/>
              <a:buChar char="•"/>
              <a:defRPr>
                <a:solidFill>
                  <a:srgbClr val="4D4D4F"/>
                </a:solidFill>
                <a:latin typeface="Roboto Regular"/>
                <a:ea typeface="Roboto Regular"/>
                <a:cs typeface="Roboto Regular"/>
                <a:sym typeface="Roboto Regular"/>
              </a:defRPr>
            </a:pPr>
            <a:r>
              <a:t>Cuando los riñones están dañados, podrían dejar pasar proteína a la orina a través de los filtros. Este puede ser uno de los primeros signos de enfermedad renal. </a:t>
            </a:r>
            <a:endParaRPr sz="1100"/>
          </a:p>
          <a:p>
            <a:pPr marL="171450" indent="-171450" defTabSz="1828589">
              <a:lnSpc>
                <a:spcPct val="90000"/>
              </a:lnSpc>
              <a:buSzPct val="100000"/>
              <a:buFont typeface="Arial"/>
              <a:buChar char="•"/>
              <a:defRPr>
                <a:solidFill>
                  <a:srgbClr val="000000"/>
                </a:solidFill>
              </a:defRPr>
            </a:pPr>
            <a:r>
              <a:t>La presencia de proteína en la orina puede ser un signo de que los riñones no están funcionando adecuadamente. Esto ayuda a detectar daños en los riñones.</a:t>
            </a:r>
            <a:endParaRPr sz="1100"/>
          </a:p>
          <a:p>
            <a:pPr marL="171450" indent="-171450" defTabSz="1828589">
              <a:lnSpc>
                <a:spcPct val="90000"/>
              </a:lnSpc>
              <a:buSzPct val="100000"/>
              <a:buFont typeface="Arial"/>
              <a:buChar char="•"/>
              <a:defRPr>
                <a:solidFill>
                  <a:srgbClr val="000000"/>
                </a:solidFill>
              </a:defRPr>
            </a:pPr>
            <a:r>
              <a:t>La presencia de proteína en la orina por 3 meses o más puede significar que los riñones no están funcionando como debieran. </a:t>
            </a:r>
            <a:endParaRPr sz="1100"/>
          </a:p>
          <a:p>
            <a:pPr marL="171450" indent="-171450" defTabSz="1828589">
              <a:lnSpc>
                <a:spcPct val="90000"/>
              </a:lnSpc>
              <a:buSzPct val="100000"/>
              <a:buFont typeface="Arial"/>
              <a:buChar char="•"/>
              <a:defRPr sz="1400">
                <a:solidFill>
                  <a:srgbClr val="000000"/>
                </a:solidFill>
              </a:defRPr>
            </a:pPr>
            <a:endParaRPr sz="7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xfrm>
            <a:off x="381000" y="685800"/>
            <a:ext cx="6096000" cy="3429000"/>
          </a:xfrm>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pPr defTabSz="1828589">
              <a:defRPr sz="1400">
                <a:solidFill>
                  <a:srgbClr val="4D4D4F"/>
                </a:solidFill>
                <a:latin typeface="Roboto Regular"/>
                <a:ea typeface="Roboto Regular"/>
                <a:cs typeface="Roboto Regular"/>
                <a:sym typeface="Roboto Regular"/>
              </a:defRPr>
            </a:pPr>
            <a:r>
              <a:t>Una prueba de orina es el cociente de albúmina y creatinina en orina (Urine albumin-to-creatinine ratio, UACR) En esta prueba se observa la orina con un microscopio en el laboratorio. Muestra cuánta albúmina (un tipo de proteína) y creatinina (un producto de desecho en la sangre) hay en la orina. El médico compara la proteína y la orina para determinar el UACR. </a:t>
            </a:r>
          </a:p>
          <a:p>
            <a:pPr defTabSz="1828589">
              <a:defRPr sz="1400">
                <a:solidFill>
                  <a:srgbClr val="4D4D4F"/>
                </a:solidFill>
                <a:latin typeface="Roboto Regular"/>
                <a:ea typeface="Roboto Regular"/>
                <a:cs typeface="Roboto Regular"/>
                <a:sym typeface="Roboto Regular"/>
              </a:defRPr>
            </a:pPr>
            <a:endParaRPr sz="700"/>
          </a:p>
          <a:p>
            <a:pPr defTabSz="1828589">
              <a:defRPr sz="1400">
                <a:solidFill>
                  <a:srgbClr val="4D4D4F"/>
                </a:solidFill>
                <a:latin typeface="Roboto Regular"/>
                <a:ea typeface="Roboto Regular"/>
                <a:cs typeface="Roboto Regular"/>
                <a:sym typeface="Roboto Regular"/>
              </a:defRPr>
            </a:pPr>
            <a:r>
              <a:t>Un UACR normal es menos de 30. Si su UACR es más de 30 mg/g, pregunte a su médico cuándo debe hacerse la prueba otra vez. </a:t>
            </a:r>
          </a:p>
          <a:p>
            <a:pPr defTabSz="1828589">
              <a:defRPr sz="1400">
                <a:solidFill>
                  <a:srgbClr val="000000"/>
                </a:solidFill>
              </a:defRPr>
            </a:pPr>
            <a:endParaRPr sz="700"/>
          </a:p>
          <a:p>
            <a:pPr defTabSz="1828589">
              <a:defRPr sz="1400">
                <a:solidFill>
                  <a:srgbClr val="000000"/>
                </a:solidFill>
              </a:defRPr>
            </a:pPr>
            <a:endParaRPr sz="700"/>
          </a:p>
          <a:p>
            <a:pPr defTabSz="1828589">
              <a:defRPr sz="1400">
                <a:solidFill>
                  <a:srgbClr val="000000"/>
                </a:solidFill>
              </a:defRPr>
            </a:pPr>
            <a:r>
              <a:t>Fuente: National Kidney Foundation. 2020. </a:t>
            </a:r>
            <a:r>
              <a:rPr i="1"/>
              <a:t>ACR</a:t>
            </a:r>
            <a:r>
              <a:t>. Accedido de https://www.kidney.org/kidneydisease/siemens_hcp_acr</a:t>
            </a:r>
          </a:p>
          <a:p>
            <a:pPr marL="171450" indent="-171450" defTabSz="1828589">
              <a:buSzPct val="100000"/>
              <a:buFont typeface="Arial"/>
              <a:buChar char="•"/>
              <a:defRPr sz="1400">
                <a:solidFill>
                  <a:srgbClr val="000000"/>
                </a:solidFill>
              </a:defRPr>
            </a:pPr>
            <a:endParaRPr sz="7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xfrm>
            <a:off x="381000" y="685800"/>
            <a:ext cx="6096000" cy="3429000"/>
          </a:xfrm>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La eGFR es una </a:t>
            </a:r>
            <a:r>
              <a:rPr dirty="0" err="1"/>
              <a:t>prueba</a:t>
            </a:r>
            <a:r>
              <a:rPr dirty="0"/>
              <a:t> </a:t>
            </a:r>
            <a:r>
              <a:rPr dirty="0" err="1"/>
              <a:t>sanguínea</a:t>
            </a:r>
            <a:r>
              <a:rPr dirty="0"/>
              <a:t> que le dice </a:t>
            </a:r>
            <a:r>
              <a:rPr dirty="0" err="1"/>
              <a:t>qué</a:t>
            </a:r>
            <a:r>
              <a:rPr dirty="0"/>
              <a:t> tan bien sus </a:t>
            </a:r>
            <a:r>
              <a:rPr dirty="0" err="1"/>
              <a:t>riñones</a:t>
            </a:r>
            <a:r>
              <a:rPr dirty="0"/>
              <a:t> </a:t>
            </a:r>
            <a:r>
              <a:rPr dirty="0" err="1"/>
              <a:t>filtran</a:t>
            </a:r>
            <a:r>
              <a:rPr dirty="0"/>
              <a:t> los </a:t>
            </a:r>
            <a:r>
              <a:rPr dirty="0" err="1"/>
              <a:t>residuos</a:t>
            </a:r>
            <a:r>
              <a:rPr dirty="0"/>
              <a:t> de </a:t>
            </a:r>
            <a:r>
              <a:rPr dirty="0" err="1"/>
              <a:t>su</a:t>
            </a:r>
            <a:r>
              <a:rPr dirty="0"/>
              <a:t> </a:t>
            </a:r>
            <a:r>
              <a:rPr dirty="0" err="1"/>
              <a:t>sangre</a:t>
            </a:r>
            <a:r>
              <a:rPr dirty="0"/>
              <a:t>. </a:t>
            </a:r>
            <a:r>
              <a:rPr dirty="0">
                <a:solidFill>
                  <a:srgbClr val="4D4D4F"/>
                </a:solidFill>
                <a:latin typeface="Roboto Regular"/>
                <a:ea typeface="Roboto Regular"/>
                <a:cs typeface="Roboto Regular"/>
                <a:sym typeface="Roboto Regular"/>
              </a:rPr>
              <a:t>eGFR es la </a:t>
            </a:r>
            <a:r>
              <a:rPr dirty="0" err="1">
                <a:solidFill>
                  <a:srgbClr val="4D4D4F"/>
                </a:solidFill>
                <a:latin typeface="Roboto Regular"/>
                <a:ea typeface="Roboto Regular"/>
                <a:cs typeface="Roboto Regular"/>
                <a:sym typeface="Roboto Regular"/>
              </a:rPr>
              <a:t>abreviatura</a:t>
            </a:r>
            <a:r>
              <a:rPr dirty="0">
                <a:solidFill>
                  <a:srgbClr val="4D4D4F"/>
                </a:solidFill>
                <a:latin typeface="Roboto Regular"/>
                <a:ea typeface="Roboto Regular"/>
                <a:cs typeface="Roboto Regular"/>
                <a:sym typeface="Roboto Regular"/>
              </a:rPr>
              <a:t> de </a:t>
            </a:r>
            <a:r>
              <a:rPr dirty="0" err="1">
                <a:solidFill>
                  <a:srgbClr val="4D4D4F"/>
                </a:solidFill>
                <a:latin typeface="Roboto Regular"/>
                <a:ea typeface="Roboto Regular"/>
                <a:cs typeface="Roboto Regular"/>
                <a:sym typeface="Roboto Regular"/>
              </a:rPr>
              <a:t>tasa</a:t>
            </a:r>
            <a:r>
              <a:rPr dirty="0">
                <a:solidFill>
                  <a:srgbClr val="4D4D4F"/>
                </a:solidFill>
                <a:latin typeface="Roboto Regular"/>
                <a:ea typeface="Roboto Regular"/>
                <a:cs typeface="Roboto Regular"/>
                <a:sym typeface="Roboto Regular"/>
              </a:rPr>
              <a:t> de </a:t>
            </a:r>
            <a:r>
              <a:rPr dirty="0" err="1">
                <a:solidFill>
                  <a:srgbClr val="4D4D4F"/>
                </a:solidFill>
                <a:latin typeface="Roboto Regular"/>
                <a:ea typeface="Roboto Regular"/>
                <a:cs typeface="Roboto Regular"/>
                <a:sym typeface="Roboto Regular"/>
              </a:rPr>
              <a:t>filtración</a:t>
            </a:r>
            <a:r>
              <a:rPr dirty="0">
                <a:solidFill>
                  <a:srgbClr val="4D4D4F"/>
                </a:solidFill>
                <a:latin typeface="Roboto Regular"/>
                <a:ea typeface="Roboto Regular"/>
                <a:cs typeface="Roboto Regular"/>
                <a:sym typeface="Roboto Regular"/>
              </a:rPr>
              <a:t> glomerular </a:t>
            </a:r>
            <a:r>
              <a:rPr dirty="0" err="1">
                <a:solidFill>
                  <a:srgbClr val="4D4D4F"/>
                </a:solidFill>
                <a:latin typeface="Roboto Regular"/>
                <a:ea typeface="Roboto Regular"/>
                <a:cs typeface="Roboto Regular"/>
                <a:sym typeface="Roboto Regular"/>
              </a:rPr>
              <a:t>estimada</a:t>
            </a:r>
            <a:r>
              <a:rPr dirty="0">
                <a:solidFill>
                  <a:srgbClr val="4D4D4F"/>
                </a:solidFill>
                <a:latin typeface="Roboto Regular"/>
                <a:ea typeface="Roboto Regular"/>
                <a:cs typeface="Roboto Regular"/>
                <a:sym typeface="Roboto Regular"/>
              </a:rPr>
              <a:t> (estimated glomerular filtration rate). La eGFR es un valor que se </a:t>
            </a:r>
            <a:r>
              <a:rPr dirty="0" err="1">
                <a:solidFill>
                  <a:srgbClr val="4D4D4F"/>
                </a:solidFill>
                <a:latin typeface="Roboto Regular"/>
                <a:ea typeface="Roboto Regular"/>
                <a:cs typeface="Roboto Regular"/>
                <a:sym typeface="Roboto Regular"/>
              </a:rPr>
              <a:t>obtiene</a:t>
            </a:r>
            <a:r>
              <a:rPr dirty="0">
                <a:solidFill>
                  <a:srgbClr val="4D4D4F"/>
                </a:solidFill>
                <a:latin typeface="Roboto Regular"/>
                <a:ea typeface="Roboto Regular"/>
                <a:cs typeface="Roboto Regular"/>
                <a:sym typeface="Roboto Regular"/>
              </a:rPr>
              <a:t> de una </a:t>
            </a:r>
            <a:r>
              <a:rPr dirty="0" err="1">
                <a:solidFill>
                  <a:srgbClr val="4D4D4F"/>
                </a:solidFill>
                <a:latin typeface="Roboto Regular"/>
                <a:ea typeface="Roboto Regular"/>
                <a:cs typeface="Roboto Regular"/>
                <a:sym typeface="Roboto Regular"/>
              </a:rPr>
              <a:t>prueba</a:t>
            </a:r>
            <a:r>
              <a:rPr dirty="0">
                <a:solidFill>
                  <a:srgbClr val="4D4D4F"/>
                </a:solidFill>
                <a:latin typeface="Roboto Regular"/>
                <a:ea typeface="Roboto Regular"/>
                <a:cs typeface="Roboto Regular"/>
                <a:sym typeface="Roboto Regular"/>
              </a:rPr>
              <a:t> de </a:t>
            </a:r>
            <a:r>
              <a:rPr dirty="0" err="1">
                <a:solidFill>
                  <a:srgbClr val="4D4D4F"/>
                </a:solidFill>
                <a:latin typeface="Roboto Regular"/>
                <a:ea typeface="Roboto Regular"/>
                <a:cs typeface="Roboto Regular"/>
                <a:sym typeface="Roboto Regular"/>
              </a:rPr>
              <a:t>creatinina</a:t>
            </a:r>
            <a:r>
              <a:rPr dirty="0">
                <a:solidFill>
                  <a:srgbClr val="4D4D4F"/>
                </a:solidFill>
                <a:latin typeface="Roboto Regular"/>
                <a:ea typeface="Roboto Regular"/>
                <a:cs typeface="Roboto Regular"/>
                <a:sym typeface="Roboto Regular"/>
              </a:rPr>
              <a:t> </a:t>
            </a:r>
            <a:r>
              <a:rPr dirty="0" err="1">
                <a:solidFill>
                  <a:srgbClr val="4D4D4F"/>
                </a:solidFill>
                <a:latin typeface="Roboto Regular"/>
                <a:ea typeface="Roboto Regular"/>
                <a:cs typeface="Roboto Regular"/>
                <a:sym typeface="Roboto Regular"/>
              </a:rPr>
              <a:t>sanguínea</a:t>
            </a:r>
            <a:r>
              <a:rPr dirty="0">
                <a:solidFill>
                  <a:srgbClr val="4D4D4F"/>
                </a:solidFill>
                <a:latin typeface="Roboto Regular"/>
                <a:ea typeface="Roboto Regular"/>
                <a:cs typeface="Roboto Regular"/>
                <a:sym typeface="Roboto Regular"/>
              </a:rPr>
              <a:t>, un </a:t>
            </a:r>
            <a:r>
              <a:rPr dirty="0" err="1">
                <a:solidFill>
                  <a:srgbClr val="4D4D4F"/>
                </a:solidFill>
                <a:latin typeface="Roboto Regular"/>
                <a:ea typeface="Roboto Regular"/>
                <a:cs typeface="Roboto Regular"/>
                <a:sym typeface="Roboto Regular"/>
              </a:rPr>
              <a:t>producto</a:t>
            </a:r>
            <a:r>
              <a:rPr dirty="0">
                <a:solidFill>
                  <a:srgbClr val="4D4D4F"/>
                </a:solidFill>
                <a:latin typeface="Roboto Regular"/>
                <a:ea typeface="Roboto Regular"/>
                <a:cs typeface="Roboto Regular"/>
                <a:sym typeface="Roboto Regular"/>
              </a:rPr>
              <a:t> de </a:t>
            </a:r>
            <a:r>
              <a:rPr dirty="0" err="1">
                <a:solidFill>
                  <a:srgbClr val="4D4D4F"/>
                </a:solidFill>
                <a:latin typeface="Roboto Regular"/>
                <a:ea typeface="Roboto Regular"/>
                <a:cs typeface="Roboto Regular"/>
                <a:sym typeface="Roboto Regular"/>
              </a:rPr>
              <a:t>desecho</a:t>
            </a:r>
            <a:r>
              <a:rPr dirty="0">
                <a:solidFill>
                  <a:srgbClr val="4D4D4F"/>
                </a:solidFill>
                <a:latin typeface="Roboto Regular"/>
                <a:ea typeface="Roboto Regular"/>
                <a:cs typeface="Roboto Regular"/>
                <a:sym typeface="Roboto Regular"/>
              </a:rPr>
              <a:t> que </a:t>
            </a:r>
            <a:r>
              <a:rPr dirty="0" err="1">
                <a:solidFill>
                  <a:srgbClr val="4D4D4F"/>
                </a:solidFill>
                <a:latin typeface="Roboto Regular"/>
                <a:ea typeface="Roboto Regular"/>
                <a:cs typeface="Roboto Regular"/>
                <a:sym typeface="Roboto Regular"/>
              </a:rPr>
              <a:t>proviene</a:t>
            </a:r>
            <a:r>
              <a:rPr dirty="0">
                <a:solidFill>
                  <a:srgbClr val="4D4D4F"/>
                </a:solidFill>
                <a:latin typeface="Roboto Regular"/>
                <a:ea typeface="Roboto Regular"/>
                <a:cs typeface="Roboto Regular"/>
                <a:sym typeface="Roboto Regular"/>
              </a:rPr>
              <a:t> de los </a:t>
            </a:r>
            <a:r>
              <a:rPr dirty="0" err="1">
                <a:solidFill>
                  <a:srgbClr val="4D4D4F"/>
                </a:solidFill>
                <a:latin typeface="Roboto Regular"/>
                <a:ea typeface="Roboto Regular"/>
                <a:cs typeface="Roboto Regular"/>
                <a:sym typeface="Roboto Regular"/>
              </a:rPr>
              <a:t>músculos</a:t>
            </a:r>
            <a:r>
              <a:rPr dirty="0">
                <a:solidFill>
                  <a:srgbClr val="4D4D4F"/>
                </a:solidFill>
                <a:latin typeface="Roboto Regular"/>
                <a:ea typeface="Roboto Regular"/>
                <a:cs typeface="Roboto Regular"/>
                <a:sym typeface="Roboto Regular"/>
              </a:rPr>
              <a:t>. Los </a:t>
            </a:r>
            <a:r>
              <a:rPr dirty="0" err="1">
                <a:solidFill>
                  <a:srgbClr val="4D4D4F"/>
                </a:solidFill>
                <a:latin typeface="Roboto Regular"/>
                <a:ea typeface="Roboto Regular"/>
                <a:cs typeface="Roboto Regular"/>
                <a:sym typeface="Roboto Regular"/>
              </a:rPr>
              <a:t>riñones</a:t>
            </a:r>
            <a:r>
              <a:rPr dirty="0">
                <a:solidFill>
                  <a:srgbClr val="4D4D4F"/>
                </a:solidFill>
                <a:latin typeface="Roboto Regular"/>
                <a:ea typeface="Roboto Regular"/>
                <a:cs typeface="Roboto Regular"/>
                <a:sym typeface="Roboto Regular"/>
              </a:rPr>
              <a:t> </a:t>
            </a:r>
            <a:r>
              <a:rPr dirty="0" err="1">
                <a:solidFill>
                  <a:srgbClr val="4D4D4F"/>
                </a:solidFill>
                <a:latin typeface="Roboto Regular"/>
                <a:ea typeface="Roboto Regular"/>
                <a:cs typeface="Roboto Regular"/>
                <a:sym typeface="Roboto Regular"/>
              </a:rPr>
              <a:t>sanos</a:t>
            </a:r>
            <a:r>
              <a:rPr dirty="0">
                <a:solidFill>
                  <a:srgbClr val="4D4D4F"/>
                </a:solidFill>
                <a:latin typeface="Roboto Regular"/>
                <a:ea typeface="Roboto Regular"/>
                <a:cs typeface="Roboto Regular"/>
                <a:sym typeface="Roboto Regular"/>
              </a:rPr>
              <a:t> </a:t>
            </a:r>
            <a:r>
              <a:rPr dirty="0" err="1">
                <a:solidFill>
                  <a:srgbClr val="4D4D4F"/>
                </a:solidFill>
                <a:latin typeface="Roboto Regular"/>
                <a:ea typeface="Roboto Regular"/>
                <a:cs typeface="Roboto Regular"/>
                <a:sym typeface="Roboto Regular"/>
              </a:rPr>
              <a:t>filtran</a:t>
            </a:r>
            <a:r>
              <a:rPr dirty="0">
                <a:solidFill>
                  <a:srgbClr val="4D4D4F"/>
                </a:solidFill>
                <a:latin typeface="Roboto Regular"/>
                <a:ea typeface="Roboto Regular"/>
                <a:cs typeface="Roboto Regular"/>
                <a:sym typeface="Roboto Regular"/>
              </a:rPr>
              <a:t> la </a:t>
            </a:r>
            <a:r>
              <a:rPr dirty="0" err="1">
                <a:solidFill>
                  <a:srgbClr val="4D4D4F"/>
                </a:solidFill>
                <a:latin typeface="Roboto Regular"/>
                <a:ea typeface="Roboto Regular"/>
                <a:cs typeface="Roboto Regular"/>
                <a:sym typeface="Roboto Regular"/>
              </a:rPr>
              <a:t>creatinina</a:t>
            </a:r>
            <a:r>
              <a:rPr dirty="0">
                <a:solidFill>
                  <a:srgbClr val="4D4D4F"/>
                </a:solidFill>
                <a:latin typeface="Roboto Regular"/>
                <a:ea typeface="Roboto Regular"/>
                <a:cs typeface="Roboto Regular"/>
                <a:sym typeface="Roboto Regular"/>
              </a:rPr>
              <a:t> de la </a:t>
            </a:r>
            <a:r>
              <a:rPr dirty="0" err="1">
                <a:solidFill>
                  <a:srgbClr val="4D4D4F"/>
                </a:solidFill>
                <a:latin typeface="Roboto Regular"/>
                <a:ea typeface="Roboto Regular"/>
                <a:cs typeface="Roboto Regular"/>
                <a:sym typeface="Roboto Regular"/>
              </a:rPr>
              <a:t>sangre</a:t>
            </a:r>
            <a:r>
              <a:rPr dirty="0">
                <a:solidFill>
                  <a:srgbClr val="4D4D4F"/>
                </a:solidFill>
                <a:latin typeface="Roboto Regular"/>
                <a:ea typeface="Roboto Regular"/>
                <a:cs typeface="Roboto Regular"/>
                <a:sym typeface="Roboto Regular"/>
              </a:rPr>
              <a:t>.</a:t>
            </a:r>
            <a:endParaRPr sz="1100" dirty="0"/>
          </a:p>
          <a:p>
            <a:pPr marL="171450" indent="-171450" defTabSz="1828589">
              <a:buSzPct val="100000"/>
              <a:buFont typeface="Arial"/>
              <a:buChar char="•"/>
              <a:defRPr sz="1400">
                <a:solidFill>
                  <a:srgbClr val="4D4D4F"/>
                </a:solidFill>
                <a:latin typeface="Roboto Regular"/>
                <a:ea typeface="Roboto Regular"/>
                <a:cs typeface="Roboto Regular"/>
                <a:sym typeface="Roboto Regular"/>
              </a:defRPr>
            </a:pPr>
            <a:endParaRPr sz="700" dirty="0"/>
          </a:p>
          <a:p>
            <a:pPr defTabSz="1828589">
              <a:defRPr>
                <a:solidFill>
                  <a:srgbClr val="4D4D4F"/>
                </a:solidFill>
                <a:latin typeface="Roboto Regular"/>
                <a:ea typeface="Roboto Regular"/>
                <a:cs typeface="Roboto Regular"/>
                <a:sym typeface="Roboto Regular"/>
              </a:defRPr>
            </a:pPr>
            <a:r>
              <a:rPr dirty="0" err="1"/>
              <a:t>Su</a:t>
            </a:r>
            <a:r>
              <a:rPr dirty="0"/>
              <a:t> </a:t>
            </a:r>
            <a:r>
              <a:rPr dirty="0" err="1"/>
              <a:t>médico</a:t>
            </a:r>
            <a:r>
              <a:rPr dirty="0"/>
              <a:t> </a:t>
            </a:r>
            <a:r>
              <a:rPr dirty="0" err="1"/>
              <a:t>calculará</a:t>
            </a:r>
            <a:r>
              <a:rPr dirty="0"/>
              <a:t> la eGFR </a:t>
            </a:r>
            <a:r>
              <a:rPr dirty="0" err="1"/>
              <a:t>usando</a:t>
            </a:r>
            <a:r>
              <a:rPr dirty="0"/>
              <a:t> el </a:t>
            </a:r>
            <a:r>
              <a:rPr dirty="0" err="1"/>
              <a:t>resultado</a:t>
            </a:r>
            <a:r>
              <a:rPr dirty="0"/>
              <a:t> de </a:t>
            </a:r>
            <a:r>
              <a:rPr dirty="0" err="1"/>
              <a:t>su</a:t>
            </a:r>
            <a:r>
              <a:rPr dirty="0"/>
              <a:t> </a:t>
            </a:r>
            <a:r>
              <a:rPr dirty="0" err="1"/>
              <a:t>prueba</a:t>
            </a:r>
            <a:r>
              <a:rPr dirty="0"/>
              <a:t> de </a:t>
            </a:r>
            <a:r>
              <a:rPr dirty="0" err="1"/>
              <a:t>sangre</a:t>
            </a:r>
            <a:r>
              <a:rPr dirty="0"/>
              <a:t>, </a:t>
            </a:r>
            <a:r>
              <a:rPr lang="en-US" dirty="0"/>
              <a:t>y </a:t>
            </a:r>
            <a:r>
              <a:rPr lang="en-US" dirty="0" err="1"/>
              <a:t>otros</a:t>
            </a:r>
            <a:r>
              <a:rPr lang="en-US" dirty="0"/>
              <a:t> </a:t>
            </a:r>
            <a:r>
              <a:rPr lang="en-US" dirty="0" err="1"/>
              <a:t>factores</a:t>
            </a:r>
            <a:r>
              <a:rPr dirty="0">
                <a:solidFill>
                  <a:srgbClr val="000000"/>
                </a:solidFill>
                <a:latin typeface="+mj-lt"/>
                <a:ea typeface="+mj-ea"/>
                <a:cs typeface="+mj-cs"/>
                <a:sym typeface="Calibri"/>
              </a:rPr>
              <a:t>. Al </a:t>
            </a:r>
            <a:r>
              <a:rPr dirty="0" err="1">
                <a:solidFill>
                  <a:srgbClr val="000000"/>
                </a:solidFill>
                <a:latin typeface="+mj-lt"/>
                <a:ea typeface="+mj-ea"/>
                <a:cs typeface="+mj-cs"/>
                <a:sym typeface="Calibri"/>
              </a:rPr>
              <a:t>igual</a:t>
            </a:r>
            <a:r>
              <a:rPr dirty="0">
                <a:solidFill>
                  <a:srgbClr val="000000"/>
                </a:solidFill>
                <a:latin typeface="+mj-lt"/>
                <a:ea typeface="+mj-ea"/>
                <a:cs typeface="+mj-cs"/>
                <a:sym typeface="Calibri"/>
              </a:rPr>
              <a:t> que con la </a:t>
            </a:r>
            <a:r>
              <a:rPr dirty="0" err="1">
                <a:solidFill>
                  <a:srgbClr val="000000"/>
                </a:solidFill>
                <a:latin typeface="+mj-lt"/>
                <a:ea typeface="+mj-ea"/>
                <a:cs typeface="+mj-cs"/>
                <a:sym typeface="Calibri"/>
              </a:rPr>
              <a:t>prueba</a:t>
            </a:r>
            <a:r>
              <a:rPr dirty="0">
                <a:solidFill>
                  <a:srgbClr val="000000"/>
                </a:solidFill>
                <a:latin typeface="+mj-lt"/>
                <a:ea typeface="+mj-ea"/>
                <a:cs typeface="+mj-cs"/>
                <a:sym typeface="Calibri"/>
              </a:rPr>
              <a:t> de </a:t>
            </a:r>
            <a:r>
              <a:rPr dirty="0" err="1">
                <a:solidFill>
                  <a:srgbClr val="000000"/>
                </a:solidFill>
                <a:latin typeface="+mj-lt"/>
                <a:ea typeface="+mj-ea"/>
                <a:cs typeface="+mj-cs"/>
                <a:sym typeface="Calibri"/>
              </a:rPr>
              <a:t>orina</a:t>
            </a:r>
            <a:r>
              <a:rPr dirty="0">
                <a:solidFill>
                  <a:srgbClr val="000000"/>
                </a:solidFill>
                <a:latin typeface="+mj-lt"/>
                <a:ea typeface="+mj-ea"/>
                <a:cs typeface="+mj-cs"/>
                <a:sym typeface="Calibri"/>
              </a:rPr>
              <a:t>, los </a:t>
            </a:r>
            <a:r>
              <a:rPr dirty="0" err="1">
                <a:solidFill>
                  <a:srgbClr val="000000"/>
                </a:solidFill>
                <a:latin typeface="+mj-lt"/>
                <a:ea typeface="+mj-ea"/>
                <a:cs typeface="+mj-cs"/>
                <a:sym typeface="Calibri"/>
              </a:rPr>
              <a:t>médicos</a:t>
            </a:r>
            <a:r>
              <a:rPr dirty="0">
                <a:solidFill>
                  <a:srgbClr val="000000"/>
                </a:solidFill>
                <a:latin typeface="+mj-lt"/>
                <a:ea typeface="+mj-ea"/>
                <a:cs typeface="+mj-cs"/>
                <a:sym typeface="Calibri"/>
              </a:rPr>
              <a:t> </a:t>
            </a:r>
            <a:r>
              <a:rPr dirty="0" err="1">
                <a:solidFill>
                  <a:srgbClr val="000000"/>
                </a:solidFill>
                <a:latin typeface="+mj-lt"/>
                <a:ea typeface="+mj-ea"/>
                <a:cs typeface="+mj-cs"/>
                <a:sym typeface="Calibri"/>
              </a:rPr>
              <a:t>observan</a:t>
            </a:r>
            <a:r>
              <a:rPr dirty="0">
                <a:solidFill>
                  <a:srgbClr val="000000"/>
                </a:solidFill>
                <a:latin typeface="+mj-lt"/>
                <a:ea typeface="+mj-ea"/>
                <a:cs typeface="+mj-cs"/>
                <a:sym typeface="Calibri"/>
              </a:rPr>
              <a:t> </a:t>
            </a:r>
            <a:r>
              <a:rPr>
                <a:solidFill>
                  <a:srgbClr val="000000"/>
                </a:solidFill>
                <a:latin typeface="+mj-lt"/>
                <a:ea typeface="+mj-ea"/>
                <a:cs typeface="+mj-cs"/>
                <a:sym typeface="Calibri"/>
              </a:rPr>
              <a:t>la e</a:t>
            </a:r>
            <a:r>
              <a:rPr lang="en-US">
                <a:solidFill>
                  <a:srgbClr val="000000"/>
                </a:solidFill>
                <a:latin typeface="+mj-lt"/>
                <a:ea typeface="+mj-ea"/>
                <a:cs typeface="+mj-cs"/>
                <a:sym typeface="Calibri"/>
              </a:rPr>
              <a:t>GFR</a:t>
            </a:r>
            <a:r>
              <a:rPr>
                <a:solidFill>
                  <a:srgbClr val="000000"/>
                </a:solidFill>
                <a:latin typeface="+mj-lt"/>
                <a:ea typeface="+mj-ea"/>
                <a:cs typeface="+mj-cs"/>
                <a:sym typeface="Calibri"/>
              </a:rPr>
              <a:t> </a:t>
            </a:r>
            <a:r>
              <a:rPr dirty="0" err="1">
                <a:solidFill>
                  <a:srgbClr val="000000"/>
                </a:solidFill>
                <a:latin typeface="+mj-lt"/>
                <a:ea typeface="+mj-ea"/>
                <a:cs typeface="+mj-cs"/>
                <a:sym typeface="Calibri"/>
              </a:rPr>
              <a:t>durante</a:t>
            </a:r>
            <a:r>
              <a:rPr dirty="0">
                <a:solidFill>
                  <a:srgbClr val="000000"/>
                </a:solidFill>
                <a:latin typeface="+mj-lt"/>
                <a:ea typeface="+mj-ea"/>
                <a:cs typeface="+mj-cs"/>
                <a:sym typeface="Calibri"/>
              </a:rPr>
              <a:t> 3 meses para </a:t>
            </a:r>
            <a:r>
              <a:rPr dirty="0" err="1">
                <a:solidFill>
                  <a:srgbClr val="000000"/>
                </a:solidFill>
                <a:latin typeface="+mj-lt"/>
                <a:ea typeface="+mj-ea"/>
                <a:cs typeface="+mj-cs"/>
                <a:sym typeface="Calibri"/>
              </a:rPr>
              <a:t>determinar</a:t>
            </a:r>
            <a:r>
              <a:rPr dirty="0">
                <a:solidFill>
                  <a:srgbClr val="000000"/>
                </a:solidFill>
                <a:latin typeface="+mj-lt"/>
                <a:ea typeface="+mj-ea"/>
                <a:cs typeface="+mj-cs"/>
                <a:sym typeface="Calibri"/>
              </a:rPr>
              <a:t> </a:t>
            </a:r>
            <a:r>
              <a:rPr dirty="0" err="1">
                <a:solidFill>
                  <a:srgbClr val="000000"/>
                </a:solidFill>
                <a:latin typeface="+mj-lt"/>
                <a:ea typeface="+mj-ea"/>
                <a:cs typeface="+mj-cs"/>
                <a:sym typeface="Calibri"/>
              </a:rPr>
              <a:t>qué</a:t>
            </a:r>
            <a:r>
              <a:rPr dirty="0">
                <a:solidFill>
                  <a:srgbClr val="000000"/>
                </a:solidFill>
                <a:latin typeface="+mj-lt"/>
                <a:ea typeface="+mj-ea"/>
                <a:cs typeface="+mj-cs"/>
                <a:sym typeface="Calibri"/>
              </a:rPr>
              <a:t> tan bien </a:t>
            </a:r>
            <a:r>
              <a:rPr dirty="0" err="1">
                <a:solidFill>
                  <a:srgbClr val="000000"/>
                </a:solidFill>
                <a:latin typeface="+mj-lt"/>
                <a:ea typeface="+mj-ea"/>
                <a:cs typeface="+mj-cs"/>
                <a:sym typeface="Calibri"/>
              </a:rPr>
              <a:t>están</a:t>
            </a:r>
            <a:r>
              <a:rPr dirty="0">
                <a:solidFill>
                  <a:srgbClr val="000000"/>
                </a:solidFill>
                <a:latin typeface="+mj-lt"/>
                <a:ea typeface="+mj-ea"/>
                <a:cs typeface="+mj-cs"/>
                <a:sym typeface="Calibri"/>
              </a:rPr>
              <a:t> </a:t>
            </a:r>
            <a:r>
              <a:rPr dirty="0" err="1">
                <a:solidFill>
                  <a:srgbClr val="000000"/>
                </a:solidFill>
                <a:latin typeface="+mj-lt"/>
                <a:ea typeface="+mj-ea"/>
                <a:cs typeface="+mj-cs"/>
                <a:sym typeface="Calibri"/>
              </a:rPr>
              <a:t>funcionando</a:t>
            </a:r>
            <a:r>
              <a:rPr dirty="0">
                <a:solidFill>
                  <a:srgbClr val="000000"/>
                </a:solidFill>
                <a:latin typeface="+mj-lt"/>
                <a:ea typeface="+mj-ea"/>
                <a:cs typeface="+mj-cs"/>
                <a:sym typeface="Calibri"/>
              </a:rPr>
              <a:t> los </a:t>
            </a:r>
            <a:r>
              <a:rPr dirty="0" err="1">
                <a:solidFill>
                  <a:srgbClr val="000000"/>
                </a:solidFill>
                <a:latin typeface="+mj-lt"/>
                <a:ea typeface="+mj-ea"/>
                <a:cs typeface="+mj-cs"/>
                <a:sym typeface="Calibri"/>
              </a:rPr>
              <a:t>riñones</a:t>
            </a:r>
            <a:r>
              <a:rPr dirty="0">
                <a:solidFill>
                  <a:srgbClr val="000000"/>
                </a:solidFill>
                <a:latin typeface="+mj-lt"/>
                <a:ea typeface="+mj-ea"/>
                <a:cs typeface="+mj-cs"/>
                <a:sym typeface="Calibri"/>
              </a:rPr>
              <a:t>. </a:t>
            </a:r>
            <a:endParaRPr sz="1100" dirty="0"/>
          </a:p>
          <a:p>
            <a:pPr defTabSz="1828589">
              <a:defRPr sz="1400">
                <a:solidFill>
                  <a:srgbClr val="4D4D4F"/>
                </a:solidFill>
                <a:latin typeface="Roboto Regular"/>
                <a:ea typeface="Roboto Regular"/>
                <a:cs typeface="Roboto Regular"/>
                <a:sym typeface="Roboto Regular"/>
              </a:defRPr>
            </a:pPr>
            <a:endParaRPr sz="700" dirty="0"/>
          </a:p>
          <a:p>
            <a:pPr defTabSz="1828589">
              <a:defRPr>
                <a:solidFill>
                  <a:srgbClr val="4D4D4F"/>
                </a:solidFill>
                <a:latin typeface="Roboto Regular"/>
                <a:ea typeface="Roboto Regular"/>
                <a:cs typeface="Roboto Regular"/>
                <a:sym typeface="Roboto Regular"/>
              </a:defRPr>
            </a:pPr>
            <a:r>
              <a:rPr dirty="0"/>
              <a:t>Si solo le </a:t>
            </a:r>
            <a:r>
              <a:rPr dirty="0" err="1"/>
              <a:t>han</a:t>
            </a:r>
            <a:r>
              <a:rPr dirty="0"/>
              <a:t> </a:t>
            </a:r>
            <a:r>
              <a:rPr dirty="0" err="1"/>
              <a:t>hecho</a:t>
            </a:r>
            <a:r>
              <a:rPr dirty="0"/>
              <a:t> una </a:t>
            </a:r>
            <a:r>
              <a:rPr dirty="0" err="1"/>
              <a:t>prueba</a:t>
            </a:r>
            <a:r>
              <a:rPr dirty="0"/>
              <a:t> de eGFR, es </a:t>
            </a:r>
            <a:r>
              <a:rPr dirty="0" err="1"/>
              <a:t>posible</a:t>
            </a:r>
            <a:r>
              <a:rPr dirty="0"/>
              <a:t> que sea </a:t>
            </a:r>
            <a:r>
              <a:rPr dirty="0" err="1"/>
              <a:t>necesario</a:t>
            </a:r>
            <a:r>
              <a:rPr dirty="0"/>
              <a:t> que se la </a:t>
            </a:r>
            <a:r>
              <a:rPr dirty="0" err="1"/>
              <a:t>hagan</a:t>
            </a:r>
            <a:r>
              <a:rPr dirty="0"/>
              <a:t> </a:t>
            </a:r>
            <a:r>
              <a:rPr dirty="0" err="1"/>
              <a:t>otra</a:t>
            </a:r>
            <a:r>
              <a:rPr dirty="0"/>
              <a:t> </a:t>
            </a:r>
            <a:r>
              <a:rPr dirty="0" err="1"/>
              <a:t>vez</a:t>
            </a:r>
            <a:r>
              <a:rPr dirty="0"/>
              <a:t> </a:t>
            </a:r>
            <a:r>
              <a:rPr dirty="0" err="1"/>
              <a:t>en</a:t>
            </a:r>
            <a:r>
              <a:rPr dirty="0"/>
              <a:t> </a:t>
            </a:r>
            <a:r>
              <a:rPr dirty="0" err="1"/>
              <a:t>unos</a:t>
            </a:r>
            <a:r>
              <a:rPr dirty="0"/>
              <a:t> meses. </a:t>
            </a:r>
            <a:r>
              <a:rPr dirty="0" err="1"/>
              <a:t>Independientemente</a:t>
            </a:r>
            <a:r>
              <a:rPr dirty="0"/>
              <a:t> del valor de </a:t>
            </a:r>
            <a:r>
              <a:rPr dirty="0" err="1"/>
              <a:t>su</a:t>
            </a:r>
            <a:r>
              <a:rPr dirty="0"/>
              <a:t> eGFR, </a:t>
            </a:r>
            <a:r>
              <a:rPr dirty="0" err="1"/>
              <a:t>pregunte</a:t>
            </a:r>
            <a:r>
              <a:rPr dirty="0"/>
              <a:t> a </a:t>
            </a:r>
            <a:r>
              <a:rPr dirty="0" err="1"/>
              <a:t>su</a:t>
            </a:r>
            <a:r>
              <a:rPr dirty="0"/>
              <a:t> </a:t>
            </a:r>
            <a:r>
              <a:rPr dirty="0" err="1"/>
              <a:t>médico</a:t>
            </a:r>
            <a:r>
              <a:rPr dirty="0"/>
              <a:t> </a:t>
            </a:r>
            <a:r>
              <a:rPr dirty="0" err="1"/>
              <a:t>cuándo</a:t>
            </a:r>
            <a:r>
              <a:rPr dirty="0"/>
              <a:t> se debe </a:t>
            </a:r>
            <a:r>
              <a:rPr dirty="0" err="1"/>
              <a:t>hacer</a:t>
            </a:r>
            <a:r>
              <a:rPr dirty="0"/>
              <a:t> la </a:t>
            </a:r>
            <a:r>
              <a:rPr dirty="0" err="1"/>
              <a:t>prueba</a:t>
            </a:r>
            <a:r>
              <a:rPr dirty="0"/>
              <a:t> </a:t>
            </a:r>
            <a:r>
              <a:rPr dirty="0" err="1"/>
              <a:t>otra</a:t>
            </a:r>
            <a:r>
              <a:rPr dirty="0"/>
              <a:t> </a:t>
            </a:r>
            <a:r>
              <a:rPr dirty="0" err="1"/>
              <a:t>vez</a:t>
            </a:r>
            <a:r>
              <a:rPr dirty="0"/>
              <a:t> y </a:t>
            </a:r>
            <a:r>
              <a:rPr dirty="0" err="1"/>
              <a:t>qué</a:t>
            </a:r>
            <a:r>
              <a:rPr dirty="0"/>
              <a:t> </a:t>
            </a:r>
            <a:r>
              <a:rPr dirty="0" err="1"/>
              <a:t>otras</a:t>
            </a:r>
            <a:r>
              <a:rPr dirty="0"/>
              <a:t> </a:t>
            </a:r>
            <a:r>
              <a:rPr dirty="0" err="1"/>
              <a:t>pruebas</a:t>
            </a:r>
            <a:r>
              <a:rPr dirty="0"/>
              <a:t> se debe </a:t>
            </a:r>
            <a:r>
              <a:rPr dirty="0" err="1"/>
              <a:t>hacer</a:t>
            </a:r>
            <a:r>
              <a:rPr dirty="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xfrm>
            <a:off x="381000" y="685800"/>
            <a:ext cx="6096000" cy="3429000"/>
          </a:xfrm>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pPr defTabSz="1828589">
              <a:defRPr sz="1300">
                <a:solidFill>
                  <a:srgbClr val="000000"/>
                </a:solidFill>
              </a:defRPr>
            </a:pPr>
            <a:r>
              <a:t>En la mayoría de los casos, una eGFR superior a 60 se considera un resultado saludable, de 15 a 60 se considera enfermedad renal crónica (ERC), y menos de 15 es insuficiencia renal. </a:t>
            </a:r>
          </a:p>
          <a:p>
            <a:pPr defTabSz="1828589">
              <a:defRPr sz="1300">
                <a:solidFill>
                  <a:srgbClr val="000000"/>
                </a:solidFill>
              </a:defRPr>
            </a:pPr>
            <a:endParaRPr sz="600"/>
          </a:p>
          <a:p>
            <a:pPr defTabSz="1828589">
              <a:defRPr sz="1300">
                <a:solidFill>
                  <a:srgbClr val="000000"/>
                </a:solidFill>
              </a:defRPr>
            </a:pPr>
            <a:r>
              <a:t>Haga clic en cada etapa para ver más información.</a:t>
            </a:r>
            <a:br/>
            <a:endParaRPr sz="600"/>
          </a:p>
          <a:p>
            <a:pPr marL="285750" indent="-285750" defTabSz="1828589">
              <a:buSzPct val="100000"/>
              <a:buFont typeface="Arial"/>
              <a:buChar char="•"/>
              <a:defRPr sz="1300">
                <a:solidFill>
                  <a:srgbClr val="000000"/>
                </a:solidFill>
              </a:defRPr>
            </a:pPr>
            <a:r>
              <a:t>En las etapas 1 o 2 de la ERC, la eGFR podría ser normal, En las etapas 1 y 2, las personas deben tratar de llevar un estilo de vida saludable. </a:t>
            </a:r>
          </a:p>
          <a:p>
            <a:pPr marL="285750" indent="-285750" defTabSz="1828589">
              <a:buSzPct val="100000"/>
              <a:buFont typeface="Arial"/>
              <a:buChar char="•"/>
              <a:defRPr sz="1300">
                <a:solidFill>
                  <a:srgbClr val="000000"/>
                </a:solidFill>
              </a:defRPr>
            </a:pPr>
            <a:r>
              <a:t>La etapa 3ª es una eGFR de 45-59. La etapa 3</a:t>
            </a:r>
            <a:r>
              <a:rPr sz="500"/>
              <a:t>ª</a:t>
            </a:r>
            <a:r>
              <a:t> de ERC significa que los riñones tienen daño leve a moderado y no están funcionando adecuadamente. En la etapa 3a, debería consultar a un nefrólogo (un medico especialista en riñones) para hablar sobre como evitar que el daño empeore. </a:t>
            </a:r>
          </a:p>
          <a:p>
            <a:pPr marL="285750" indent="-285750" defTabSz="1828589">
              <a:buSzPct val="100000"/>
              <a:buFont typeface="Arial"/>
              <a:buChar char="•"/>
              <a:defRPr sz="1300">
                <a:solidFill>
                  <a:srgbClr val="000000"/>
                </a:solidFill>
              </a:defRPr>
            </a:pPr>
            <a:r>
              <a:t>La etapa 3b es una eGFR de 30-44. La etapa 3b significa que los riñones tienen daño moderado a grave y no están funcionando adecuadamente. </a:t>
            </a:r>
            <a:endParaRPr sz="600" b="1"/>
          </a:p>
          <a:p>
            <a:pPr marL="285750" indent="-285750" defTabSz="1828589">
              <a:buSzPct val="100000"/>
              <a:buFont typeface="Arial"/>
              <a:buChar char="•"/>
              <a:defRPr sz="1300">
                <a:solidFill>
                  <a:srgbClr val="000000"/>
                </a:solidFill>
              </a:defRPr>
            </a:pPr>
            <a:r>
              <a:t>En la etapa 4 de la ERC, la eGFR está entre 15 y 29. En la etapa 4 los riñones están gravemente dañados y no funcionan adecuadamente. En este punto, las personas debería estar consultando a un nefrólogo periódicamente y estar siguiendo un plan de tratamiento.</a:t>
            </a:r>
          </a:p>
          <a:p>
            <a:pPr marL="285750" indent="-285750" defTabSz="1828589">
              <a:buSzPct val="100000"/>
              <a:buFont typeface="Arial"/>
              <a:buChar char="•"/>
              <a:defRPr sz="1300">
                <a:solidFill>
                  <a:srgbClr val="000000"/>
                </a:solidFill>
              </a:defRPr>
            </a:pPr>
            <a:r>
              <a:t>La etapa 5 de la ERC se define como una eGFR menos de 15 y significa que los riñones están fallando. Una vez que tenga insuficiencia renal, deberá comenzar la diálisis o someterse a un trasplante de riñón.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lvl1pPr defTabSz="1828589">
              <a:defRPr sz="2400">
                <a:solidFill>
                  <a:srgbClr val="000000"/>
                </a:solidFill>
              </a:defRPr>
            </a:lvl1pPr>
          </a:lstStyle>
          <a:p>
            <a:r>
              <a:t>Comencemos hablando sobre lo que son los riñones y cuál es su función.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xfrm>
            <a:off x="381000" y="685800"/>
            <a:ext cx="6096000" cy="3429000"/>
          </a:xfrm>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pPr defTabSz="1828589">
              <a:defRPr sz="2400">
                <a:solidFill>
                  <a:srgbClr val="000000"/>
                </a:solidFill>
              </a:defRPr>
            </a:pPr>
            <a:r>
              <a:t>Es importante que registre sus resultados. Pregunte a su médico qué pruebas necesita hacerse, con qué frecuencia, y el significado de sus resultados. En general, esta es la frecuencia con la que se debe hacer cada prueba y quién se la debe hacer: </a:t>
            </a:r>
          </a:p>
          <a:p>
            <a:pPr defTabSz="1828589">
              <a:defRPr sz="2400">
                <a:solidFill>
                  <a:srgbClr val="000000"/>
                </a:solidFill>
              </a:defRPr>
            </a:pPr>
            <a:endParaRPr/>
          </a:p>
          <a:p>
            <a:pPr defTabSz="1828589">
              <a:defRPr sz="2400">
                <a:solidFill>
                  <a:srgbClr val="000000"/>
                </a:solidFill>
              </a:defRPr>
            </a:pPr>
            <a:endParaRPr/>
          </a:p>
          <a:p>
            <a:pPr defTabSz="1828589">
              <a:defRPr sz="2400">
                <a:solidFill>
                  <a:srgbClr val="000000"/>
                </a:solidFill>
              </a:defRPr>
            </a:pPr>
            <a:r>
              <a:t>Fuente: National Kidney Foundation. 2020. </a:t>
            </a:r>
            <a:r>
              <a:rPr i="1"/>
              <a:t>Three simple tests your should ask your doctor to do</a:t>
            </a:r>
            <a:r>
              <a:t>. Accedido de https://www.kidney.org/news/kidneyCare/Spring09/askYourDoc_spring09#:~:text=Ask%20your%20doctor%20about%20these,keep%20it%20from%20getting%20worse!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xfrm>
            <a:off x="381000" y="685800"/>
            <a:ext cx="6096000" cy="3429000"/>
          </a:xfrm>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lvl1pPr defTabSz="1828589">
              <a:defRPr sz="1400">
                <a:solidFill>
                  <a:srgbClr val="000000"/>
                </a:solidFill>
              </a:defRPr>
            </a:lvl1pPr>
          </a:lstStyle>
          <a:p>
            <a:r>
              <a:t>Considerando lo que hemos hablado, ¿cuáles son los pasos siguientes que tomará?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noRot="1" noChangeAspect="1"/>
          </p:cNvSpPr>
          <p:nvPr>
            <p:ph type="sldImg"/>
          </p:nvPr>
        </p:nvSpPr>
        <p:spPr>
          <a:xfrm>
            <a:off x="381000" y="685800"/>
            <a:ext cx="6096000" cy="3429000"/>
          </a:xfrm>
          <a:prstGeom prst="rect">
            <a:avLst/>
          </a:prstGeom>
        </p:spPr>
        <p:txBody>
          <a:bodyPr/>
          <a:lstStyle/>
          <a:p>
            <a:endParaRPr/>
          </a:p>
        </p:txBody>
      </p:sp>
      <p:sp>
        <p:nvSpPr>
          <p:cNvPr id="584" name="Shape 584"/>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rPr dirty="0" err="1"/>
              <a:t>Ahora</a:t>
            </a:r>
            <a:r>
              <a:rPr dirty="0"/>
              <a:t> que </a:t>
            </a:r>
            <a:r>
              <a:rPr dirty="0" err="1"/>
              <a:t>hemos</a:t>
            </a:r>
            <a:r>
              <a:rPr dirty="0"/>
              <a:t> </a:t>
            </a:r>
            <a:r>
              <a:rPr dirty="0" err="1"/>
              <a:t>hablado</a:t>
            </a:r>
            <a:r>
              <a:rPr dirty="0"/>
              <a:t> </a:t>
            </a:r>
            <a:r>
              <a:rPr dirty="0" err="1"/>
              <a:t>sobre</a:t>
            </a:r>
            <a:r>
              <a:rPr dirty="0"/>
              <a:t> los </a:t>
            </a:r>
            <a:r>
              <a:rPr dirty="0" err="1"/>
              <a:t>riñones</a:t>
            </a:r>
            <a:r>
              <a:rPr dirty="0"/>
              <a:t> y lo que es la </a:t>
            </a:r>
            <a:r>
              <a:rPr lang="en-US" dirty="0"/>
              <a:t>ERC</a:t>
            </a:r>
            <a:r>
              <a:rPr dirty="0"/>
              <a:t>, </a:t>
            </a:r>
            <a:r>
              <a:rPr dirty="0" err="1"/>
              <a:t>hablemos</a:t>
            </a:r>
            <a:r>
              <a:rPr dirty="0"/>
              <a:t> </a:t>
            </a:r>
            <a:r>
              <a:rPr dirty="0" err="1"/>
              <a:t>sobre</a:t>
            </a:r>
            <a:r>
              <a:rPr dirty="0"/>
              <a:t> </a:t>
            </a:r>
            <a:r>
              <a:rPr dirty="0" err="1"/>
              <a:t>cómo</a:t>
            </a:r>
            <a:r>
              <a:rPr dirty="0"/>
              <a:t> </a:t>
            </a:r>
            <a:r>
              <a:rPr dirty="0" err="1"/>
              <a:t>prevenirla</a:t>
            </a:r>
            <a:r>
              <a:rPr dirty="0"/>
              <a:t> o </a:t>
            </a:r>
            <a:r>
              <a:rPr dirty="0" err="1"/>
              <a:t>evitar</a:t>
            </a:r>
            <a:r>
              <a:rPr dirty="0"/>
              <a:t> que </a:t>
            </a:r>
            <a:r>
              <a:rPr dirty="0" err="1"/>
              <a:t>empeore</a:t>
            </a:r>
            <a:r>
              <a:rPr dirty="0"/>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Shape 600"/>
          <p:cNvSpPr>
            <a:spLocks noGrp="1" noRot="1" noChangeAspect="1"/>
          </p:cNvSpPr>
          <p:nvPr>
            <p:ph type="sldImg"/>
          </p:nvPr>
        </p:nvSpPr>
        <p:spPr>
          <a:xfrm>
            <a:off x="381000" y="685800"/>
            <a:ext cx="6096000" cy="3429000"/>
          </a:xfrm>
          <a:prstGeom prst="rect">
            <a:avLst/>
          </a:prstGeom>
        </p:spPr>
        <p:txBody>
          <a:bodyPr/>
          <a:lstStyle/>
          <a:p>
            <a:endParaRPr/>
          </a:p>
        </p:txBody>
      </p:sp>
      <p:sp>
        <p:nvSpPr>
          <p:cNvPr id="601" name="Shape 601"/>
          <p:cNvSpPr>
            <a:spLocks noGrp="1"/>
          </p:cNvSpPr>
          <p:nvPr>
            <p:ph type="body" sz="quarter" idx="1"/>
          </p:nvPr>
        </p:nvSpPr>
        <p:spPr>
          <a:prstGeom prst="rect">
            <a:avLst/>
          </a:prstGeom>
        </p:spPr>
        <p:txBody>
          <a:bodyPr/>
          <a:lstStyle/>
          <a:p>
            <a:pPr defTabSz="1828589">
              <a:lnSpc>
                <a:spcPct val="80000"/>
              </a:lnSpc>
              <a:defRPr sz="1100">
                <a:solidFill>
                  <a:srgbClr val="4D4D4F"/>
                </a:solidFill>
                <a:latin typeface="Roboto Regular"/>
                <a:ea typeface="Roboto Regular"/>
                <a:cs typeface="Roboto Regular"/>
                <a:sym typeface="Roboto Regular"/>
              </a:defRPr>
            </a:pPr>
            <a:r>
              <a:t>En la mayoría de los casos es posible prevenir la ERC. Las causas más frecuentes de la enfermedad renal son la diabetes y la hipertensión. Si colabora con su médico para prevenir estos problemas, o los controla si los tiene, puede ayudar a prevenir la ERC.</a:t>
            </a:r>
            <a:endParaRPr sz="1000"/>
          </a:p>
          <a:p>
            <a:pPr defTabSz="1828589">
              <a:lnSpc>
                <a:spcPct val="80000"/>
              </a:lnSpc>
              <a:defRPr sz="1400">
                <a:solidFill>
                  <a:srgbClr val="000000"/>
                </a:solidFill>
              </a:defRPr>
            </a:pPr>
            <a:endParaRPr sz="700"/>
          </a:p>
          <a:p>
            <a:pPr defTabSz="1828589">
              <a:lnSpc>
                <a:spcPct val="80000"/>
              </a:lnSpc>
              <a:defRPr sz="1100">
                <a:solidFill>
                  <a:srgbClr val="000000"/>
                </a:solidFill>
              </a:defRPr>
            </a:pPr>
            <a:r>
              <a:t>Además, dependiendo de la etapa de la enfermedad renal, es posible desacelerar el progreso de la ERC a insuficiencia renal. Aunque es improbable que los riñones mejoren, es posible evitar que los daños empeoren.</a:t>
            </a:r>
            <a:endParaRPr sz="1000"/>
          </a:p>
          <a:p>
            <a:pPr marL="342900" indent="-342900" defTabSz="1828589">
              <a:lnSpc>
                <a:spcPct val="80000"/>
              </a:lnSpc>
              <a:buSzPct val="100000"/>
              <a:buFont typeface="Arial"/>
              <a:buChar char="•"/>
              <a:defRPr sz="1400">
                <a:solidFill>
                  <a:srgbClr val="000000"/>
                </a:solidFill>
              </a:defRPr>
            </a:pPr>
            <a:endParaRPr sz="700"/>
          </a:p>
          <a:p>
            <a:pPr defTabSz="1828589">
              <a:lnSpc>
                <a:spcPct val="80000"/>
              </a:lnSpc>
              <a:defRPr sz="1100">
                <a:solidFill>
                  <a:srgbClr val="000000"/>
                </a:solidFill>
              </a:defRPr>
            </a:pPr>
            <a:r>
              <a:t>Usted puede tomar medidas para prevenir la ERC o la insuficiencia renal:</a:t>
            </a:r>
            <a:endParaRPr sz="1000"/>
          </a:p>
          <a:p>
            <a:pPr marL="171450" indent="-171450" defTabSz="457200">
              <a:lnSpc>
                <a:spcPct val="80000"/>
              </a:lnSpc>
              <a:spcBef>
                <a:spcPts val="300"/>
              </a:spcBef>
              <a:buSzPct val="100000"/>
              <a:buFont typeface="Arial"/>
              <a:buChar char="•"/>
              <a:defRPr sz="1100">
                <a:solidFill>
                  <a:srgbClr val="000000"/>
                </a:solidFill>
              </a:defRPr>
            </a:pPr>
            <a:r>
              <a:t>Como lo dijimos anteriormente, la diabetes y la hipertensión son las 2 causas principales de la ERC. Por lo que las mejores maneras en que una persona puede evitar tener enfermedad renal es controlar su azúcar en sangre si tiene diabetes y controlar su presión arterial si tiene hipertensión. </a:t>
            </a:r>
            <a:endParaRPr sz="1000"/>
          </a:p>
          <a:p>
            <a:pPr marL="171450" indent="-171450" defTabSz="457200">
              <a:lnSpc>
                <a:spcPct val="80000"/>
              </a:lnSpc>
              <a:spcBef>
                <a:spcPts val="300"/>
              </a:spcBef>
              <a:buSzPct val="100000"/>
              <a:buFont typeface="Arial"/>
              <a:buChar char="•"/>
              <a:defRPr sz="1100">
                <a:solidFill>
                  <a:srgbClr val="000000"/>
                </a:solidFill>
              </a:defRPr>
            </a:pPr>
            <a:r>
              <a:t>Las personas también pueden:</a:t>
            </a:r>
            <a:endParaRPr sz="1000"/>
          </a:p>
          <a:p>
            <a:pPr marL="800100" lvl="1" indent="-342900" defTabSz="1828589">
              <a:lnSpc>
                <a:spcPct val="80000"/>
              </a:lnSpc>
              <a:buSzPct val="100000"/>
              <a:buFont typeface="Courier"/>
              <a:buChar char="o"/>
              <a:defRPr sz="1100">
                <a:solidFill>
                  <a:srgbClr val="000000"/>
                </a:solidFill>
              </a:defRPr>
            </a:pPr>
            <a:r>
              <a:t>Comer saludablemente, y </a:t>
            </a:r>
            <a:endParaRPr sz="1000"/>
          </a:p>
          <a:p>
            <a:pPr marL="800100" lvl="1" indent="-342900" defTabSz="1828589">
              <a:lnSpc>
                <a:spcPct val="80000"/>
              </a:lnSpc>
              <a:buSzPct val="100000"/>
              <a:buFont typeface="Courier"/>
              <a:buChar char="o"/>
              <a:defRPr sz="1100">
                <a:solidFill>
                  <a:srgbClr val="000000"/>
                </a:solidFill>
              </a:defRPr>
            </a:pPr>
            <a:r>
              <a:t>Ser activas</a:t>
            </a:r>
            <a:endParaRPr sz="1000"/>
          </a:p>
          <a:p>
            <a:pPr marL="457245" indent="-914491" defTabSz="1828589">
              <a:lnSpc>
                <a:spcPct val="80000"/>
              </a:lnSpc>
              <a:defRPr sz="1400">
                <a:solidFill>
                  <a:srgbClr val="000000"/>
                </a:solidFill>
              </a:defRPr>
            </a:pPr>
            <a:endParaRPr sz="700"/>
          </a:p>
          <a:p>
            <a:pPr marL="457245" indent="-914491" defTabSz="1828589">
              <a:lnSpc>
                <a:spcPct val="80000"/>
              </a:lnSpc>
              <a:defRPr sz="1100">
                <a:solidFill>
                  <a:srgbClr val="000000"/>
                </a:solidFill>
              </a:defRPr>
            </a:pPr>
            <a:r>
              <a:t>Hablemos sobre cada una de estas.</a:t>
            </a:r>
            <a:endParaRPr sz="1000"/>
          </a:p>
          <a:p>
            <a:pPr defTabSz="1828589">
              <a:lnSpc>
                <a:spcPct val="80000"/>
              </a:lnSpc>
              <a:defRPr sz="1400">
                <a:solidFill>
                  <a:srgbClr val="000000"/>
                </a:solidFill>
              </a:defRPr>
            </a:pPr>
            <a:endParaRPr sz="700"/>
          </a:p>
          <a:p>
            <a:pPr marL="342900" indent="-342900" defTabSz="1828589">
              <a:lnSpc>
                <a:spcPct val="80000"/>
              </a:lnSpc>
              <a:buSzPct val="100000"/>
              <a:buFont typeface="Arial"/>
              <a:buChar char="•"/>
              <a:defRPr sz="1400">
                <a:solidFill>
                  <a:srgbClr val="000000"/>
                </a:solidFill>
              </a:defRPr>
            </a:pPr>
            <a:endParaRPr sz="700"/>
          </a:p>
          <a:p>
            <a:pPr lvl="1" indent="457200" defTabSz="1828589">
              <a:lnSpc>
                <a:spcPct val="80000"/>
              </a:lnSpc>
              <a:defRPr sz="1400" b="1">
                <a:solidFill>
                  <a:srgbClr val="000000"/>
                </a:solidFill>
              </a:defRPr>
            </a:pPr>
            <a:endParaRPr sz="7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xfrm>
            <a:off x="381000" y="685800"/>
            <a:ext cx="6096000" cy="3429000"/>
          </a:xfrm>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Si </a:t>
            </a:r>
            <a:r>
              <a:rPr dirty="0" err="1"/>
              <a:t>tiene</a:t>
            </a:r>
            <a:r>
              <a:rPr dirty="0"/>
              <a:t> diabetes, </a:t>
            </a:r>
            <a:r>
              <a:rPr dirty="0" err="1"/>
              <a:t>estos</a:t>
            </a:r>
            <a:r>
              <a:rPr dirty="0"/>
              <a:t> son los pasos para </a:t>
            </a:r>
            <a:r>
              <a:rPr dirty="0" err="1"/>
              <a:t>controlarla</a:t>
            </a:r>
            <a:r>
              <a:rPr dirty="0"/>
              <a:t>:</a:t>
            </a:r>
          </a:p>
          <a:p>
            <a:pPr marL="171450" indent="-171450" defTabSz="457200">
              <a:spcBef>
                <a:spcPts val="400"/>
              </a:spcBef>
              <a:buSzPct val="100000"/>
              <a:buFont typeface="Arial"/>
              <a:buChar char="•"/>
              <a:defRPr>
                <a:solidFill>
                  <a:srgbClr val="000000"/>
                </a:solidFill>
              </a:defRPr>
            </a:pPr>
            <a:r>
              <a:rPr dirty="0"/>
              <a:t>Tome </a:t>
            </a:r>
            <a:r>
              <a:rPr dirty="0" err="1"/>
              <a:t>su</a:t>
            </a:r>
            <a:r>
              <a:rPr dirty="0"/>
              <a:t> </a:t>
            </a:r>
            <a:r>
              <a:rPr dirty="0" err="1"/>
              <a:t>medicina</a:t>
            </a:r>
            <a:r>
              <a:rPr dirty="0"/>
              <a:t> </a:t>
            </a:r>
            <a:r>
              <a:rPr dirty="0" err="1"/>
              <a:t>según</a:t>
            </a:r>
            <a:r>
              <a:rPr dirty="0"/>
              <a:t> las </a:t>
            </a:r>
            <a:r>
              <a:rPr dirty="0" err="1"/>
              <a:t>instrucciones</a:t>
            </a:r>
            <a:r>
              <a:rPr dirty="0"/>
              <a:t> de </a:t>
            </a:r>
            <a:r>
              <a:rPr dirty="0" err="1"/>
              <a:t>su</a:t>
            </a:r>
            <a:r>
              <a:rPr dirty="0"/>
              <a:t> </a:t>
            </a:r>
            <a:r>
              <a:rPr dirty="0" err="1"/>
              <a:t>médico</a:t>
            </a:r>
            <a:r>
              <a:rPr dirty="0"/>
              <a:t>.</a:t>
            </a:r>
          </a:p>
          <a:p>
            <a:pPr marL="171450" indent="-171450" defTabSz="457200">
              <a:spcBef>
                <a:spcPts val="400"/>
              </a:spcBef>
              <a:buSzPct val="100000"/>
              <a:buFont typeface="Arial"/>
              <a:buChar char="•"/>
              <a:defRPr>
                <a:solidFill>
                  <a:srgbClr val="000000"/>
                </a:solidFill>
              </a:defRPr>
            </a:pPr>
            <a:r>
              <a:rPr dirty="0" err="1"/>
              <a:t>Mida</a:t>
            </a:r>
            <a:r>
              <a:rPr dirty="0"/>
              <a:t> con </a:t>
            </a:r>
            <a:r>
              <a:rPr dirty="0" err="1"/>
              <a:t>frecuencia</a:t>
            </a:r>
            <a:r>
              <a:rPr dirty="0"/>
              <a:t> </a:t>
            </a:r>
            <a:r>
              <a:rPr dirty="0" err="1"/>
              <a:t>su</a:t>
            </a:r>
            <a:r>
              <a:rPr dirty="0"/>
              <a:t> </a:t>
            </a:r>
            <a:r>
              <a:rPr dirty="0" err="1"/>
              <a:t>concentración</a:t>
            </a:r>
            <a:r>
              <a:rPr dirty="0"/>
              <a:t> de </a:t>
            </a:r>
            <a:r>
              <a:rPr dirty="0" err="1"/>
              <a:t>azúcar</a:t>
            </a:r>
            <a:r>
              <a:rPr dirty="0"/>
              <a:t> </a:t>
            </a:r>
            <a:r>
              <a:rPr dirty="0" err="1"/>
              <a:t>en</a:t>
            </a:r>
            <a:r>
              <a:rPr dirty="0"/>
              <a:t> la </a:t>
            </a:r>
            <a:r>
              <a:rPr dirty="0" err="1"/>
              <a:t>sangre</a:t>
            </a:r>
            <a:r>
              <a:rPr dirty="0"/>
              <a:t> </a:t>
            </a:r>
            <a:r>
              <a:rPr dirty="0" err="1"/>
              <a:t>en</a:t>
            </a:r>
            <a:r>
              <a:rPr dirty="0"/>
              <a:t> </a:t>
            </a:r>
            <a:r>
              <a:rPr dirty="0" err="1"/>
              <a:t>su</a:t>
            </a:r>
            <a:r>
              <a:rPr dirty="0"/>
              <a:t> </a:t>
            </a:r>
            <a:r>
              <a:rPr dirty="0" err="1"/>
              <a:t>hogar</a:t>
            </a:r>
            <a:r>
              <a:rPr dirty="0"/>
              <a:t> con un </a:t>
            </a:r>
            <a:r>
              <a:rPr dirty="0" err="1"/>
              <a:t>glucómetro</a:t>
            </a:r>
            <a:r>
              <a:rPr dirty="0"/>
              <a:t>, y </a:t>
            </a:r>
            <a:r>
              <a:rPr dirty="0" err="1"/>
              <a:t>registre</a:t>
            </a:r>
            <a:r>
              <a:rPr dirty="0"/>
              <a:t> sus </a:t>
            </a:r>
            <a:r>
              <a:rPr dirty="0" err="1"/>
              <a:t>concentraciones</a:t>
            </a:r>
            <a:r>
              <a:rPr dirty="0"/>
              <a:t>. </a:t>
            </a:r>
            <a:r>
              <a:rPr dirty="0" err="1"/>
              <a:t>Fíjese</a:t>
            </a:r>
            <a:r>
              <a:rPr dirty="0"/>
              <a:t> </a:t>
            </a:r>
            <a:r>
              <a:rPr dirty="0" err="1"/>
              <a:t>como</a:t>
            </a:r>
            <a:r>
              <a:rPr dirty="0"/>
              <a:t> meta </a:t>
            </a:r>
            <a:r>
              <a:rPr dirty="0" err="1"/>
              <a:t>mantener</a:t>
            </a:r>
            <a:r>
              <a:rPr dirty="0"/>
              <a:t> </a:t>
            </a:r>
            <a:r>
              <a:rPr dirty="0" err="1"/>
              <a:t>esta</a:t>
            </a:r>
            <a:r>
              <a:rPr dirty="0"/>
              <a:t> </a:t>
            </a:r>
            <a:r>
              <a:rPr dirty="0" err="1"/>
              <a:t>concentración</a:t>
            </a:r>
            <a:r>
              <a:rPr dirty="0"/>
              <a:t> </a:t>
            </a:r>
            <a:r>
              <a:rPr dirty="0" err="1"/>
              <a:t>en</a:t>
            </a:r>
            <a:r>
              <a:rPr dirty="0"/>
              <a:t> un </a:t>
            </a:r>
            <a:r>
              <a:rPr dirty="0" err="1"/>
              <a:t>intervalo</a:t>
            </a:r>
            <a:r>
              <a:rPr dirty="0"/>
              <a:t> </a:t>
            </a:r>
            <a:r>
              <a:rPr dirty="0" err="1"/>
              <a:t>saludable</a:t>
            </a:r>
            <a:r>
              <a:rPr dirty="0"/>
              <a:t>. </a:t>
            </a:r>
            <a:r>
              <a:rPr dirty="0" err="1"/>
              <a:t>Cuando</a:t>
            </a:r>
            <a:r>
              <a:rPr dirty="0"/>
              <a:t> se </a:t>
            </a:r>
            <a:r>
              <a:rPr dirty="0" err="1"/>
              <a:t>mida</a:t>
            </a:r>
            <a:r>
              <a:rPr dirty="0"/>
              <a:t> el </a:t>
            </a:r>
            <a:r>
              <a:rPr dirty="0" err="1"/>
              <a:t>azúcar</a:t>
            </a:r>
            <a:r>
              <a:rPr dirty="0"/>
              <a:t> </a:t>
            </a:r>
            <a:r>
              <a:rPr dirty="0" err="1"/>
              <a:t>en</a:t>
            </a:r>
            <a:r>
              <a:rPr dirty="0"/>
              <a:t> la </a:t>
            </a:r>
            <a:r>
              <a:rPr dirty="0" err="1"/>
              <a:t>sangre</a:t>
            </a:r>
            <a:r>
              <a:rPr dirty="0"/>
              <a:t> </a:t>
            </a:r>
            <a:r>
              <a:rPr dirty="0" err="1"/>
              <a:t>en</a:t>
            </a:r>
            <a:r>
              <a:rPr dirty="0"/>
              <a:t> casa, </a:t>
            </a:r>
            <a:r>
              <a:rPr dirty="0" err="1"/>
              <a:t>su</a:t>
            </a:r>
            <a:r>
              <a:rPr dirty="0"/>
              <a:t> </a:t>
            </a:r>
            <a:r>
              <a:rPr dirty="0" err="1"/>
              <a:t>concentración</a:t>
            </a:r>
            <a:r>
              <a:rPr dirty="0"/>
              <a:t> debe ser:</a:t>
            </a:r>
          </a:p>
          <a:p>
            <a:pPr marL="1085746" lvl="1" indent="-171450" defTabSz="457200">
              <a:spcBef>
                <a:spcPts val="400"/>
              </a:spcBef>
              <a:buSzPct val="100000"/>
              <a:buFont typeface="Arial"/>
              <a:buChar char="•"/>
              <a:defRPr>
                <a:solidFill>
                  <a:srgbClr val="000000"/>
                </a:solidFill>
              </a:defRPr>
            </a:pPr>
            <a:r>
              <a:rPr dirty="0"/>
              <a:t>Entre 70 y 130 antes de comer</a:t>
            </a:r>
            <a:r>
              <a:rPr dirty="0">
                <a:solidFill>
                  <a:srgbClr val="FF0000"/>
                </a:solidFill>
              </a:rPr>
              <a:t> </a:t>
            </a:r>
          </a:p>
          <a:p>
            <a:pPr marL="1085746" lvl="1" indent="-171450" defTabSz="457200">
              <a:spcBef>
                <a:spcPts val="400"/>
              </a:spcBef>
              <a:buSzPct val="100000"/>
              <a:buFont typeface="Arial"/>
              <a:buChar char="•"/>
              <a:defRPr>
                <a:solidFill>
                  <a:srgbClr val="000000"/>
                </a:solidFill>
              </a:defRPr>
            </a:pPr>
            <a:r>
              <a:rPr dirty="0" err="1"/>
              <a:t>Menos</a:t>
            </a:r>
            <a:r>
              <a:rPr dirty="0"/>
              <a:t> de 180, 2 horas antes de </a:t>
            </a:r>
            <a:r>
              <a:rPr dirty="0" err="1"/>
              <a:t>comenzar</a:t>
            </a:r>
            <a:r>
              <a:rPr dirty="0"/>
              <a:t> a comer</a:t>
            </a:r>
          </a:p>
          <a:p>
            <a:pPr marL="1085746" lvl="1" indent="-171450" defTabSz="457200">
              <a:spcBef>
                <a:spcPts val="400"/>
              </a:spcBef>
              <a:buSzPct val="100000"/>
              <a:buFont typeface="Arial"/>
              <a:buChar char="•"/>
              <a:defRPr>
                <a:solidFill>
                  <a:srgbClr val="000000"/>
                </a:solidFill>
              </a:defRPr>
            </a:pPr>
            <a:r>
              <a:rPr dirty="0"/>
              <a:t>Entre 90 y 150 a la hora de </a:t>
            </a:r>
            <a:r>
              <a:rPr dirty="0" err="1"/>
              <a:t>dormir</a:t>
            </a:r>
            <a:endParaRPr dirty="0"/>
          </a:p>
          <a:p>
            <a:pPr marL="171450" indent="-171450" defTabSz="457200">
              <a:spcBef>
                <a:spcPts val="400"/>
              </a:spcBef>
              <a:buSzPct val="100000"/>
              <a:buFont typeface="Arial"/>
              <a:buChar char="•"/>
              <a:defRPr>
                <a:solidFill>
                  <a:srgbClr val="000000"/>
                </a:solidFill>
              </a:defRPr>
            </a:pPr>
            <a:r>
              <a:rPr dirty="0"/>
              <a:t>Vaya a </a:t>
            </a:r>
            <a:r>
              <a:rPr dirty="0" err="1"/>
              <a:t>todas</a:t>
            </a:r>
            <a:r>
              <a:rPr dirty="0"/>
              <a:t> las </a:t>
            </a:r>
            <a:r>
              <a:rPr dirty="0" err="1"/>
              <a:t>visitas</a:t>
            </a:r>
            <a:r>
              <a:rPr dirty="0"/>
              <a:t> con </a:t>
            </a:r>
            <a:r>
              <a:rPr dirty="0" err="1"/>
              <a:t>su</a:t>
            </a:r>
            <a:r>
              <a:rPr dirty="0"/>
              <a:t> </a:t>
            </a:r>
            <a:r>
              <a:rPr dirty="0" err="1"/>
              <a:t>médico</a:t>
            </a:r>
            <a:r>
              <a:rPr dirty="0"/>
              <a:t>. Y </a:t>
            </a:r>
            <a:r>
              <a:rPr dirty="0" err="1"/>
              <a:t>si</a:t>
            </a:r>
            <a:r>
              <a:rPr dirty="0"/>
              <a:t> </a:t>
            </a:r>
            <a:r>
              <a:rPr dirty="0" err="1"/>
              <a:t>tiene</a:t>
            </a:r>
            <a:r>
              <a:rPr dirty="0"/>
              <a:t> una </a:t>
            </a:r>
            <a:r>
              <a:rPr dirty="0" err="1"/>
              <a:t>concentración</a:t>
            </a:r>
            <a:r>
              <a:rPr dirty="0"/>
              <a:t> </a:t>
            </a:r>
            <a:r>
              <a:rPr dirty="0" err="1"/>
              <a:t>alta</a:t>
            </a:r>
            <a:r>
              <a:rPr dirty="0"/>
              <a:t> de </a:t>
            </a:r>
            <a:r>
              <a:rPr dirty="0" err="1"/>
              <a:t>azúcar</a:t>
            </a:r>
            <a:r>
              <a:rPr dirty="0"/>
              <a:t> </a:t>
            </a:r>
            <a:r>
              <a:rPr dirty="0" err="1"/>
              <a:t>en</a:t>
            </a:r>
            <a:r>
              <a:rPr dirty="0"/>
              <a:t> la </a:t>
            </a:r>
            <a:r>
              <a:rPr dirty="0" err="1"/>
              <a:t>sangre</a:t>
            </a:r>
            <a:r>
              <a:rPr dirty="0"/>
              <a:t> que no </a:t>
            </a:r>
            <a:r>
              <a:rPr dirty="0" err="1"/>
              <a:t>disminuye</a:t>
            </a:r>
            <a:r>
              <a:rPr dirty="0"/>
              <a:t>, </a:t>
            </a:r>
            <a:r>
              <a:rPr dirty="0" err="1"/>
              <a:t>hable</a:t>
            </a:r>
            <a:r>
              <a:rPr dirty="0"/>
              <a:t> con </a:t>
            </a:r>
            <a:r>
              <a:rPr dirty="0" err="1"/>
              <a:t>su</a:t>
            </a:r>
            <a:r>
              <a:rPr dirty="0"/>
              <a:t> </a:t>
            </a:r>
            <a:r>
              <a:rPr dirty="0" err="1"/>
              <a:t>médico</a:t>
            </a:r>
            <a:r>
              <a:rPr dirty="0"/>
              <a:t> </a:t>
            </a:r>
            <a:r>
              <a:rPr dirty="0" err="1"/>
              <a:t>inmediatamente</a:t>
            </a:r>
            <a:r>
              <a:rPr dirty="0"/>
              <a:t>. </a:t>
            </a:r>
          </a:p>
          <a:p>
            <a:pPr marL="171450" indent="-171450" defTabSz="457200">
              <a:spcBef>
                <a:spcPts val="400"/>
              </a:spcBef>
              <a:buSzPct val="100000"/>
              <a:buFont typeface="Arial"/>
              <a:buChar char="•"/>
              <a:defRPr>
                <a:solidFill>
                  <a:srgbClr val="000000"/>
                </a:solidFill>
              </a:defRPr>
            </a:pPr>
            <a:r>
              <a:rPr dirty="0" err="1"/>
              <a:t>Reúnase</a:t>
            </a:r>
            <a:r>
              <a:rPr dirty="0"/>
              <a:t> con un </a:t>
            </a:r>
            <a:r>
              <a:rPr dirty="0" err="1"/>
              <a:t>dietista</a:t>
            </a:r>
            <a:r>
              <a:rPr dirty="0"/>
              <a:t> que </a:t>
            </a:r>
            <a:r>
              <a:rPr dirty="0" err="1"/>
              <a:t>pueda</a:t>
            </a:r>
            <a:r>
              <a:rPr dirty="0"/>
              <a:t> </a:t>
            </a:r>
            <a:r>
              <a:rPr dirty="0" err="1"/>
              <a:t>ayudarlo</a:t>
            </a:r>
            <a:r>
              <a:rPr dirty="0"/>
              <a:t> a </a:t>
            </a:r>
            <a:r>
              <a:rPr dirty="0" err="1"/>
              <a:t>preparar</a:t>
            </a:r>
            <a:r>
              <a:rPr dirty="0"/>
              <a:t> un plan de </a:t>
            </a:r>
            <a:r>
              <a:rPr dirty="0" err="1"/>
              <a:t>alimentación</a:t>
            </a:r>
            <a:r>
              <a:rPr dirty="0"/>
              <a:t> </a:t>
            </a:r>
            <a:r>
              <a:rPr dirty="0" err="1"/>
              <a:t>saludable</a:t>
            </a:r>
            <a:r>
              <a:rPr dirty="0"/>
              <a:t> </a:t>
            </a:r>
            <a:r>
              <a:rPr dirty="0" err="1"/>
              <a:t>adecuado</a:t>
            </a:r>
            <a:r>
              <a:rPr dirty="0"/>
              <a:t> para </a:t>
            </a:r>
            <a:r>
              <a:rPr dirty="0" err="1"/>
              <a:t>usted</a:t>
            </a:r>
            <a:r>
              <a:rPr dirty="0"/>
              <a:t>.</a:t>
            </a:r>
          </a:p>
          <a:p>
            <a:pPr marL="171450" indent="-171450" defTabSz="457200">
              <a:spcBef>
                <a:spcPts val="800"/>
              </a:spcBef>
              <a:buSzPct val="100000"/>
              <a:buFont typeface="Arial"/>
              <a:buChar char="•"/>
              <a:defRPr i="1">
                <a:solidFill>
                  <a:srgbClr val="000000"/>
                </a:solidFill>
              </a:defRPr>
            </a:pPr>
            <a:endParaRPr sz="600" dirty="0"/>
          </a:p>
          <a:p>
            <a:pPr defTabSz="1828589">
              <a:defRPr sz="2400">
                <a:solidFill>
                  <a:srgbClr val="000000"/>
                </a:solidFill>
              </a:defRPr>
            </a:pPr>
            <a:r>
              <a:rPr dirty="0"/>
              <a:t>Una </a:t>
            </a:r>
            <a:r>
              <a:rPr dirty="0" err="1"/>
              <a:t>baja</a:t>
            </a:r>
            <a:r>
              <a:rPr dirty="0"/>
              <a:t> </a:t>
            </a:r>
            <a:r>
              <a:rPr dirty="0" err="1"/>
              <a:t>concentración</a:t>
            </a:r>
            <a:r>
              <a:rPr dirty="0"/>
              <a:t> de </a:t>
            </a:r>
            <a:r>
              <a:rPr dirty="0" err="1"/>
              <a:t>azúcar</a:t>
            </a:r>
            <a:r>
              <a:rPr dirty="0"/>
              <a:t> </a:t>
            </a:r>
            <a:r>
              <a:rPr dirty="0" err="1"/>
              <a:t>en</a:t>
            </a:r>
            <a:r>
              <a:rPr dirty="0"/>
              <a:t> la </a:t>
            </a:r>
            <a:r>
              <a:rPr dirty="0" err="1"/>
              <a:t>sangre</a:t>
            </a:r>
            <a:r>
              <a:rPr dirty="0"/>
              <a:t> </a:t>
            </a:r>
            <a:r>
              <a:rPr dirty="0" err="1"/>
              <a:t>también</a:t>
            </a:r>
            <a:r>
              <a:rPr dirty="0"/>
              <a:t> </a:t>
            </a:r>
            <a:r>
              <a:rPr dirty="0" err="1"/>
              <a:t>puede</a:t>
            </a:r>
            <a:r>
              <a:rPr dirty="0"/>
              <a:t> ser </a:t>
            </a:r>
            <a:r>
              <a:rPr dirty="0" err="1"/>
              <a:t>preocupante</a:t>
            </a:r>
            <a:r>
              <a:rPr dirty="0"/>
              <a:t>. Una </a:t>
            </a:r>
            <a:r>
              <a:rPr dirty="0" err="1"/>
              <a:t>concentración</a:t>
            </a:r>
            <a:r>
              <a:rPr dirty="0"/>
              <a:t> </a:t>
            </a:r>
            <a:r>
              <a:rPr dirty="0" err="1"/>
              <a:t>baja</a:t>
            </a:r>
            <a:r>
              <a:rPr dirty="0"/>
              <a:t> de </a:t>
            </a:r>
            <a:r>
              <a:rPr dirty="0" err="1"/>
              <a:t>azúcar</a:t>
            </a:r>
            <a:r>
              <a:rPr dirty="0"/>
              <a:t> </a:t>
            </a:r>
            <a:r>
              <a:rPr dirty="0" err="1"/>
              <a:t>en</a:t>
            </a:r>
            <a:r>
              <a:rPr dirty="0"/>
              <a:t> la </a:t>
            </a:r>
            <a:r>
              <a:rPr dirty="0" err="1"/>
              <a:t>sangre</a:t>
            </a:r>
            <a:r>
              <a:rPr dirty="0"/>
              <a:t> es </a:t>
            </a:r>
            <a:r>
              <a:rPr dirty="0" err="1"/>
              <a:t>menor</a:t>
            </a:r>
            <a:r>
              <a:rPr dirty="0"/>
              <a:t> de 70. </a:t>
            </a:r>
            <a:r>
              <a:rPr dirty="0" err="1"/>
              <a:t>Esto</a:t>
            </a:r>
            <a:r>
              <a:rPr dirty="0"/>
              <a:t> </a:t>
            </a:r>
            <a:r>
              <a:rPr dirty="0" err="1"/>
              <a:t>puede</a:t>
            </a:r>
            <a:r>
              <a:rPr dirty="0"/>
              <a:t> </a:t>
            </a:r>
            <a:r>
              <a:rPr dirty="0" err="1"/>
              <a:t>deberse</a:t>
            </a:r>
            <a:r>
              <a:rPr dirty="0"/>
              <a:t> a </a:t>
            </a:r>
            <a:r>
              <a:rPr dirty="0" err="1"/>
              <a:t>muchas</a:t>
            </a:r>
            <a:r>
              <a:rPr dirty="0"/>
              <a:t> </a:t>
            </a:r>
            <a:r>
              <a:rPr dirty="0" err="1"/>
              <a:t>razones</a:t>
            </a:r>
            <a:r>
              <a:rPr dirty="0"/>
              <a:t>. La </a:t>
            </a:r>
            <a:r>
              <a:rPr dirty="0" err="1"/>
              <a:t>más</a:t>
            </a:r>
            <a:r>
              <a:rPr dirty="0"/>
              <a:t> </a:t>
            </a:r>
            <a:r>
              <a:rPr dirty="0" err="1"/>
              <a:t>frecuente</a:t>
            </a:r>
            <a:r>
              <a:rPr dirty="0"/>
              <a:t> es un </a:t>
            </a:r>
            <a:r>
              <a:rPr dirty="0" err="1"/>
              <a:t>efecto</a:t>
            </a:r>
            <a:r>
              <a:rPr dirty="0"/>
              <a:t> </a:t>
            </a:r>
            <a:r>
              <a:rPr dirty="0" err="1"/>
              <a:t>secundario</a:t>
            </a:r>
            <a:r>
              <a:rPr dirty="0"/>
              <a:t> de la </a:t>
            </a:r>
            <a:r>
              <a:rPr dirty="0" err="1"/>
              <a:t>medicina</a:t>
            </a:r>
            <a:r>
              <a:rPr dirty="0"/>
              <a:t>. </a:t>
            </a:r>
            <a:r>
              <a:rPr dirty="0" err="1"/>
              <a:t>Mida</a:t>
            </a:r>
            <a:r>
              <a:rPr dirty="0"/>
              <a:t> </a:t>
            </a:r>
            <a:r>
              <a:rPr dirty="0" err="1"/>
              <a:t>su</a:t>
            </a:r>
            <a:r>
              <a:rPr dirty="0"/>
              <a:t> </a:t>
            </a:r>
            <a:r>
              <a:rPr dirty="0" err="1"/>
              <a:t>azúcar</a:t>
            </a:r>
            <a:r>
              <a:rPr dirty="0"/>
              <a:t> </a:t>
            </a:r>
            <a:r>
              <a:rPr dirty="0" err="1"/>
              <a:t>en</a:t>
            </a:r>
            <a:r>
              <a:rPr dirty="0"/>
              <a:t> la </a:t>
            </a:r>
            <a:r>
              <a:rPr dirty="0" err="1"/>
              <a:t>sangre</a:t>
            </a:r>
            <a:r>
              <a:rPr dirty="0"/>
              <a:t> con </a:t>
            </a:r>
            <a:r>
              <a:rPr dirty="0" err="1"/>
              <a:t>frecuencia</a:t>
            </a:r>
            <a:r>
              <a:rPr dirty="0"/>
              <a:t> y </a:t>
            </a:r>
            <a:r>
              <a:rPr dirty="0" err="1"/>
              <a:t>colabore</a:t>
            </a:r>
            <a:r>
              <a:rPr dirty="0"/>
              <a:t> con </a:t>
            </a:r>
            <a:r>
              <a:rPr dirty="0" err="1"/>
              <a:t>su</a:t>
            </a:r>
            <a:r>
              <a:rPr dirty="0"/>
              <a:t> </a:t>
            </a:r>
            <a:r>
              <a:rPr dirty="0" err="1"/>
              <a:t>médico</a:t>
            </a:r>
            <a:r>
              <a:rPr dirty="0"/>
              <a:t> </a:t>
            </a:r>
            <a:r>
              <a:rPr dirty="0" err="1"/>
              <a:t>si</a:t>
            </a:r>
            <a:r>
              <a:rPr dirty="0"/>
              <a:t> </a:t>
            </a:r>
            <a:r>
              <a:rPr dirty="0" err="1"/>
              <a:t>tiene</a:t>
            </a:r>
            <a:r>
              <a:rPr dirty="0"/>
              <a:t> una </a:t>
            </a:r>
            <a:r>
              <a:rPr dirty="0" err="1"/>
              <a:t>concentración</a:t>
            </a:r>
            <a:r>
              <a:rPr dirty="0"/>
              <a:t> </a:t>
            </a:r>
            <a:r>
              <a:rPr dirty="0" err="1"/>
              <a:t>baja</a:t>
            </a:r>
            <a:r>
              <a:rPr dirty="0"/>
              <a:t>.</a:t>
            </a:r>
          </a:p>
          <a:p>
            <a:pPr defTabSz="1828589">
              <a:defRPr sz="2400">
                <a:solidFill>
                  <a:srgbClr val="000000"/>
                </a:solidFill>
              </a:defRPr>
            </a:pPr>
            <a:endParaRPr dirty="0"/>
          </a:p>
          <a:p>
            <a:pPr defTabSz="1828589">
              <a:defRPr sz="2400">
                <a:solidFill>
                  <a:srgbClr val="000000"/>
                </a:solidFill>
              </a:defRPr>
            </a:pPr>
            <a:endParaRPr dirty="0"/>
          </a:p>
          <a:p>
            <a:pPr defTabSz="1828589">
              <a:defRPr sz="2400">
                <a:solidFill>
                  <a:srgbClr val="000000"/>
                </a:solidFill>
              </a:defRPr>
            </a:pPr>
            <a:r>
              <a:rPr dirty="0"/>
              <a:t>Fuente: American Diabetes Association. 2020. </a:t>
            </a:r>
            <a:r>
              <a:rPr i="1" dirty="0"/>
              <a:t>The Big Picture: Checking your blood glucose</a:t>
            </a:r>
            <a:r>
              <a:rPr dirty="0"/>
              <a:t>. </a:t>
            </a:r>
            <a:r>
              <a:rPr dirty="0" err="1"/>
              <a:t>Accedido</a:t>
            </a:r>
            <a:r>
              <a:rPr dirty="0"/>
              <a:t> de https://www.diabetes.org/diabetes/medication-management/blood-glucose-testing-and-control/checking-your-blood-glucose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noRot="1" noChangeAspect="1"/>
          </p:cNvSpPr>
          <p:nvPr>
            <p:ph type="sldImg"/>
          </p:nvPr>
        </p:nvSpPr>
        <p:spPr>
          <a:xfrm>
            <a:off x="381000" y="685800"/>
            <a:ext cx="6096000" cy="3429000"/>
          </a:xfrm>
          <a:prstGeom prst="rect">
            <a:avLst/>
          </a:prstGeom>
        </p:spPr>
        <p:txBody>
          <a:bodyPr/>
          <a:lstStyle/>
          <a:p>
            <a:endParaRPr/>
          </a:p>
        </p:txBody>
      </p:sp>
      <p:sp>
        <p:nvSpPr>
          <p:cNvPr id="644" name="Shape 644"/>
          <p:cNvSpPr>
            <a:spLocks noGrp="1"/>
          </p:cNvSpPr>
          <p:nvPr>
            <p:ph type="body" sz="quarter" idx="1"/>
          </p:nvPr>
        </p:nvSpPr>
        <p:spPr>
          <a:prstGeom prst="rect">
            <a:avLst/>
          </a:prstGeom>
        </p:spPr>
        <p:txBody>
          <a:bodyPr/>
          <a:lstStyle/>
          <a:p>
            <a:pPr marL="171450" indent="-171450" defTabSz="457200">
              <a:spcBef>
                <a:spcPts val="400"/>
              </a:spcBef>
              <a:buSzPct val="100000"/>
              <a:buFont typeface="Arial"/>
              <a:buChar char="•"/>
              <a:defRPr>
                <a:solidFill>
                  <a:srgbClr val="000000"/>
                </a:solidFill>
              </a:defRPr>
            </a:pPr>
            <a:r>
              <a:t>Tome su medicina según las instrucciones de su médico.</a:t>
            </a:r>
          </a:p>
          <a:p>
            <a:pPr marL="171450" indent="-171450" defTabSz="457200">
              <a:spcBef>
                <a:spcPts val="400"/>
              </a:spcBef>
              <a:buSzPct val="100000"/>
              <a:buFont typeface="Arial"/>
              <a:buChar char="•"/>
              <a:defRPr>
                <a:solidFill>
                  <a:srgbClr val="000000"/>
                </a:solidFill>
              </a:defRPr>
            </a:pPr>
            <a:r>
              <a:t>Mida su presión arterial a la misma hora cada día y en el mismo brazo. Haga el seguimiento de sus valores. </a:t>
            </a:r>
          </a:p>
          <a:p>
            <a:pPr marL="171450" indent="-171450" defTabSz="457200">
              <a:spcBef>
                <a:spcPts val="400"/>
              </a:spcBef>
              <a:buSzPct val="100000"/>
              <a:buFont typeface="Arial"/>
              <a:buChar char="•"/>
              <a:defRPr>
                <a:solidFill>
                  <a:srgbClr val="000000"/>
                </a:solidFill>
              </a:defRPr>
            </a:pPr>
            <a:r>
              <a:t>Vaya a todas las visitas con su médico y sea franco con este sobre lo que presenta. </a:t>
            </a:r>
          </a:p>
          <a:p>
            <a:pPr marL="171450" indent="-171450" defTabSz="457200">
              <a:spcBef>
                <a:spcPts val="400"/>
              </a:spcBef>
              <a:buSzPct val="100000"/>
              <a:buFont typeface="Arial"/>
              <a:buChar char="•"/>
              <a:defRPr>
                <a:solidFill>
                  <a:srgbClr val="000000"/>
                </a:solidFill>
              </a:defRPr>
            </a:pPr>
            <a:r>
              <a:t>Siga un plan de alimentación sano para el corazón como:</a:t>
            </a:r>
          </a:p>
          <a:p>
            <a:pPr marL="1085896" lvl="1" indent="-171450" defTabSz="457200">
              <a:spcBef>
                <a:spcPts val="400"/>
              </a:spcBef>
              <a:buSzPct val="100000"/>
              <a:buFont typeface="Courier"/>
              <a:buChar char="o"/>
              <a:defRPr>
                <a:solidFill>
                  <a:srgbClr val="000000"/>
                </a:solidFill>
              </a:defRPr>
            </a:pPr>
            <a:r>
              <a:t>Limite el consumo de sodio (o sal) a 2,300 mg o menos por día, que es aproximadamente 1 cucharadita</a:t>
            </a:r>
          </a:p>
          <a:p>
            <a:pPr marL="1085896" lvl="1" indent="-171450" defTabSz="457200">
              <a:spcBef>
                <a:spcPts val="400"/>
              </a:spcBef>
              <a:buSzPct val="100000"/>
              <a:buFont typeface="Courier"/>
              <a:buChar char="o"/>
              <a:defRPr>
                <a:solidFill>
                  <a:srgbClr val="000000"/>
                </a:solidFill>
              </a:defRPr>
            </a:pPr>
            <a:r>
              <a:t>Coma menos grasa, elija carnes magras o pescado</a:t>
            </a:r>
          </a:p>
          <a:p>
            <a:pPr marL="171600" indent="-171450" defTabSz="457200">
              <a:spcBef>
                <a:spcPts val="400"/>
              </a:spcBef>
              <a:buSzPct val="100000"/>
              <a:buFont typeface="Arial"/>
              <a:buChar char="•"/>
              <a:defRPr>
                <a:solidFill>
                  <a:srgbClr val="000000"/>
                </a:solidFill>
              </a:defRPr>
            </a:pPr>
            <a:r>
              <a:t>Manténgase activo la mayoría de los días de la semana y mantenga un peso saludable. Esto puede ayudar a reducir la presión arterial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a:spLocks noGrp="1" noRot="1" noChangeAspect="1"/>
          </p:cNvSpPr>
          <p:nvPr>
            <p:ph type="sldImg"/>
          </p:nvPr>
        </p:nvSpPr>
        <p:spPr>
          <a:xfrm>
            <a:off x="381000" y="685800"/>
            <a:ext cx="6096000" cy="3429000"/>
          </a:xfrm>
          <a:prstGeom prst="rect">
            <a:avLst/>
          </a:prstGeom>
        </p:spPr>
        <p:txBody>
          <a:bodyPr/>
          <a:lstStyle/>
          <a:p>
            <a:endParaRPr/>
          </a:p>
        </p:txBody>
      </p:sp>
      <p:sp>
        <p:nvSpPr>
          <p:cNvPr id="660" name="Shape 660"/>
          <p:cNvSpPr>
            <a:spLocks noGrp="1"/>
          </p:cNvSpPr>
          <p:nvPr>
            <p:ph type="body" sz="quarter" idx="1"/>
          </p:nvPr>
        </p:nvSpPr>
        <p:spPr>
          <a:prstGeom prst="rect">
            <a:avLst/>
          </a:prstGeom>
        </p:spPr>
        <p:txBody>
          <a:bodyPr/>
          <a:lstStyle/>
          <a:p>
            <a:pPr defTabSz="457200">
              <a:spcBef>
                <a:spcPts val="400"/>
              </a:spcBef>
              <a:defRPr>
                <a:solidFill>
                  <a:srgbClr val="000000"/>
                </a:solidFill>
              </a:defRPr>
            </a:pPr>
            <a:r>
              <a:t>Una alimentación saludable es una excelente manera de prevenir la ERC, la diabetes y la hipertensión. Para hacer esto:</a:t>
            </a:r>
          </a:p>
          <a:p>
            <a:pPr marL="171450" indent="-171450" defTabSz="457200">
              <a:spcBef>
                <a:spcPts val="400"/>
              </a:spcBef>
              <a:buSzPct val="100000"/>
              <a:buFont typeface="Arial"/>
              <a:buChar char="•"/>
              <a:defRPr>
                <a:solidFill>
                  <a:srgbClr val="000000"/>
                </a:solidFill>
              </a:defRPr>
            </a:pPr>
            <a:r>
              <a:t>Limite el consumo de sal y de azúcar</a:t>
            </a:r>
          </a:p>
          <a:p>
            <a:pPr marL="171450" indent="-171450" defTabSz="457200">
              <a:spcBef>
                <a:spcPts val="400"/>
              </a:spcBef>
              <a:buSzPct val="100000"/>
              <a:buFont typeface="Arial"/>
              <a:buChar char="•"/>
              <a:defRPr>
                <a:solidFill>
                  <a:srgbClr val="000000"/>
                </a:solidFill>
              </a:defRPr>
            </a:pPr>
            <a:r>
              <a:t>Elija grasas saludables</a:t>
            </a:r>
          </a:p>
          <a:p>
            <a:pPr marL="171450" indent="-171450" defTabSz="457200">
              <a:spcBef>
                <a:spcPts val="400"/>
              </a:spcBef>
              <a:buSzPct val="100000"/>
              <a:buFont typeface="Arial"/>
              <a:buChar char="•"/>
              <a:defRPr>
                <a:solidFill>
                  <a:srgbClr val="000000"/>
                </a:solidFill>
              </a:defRPr>
            </a:pPr>
            <a:r>
              <a:t>Coma más frutas, vegetales y granos integrales</a:t>
            </a:r>
          </a:p>
          <a:p>
            <a:pPr marL="171450" indent="-171450" defTabSz="457200">
              <a:spcBef>
                <a:spcPts val="400"/>
              </a:spcBef>
              <a:buSzPct val="100000"/>
              <a:buFont typeface="Arial"/>
              <a:buChar char="•"/>
              <a:defRPr>
                <a:solidFill>
                  <a:srgbClr val="000000"/>
                </a:solidFill>
              </a:defRPr>
            </a:pPr>
            <a:r>
              <a:t>Controle el tamaño de las porciones</a:t>
            </a:r>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Hablemos sobre cada una estas.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381000" y="685800"/>
            <a:ext cx="6096000" cy="3429000"/>
          </a:xfrm>
          <a:prstGeom prst="rect">
            <a:avLst/>
          </a:prstGeom>
        </p:spPr>
        <p:txBody>
          <a:bodyPr/>
          <a:lstStyle/>
          <a:p>
            <a:endParaRPr/>
          </a:p>
        </p:txBody>
      </p:sp>
      <p:sp>
        <p:nvSpPr>
          <p:cNvPr id="670" name="Shape 670"/>
          <p:cNvSpPr>
            <a:spLocks noGrp="1"/>
          </p:cNvSpPr>
          <p:nvPr>
            <p:ph type="body" sz="quarter" idx="1"/>
          </p:nvPr>
        </p:nvSpPr>
        <p:spPr>
          <a:prstGeom prst="rect">
            <a:avLst/>
          </a:prstGeom>
        </p:spPr>
        <p:txBody>
          <a:bodyPr/>
          <a:lstStyle/>
          <a:p>
            <a:pPr defTabSz="1828589">
              <a:lnSpc>
                <a:spcPct val="107000"/>
              </a:lnSpc>
              <a:spcBef>
                <a:spcPts val="800"/>
              </a:spcBef>
              <a:defRPr sz="1400">
                <a:solidFill>
                  <a:srgbClr val="000000"/>
                </a:solidFill>
              </a:defRPr>
            </a:pPr>
            <a:r>
              <a:t>La sal aparece en la etiqueta de las comidas con el nombre de </a:t>
            </a:r>
            <a:r>
              <a:rPr u="sng">
                <a:solidFill>
                  <a:srgbClr val="0563C1"/>
                </a:solidFill>
                <a:uFill>
                  <a:solidFill>
                    <a:srgbClr val="0563C1"/>
                  </a:solidFill>
                </a:uFill>
                <a:hlinkClick r:id="rId3"/>
              </a:rPr>
              <a:t>sodio</a:t>
            </a:r>
            <a:r>
              <a:t>. Su organismo necesita cierta cantidad de sal para mantener el equilibrio con el agua. La cantidad de sal que los alimentos contienen de manera natural es suficiente para mantener un nivel saludable en el cuerpo, pero con frecuencia se añade sal a muchas comidas procesadas, a la comida de los restaurantes y hasta a la comida que cocinamos en casa. Esto puede dar como resultado el consumo de demasiada sal y su acumulación en el cuerpo, lo que aumenta el trabajo de los riñones. </a:t>
            </a:r>
          </a:p>
          <a:p>
            <a:pPr defTabSz="1828589">
              <a:spcBef>
                <a:spcPts val="800"/>
              </a:spcBef>
              <a:defRPr sz="1400">
                <a:solidFill>
                  <a:srgbClr val="000000"/>
                </a:solidFill>
              </a:defRPr>
            </a:pPr>
            <a:endParaRPr sz="700"/>
          </a:p>
          <a:p>
            <a:pPr defTabSz="1828589">
              <a:spcBef>
                <a:spcPts val="800"/>
              </a:spcBef>
              <a:defRPr sz="1400">
                <a:solidFill>
                  <a:srgbClr val="000000"/>
                </a:solidFill>
              </a:defRPr>
            </a:pPr>
            <a:r>
              <a:t>En general, una cantidad saludable de sodio es de 2,300 mg o menos al día. Esto es aproximadamente 1 cucharadita de sal al día. Para hacer esto:</a:t>
            </a:r>
          </a:p>
          <a:p>
            <a:pPr marL="742950" indent="-285750" defTabSz="1828891">
              <a:buClr>
                <a:srgbClr val="ED7D31"/>
              </a:buClr>
              <a:buSzPct val="100000"/>
              <a:buFont typeface="Arial"/>
              <a:buChar char="•"/>
              <a:defRPr sz="1400">
                <a:solidFill>
                  <a:srgbClr val="000000"/>
                </a:solidFill>
              </a:defRPr>
            </a:pPr>
            <a:r>
              <a:t>Limite los alimentos y las comidas con sal añadida, como comidas congeladas, comida rápida, alimentos enlatados o en frasco, bocadillos envasados, carnes procesadas y productos horneados. Estos alimentos contienen mucha sal añadida.</a:t>
            </a:r>
          </a:p>
          <a:p>
            <a:pPr marL="742950" indent="-285750" defTabSz="1828891">
              <a:buClr>
                <a:srgbClr val="ED7D31"/>
              </a:buClr>
              <a:buSzPct val="100000"/>
              <a:buFont typeface="Arial"/>
              <a:buChar char="•"/>
              <a:defRPr sz="1400">
                <a:solidFill>
                  <a:srgbClr val="000000"/>
                </a:solidFill>
              </a:defRPr>
            </a:pPr>
            <a:r>
              <a:t>Coma vegetales frescos o congelados, o elija alimentos enlatados que indiquen en el envase “sin sal añadida”. Y si debe comerlos enlatados, escurra y enjuague los vegetales con agua antes de servirlos.</a:t>
            </a:r>
          </a:p>
          <a:p>
            <a:pPr marL="742950" indent="-285750" defTabSz="1828589">
              <a:buClr>
                <a:srgbClr val="ED7D31"/>
              </a:buClr>
              <a:buSzPct val="100000"/>
              <a:buFont typeface="Arial"/>
              <a:buChar char="•"/>
              <a:defRPr sz="1400">
                <a:solidFill>
                  <a:srgbClr val="000000"/>
                </a:solidFill>
              </a:defRPr>
            </a:pPr>
            <a:r>
              <a:t>Use hierbas frescas o secas, jugo de limón u otros condimentos para añadir sabor a sus platillos. No ponga la sal en la mesa.</a:t>
            </a:r>
          </a:p>
          <a:p>
            <a:pPr marL="742950" indent="-285750" defTabSz="1828891">
              <a:buClr>
                <a:srgbClr val="ED7D31"/>
              </a:buClr>
              <a:buSzPct val="100000"/>
              <a:buFont typeface="Arial"/>
              <a:buChar char="•"/>
              <a:defRPr sz="1400">
                <a:solidFill>
                  <a:srgbClr val="000000"/>
                </a:solidFill>
              </a:defRPr>
            </a:pPr>
            <a:r>
              <a:t>Beba agua en lugar de bebidas deportivas o soda. Añada algunas rebanadas de limón o ramitos de menta a una jarra grande con agua para darle sabor y variedad.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noRot="1" noChangeAspect="1"/>
          </p:cNvSpPr>
          <p:nvPr>
            <p:ph type="sldImg"/>
          </p:nvPr>
        </p:nvSpPr>
        <p:spPr>
          <a:xfrm>
            <a:off x="381000" y="685800"/>
            <a:ext cx="6096000" cy="3429000"/>
          </a:xfrm>
          <a:prstGeom prst="rect">
            <a:avLst/>
          </a:prstGeom>
        </p:spPr>
        <p:txBody>
          <a:bodyPr/>
          <a:lstStyle/>
          <a:p>
            <a:endParaRPr/>
          </a:p>
        </p:txBody>
      </p:sp>
      <p:sp>
        <p:nvSpPr>
          <p:cNvPr id="680" name="Shape 680"/>
          <p:cNvSpPr>
            <a:spLocks noGrp="1"/>
          </p:cNvSpPr>
          <p:nvPr>
            <p:ph type="body" sz="quarter" idx="1"/>
          </p:nvPr>
        </p:nvSpPr>
        <p:spPr>
          <a:prstGeom prst="rect">
            <a:avLst/>
          </a:prstGeom>
        </p:spPr>
        <p:txBody>
          <a:bodyPr/>
          <a:lstStyle/>
          <a:p>
            <a:pPr defTabSz="1828589">
              <a:defRPr sz="2400">
                <a:solidFill>
                  <a:srgbClr val="000000"/>
                </a:solidFill>
              </a:defRPr>
            </a:pPr>
            <a:r>
              <a:t>La mayor parte de nuestro sodio proviene de comer alimentos envasados y preparados. Por lo tanto, es importante leer los datos de nutrición para ver cuanto sodio contienen y elegir alimentos bajos en sodio. </a:t>
            </a:r>
          </a:p>
          <a:p>
            <a:pPr defTabSz="1828589">
              <a:defRPr sz="2400">
                <a:solidFill>
                  <a:srgbClr val="000000"/>
                </a:solidFill>
              </a:defRPr>
            </a:pPr>
            <a:endParaRPr/>
          </a:p>
          <a:p>
            <a:pPr defTabSz="1828589">
              <a:defRPr sz="2400">
                <a:solidFill>
                  <a:srgbClr val="000000"/>
                </a:solidFill>
              </a:defRPr>
            </a:pPr>
            <a:r>
              <a:t>Utilice el % de valor diario como guía para elegir alimentos bajos en sodio. En general: </a:t>
            </a:r>
          </a:p>
          <a:p>
            <a:pPr marL="342900" indent="-342900" defTabSz="1828589">
              <a:buSzPct val="100000"/>
              <a:buFont typeface="Arial"/>
              <a:buChar char="•"/>
              <a:defRPr sz="2400">
                <a:solidFill>
                  <a:srgbClr val="000000"/>
                </a:solidFill>
              </a:defRPr>
            </a:pPr>
            <a:r>
              <a:t>Los alimentos bajos en sodio tienen un 5% o menos de valor diario de sodio por porción. </a:t>
            </a:r>
          </a:p>
          <a:p>
            <a:pPr marL="342900" indent="-342900" defTabSz="1828589">
              <a:buSzPct val="100000"/>
              <a:buFont typeface="Arial"/>
              <a:buChar char="•"/>
              <a:defRPr sz="2400">
                <a:solidFill>
                  <a:srgbClr val="000000"/>
                </a:solidFill>
              </a:defRPr>
            </a:pPr>
            <a:r>
              <a:t>Los alimentos alto en sodio tienen un 20% o mas del valor diario de sodio por porción. </a:t>
            </a:r>
          </a:p>
          <a:p>
            <a:pPr defTabSz="1828589">
              <a:defRPr sz="2400">
                <a:solidFill>
                  <a:srgbClr val="000000"/>
                </a:solidFill>
              </a:defRPr>
            </a:pPr>
            <a:endParaRPr/>
          </a:p>
          <a:p>
            <a:pPr defTabSz="1828589">
              <a:defRPr sz="2400">
                <a:solidFill>
                  <a:srgbClr val="000000"/>
                </a:solidFill>
              </a:defRPr>
            </a:pPr>
            <a:r>
              <a:t>Source: https://www.fda.gov/food/nutrition-education-resources-materials/sodium-your-diet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a:spLocks noGrp="1" noRot="1" noChangeAspect="1"/>
          </p:cNvSpPr>
          <p:nvPr>
            <p:ph type="sldImg"/>
          </p:nvPr>
        </p:nvSpPr>
        <p:spPr>
          <a:xfrm>
            <a:off x="381000" y="685800"/>
            <a:ext cx="6096000" cy="3429000"/>
          </a:xfrm>
          <a:prstGeom prst="rect">
            <a:avLst/>
          </a:prstGeom>
        </p:spPr>
        <p:txBody>
          <a:bodyPr/>
          <a:lstStyle/>
          <a:p>
            <a:endParaRPr/>
          </a:p>
        </p:txBody>
      </p:sp>
      <p:sp>
        <p:nvSpPr>
          <p:cNvPr id="689" name="Shape 689"/>
          <p:cNvSpPr>
            <a:spLocks noGrp="1"/>
          </p:cNvSpPr>
          <p:nvPr>
            <p:ph type="body" sz="quarter" idx="1"/>
          </p:nvPr>
        </p:nvSpPr>
        <p:spPr>
          <a:prstGeom prst="rect">
            <a:avLst/>
          </a:prstGeom>
        </p:spPr>
        <p:txBody>
          <a:bodyPr/>
          <a:lstStyle/>
          <a:p>
            <a:pPr defTabSz="1828589">
              <a:lnSpc>
                <a:spcPct val="85600"/>
              </a:lnSpc>
              <a:spcBef>
                <a:spcPts val="800"/>
              </a:spcBef>
              <a:defRPr sz="600">
                <a:solidFill>
                  <a:srgbClr val="000000"/>
                </a:solidFill>
              </a:defRPr>
            </a:pPr>
            <a:r>
              <a:t>El consumo de demasiada </a:t>
            </a:r>
            <a:r>
              <a:rPr u="sng">
                <a:solidFill>
                  <a:srgbClr val="0563C1"/>
                </a:solidFill>
                <a:uFill>
                  <a:solidFill>
                    <a:srgbClr val="0563C1"/>
                  </a:solidFill>
                </a:uFill>
                <a:hlinkClick r:id="rId3"/>
              </a:rPr>
              <a:t>azúcar</a:t>
            </a:r>
            <a:r>
              <a:t> puede ocasionar aumento de peso no deseado y diabetes, la principal causa de enfermedad renal. El azúcar se encuentra de manera natural en muchas comidas, como en las frutas. El azúcar también es un producto que se prepara  ‘refinando’ o ‘procesando’ la caña de azúcar o la remolacha azucarera. Los alimentos y las bebidas procesadas se endulzan con azúcar refinado o procesado. </a:t>
            </a:r>
            <a:endParaRPr sz="500"/>
          </a:p>
          <a:p>
            <a:pPr defTabSz="1828589">
              <a:lnSpc>
                <a:spcPct val="85600"/>
              </a:lnSpc>
              <a:spcBef>
                <a:spcPts val="800"/>
              </a:spcBef>
              <a:defRPr sz="1400">
                <a:solidFill>
                  <a:srgbClr val="000000"/>
                </a:solidFill>
              </a:defRPr>
            </a:pPr>
            <a:endParaRPr sz="700"/>
          </a:p>
          <a:p>
            <a:pPr defTabSz="1828589">
              <a:lnSpc>
                <a:spcPct val="85600"/>
              </a:lnSpc>
              <a:spcBef>
                <a:spcPts val="800"/>
              </a:spcBef>
              <a:defRPr sz="600">
                <a:solidFill>
                  <a:srgbClr val="000000"/>
                </a:solidFill>
              </a:defRPr>
            </a:pPr>
            <a:r>
              <a:t>Para limitar el azúcar:</a:t>
            </a:r>
            <a:endParaRPr sz="500"/>
          </a:p>
          <a:p>
            <a:pPr marL="285750" indent="-285750" defTabSz="1828589">
              <a:lnSpc>
                <a:spcPct val="85600"/>
              </a:lnSpc>
              <a:spcBef>
                <a:spcPts val="800"/>
              </a:spcBef>
              <a:buSzPct val="100000"/>
              <a:buFont typeface="Arial"/>
              <a:buChar char="•"/>
              <a:defRPr sz="600">
                <a:solidFill>
                  <a:srgbClr val="000000"/>
                </a:solidFill>
              </a:defRPr>
            </a:pPr>
            <a:r>
              <a:t>Elija comidas con azúcar natural, por ejemplo frutas, como alternativa a los productos dulces como galletas, pasteles y caramelos. La fruta tiene azúcares naturales que las endulzan.</a:t>
            </a:r>
            <a:endParaRPr sz="500"/>
          </a:p>
          <a:p>
            <a:pPr marL="285750" indent="-285750" defTabSz="1828589">
              <a:lnSpc>
                <a:spcPct val="85600"/>
              </a:lnSpc>
              <a:spcBef>
                <a:spcPts val="800"/>
              </a:spcBef>
              <a:buSzPct val="100000"/>
              <a:buFont typeface="Arial"/>
              <a:buChar char="•"/>
              <a:defRPr sz="600">
                <a:solidFill>
                  <a:srgbClr val="000000"/>
                </a:solidFill>
              </a:defRPr>
            </a:pPr>
            <a:r>
              <a:t>Evite los alimentos procesados y envasados en general, como galletas, pasteles y </a:t>
            </a:r>
            <a:r>
              <a:rPr i="1"/>
              <a:t>muffins</a:t>
            </a:r>
            <a:r>
              <a:t>. Hasta los alimentos que se comercializan como productos saludables, como las barras de granola, los cereales y muchos tipos de yogur pueden tener un alto contenido de azúcar. </a:t>
            </a:r>
            <a:endParaRPr sz="500"/>
          </a:p>
          <a:p>
            <a:pPr marL="1200196" lvl="1" indent="-285750" defTabSz="457200">
              <a:lnSpc>
                <a:spcPct val="80000"/>
              </a:lnSpc>
              <a:spcBef>
                <a:spcPts val="200"/>
              </a:spcBef>
              <a:buSzPct val="100000"/>
              <a:buFont typeface="Courier"/>
              <a:buChar char="o"/>
              <a:defRPr sz="600">
                <a:solidFill>
                  <a:srgbClr val="000000"/>
                </a:solidFill>
              </a:defRPr>
            </a:pPr>
            <a:r>
              <a:t>Lea la información nutricional para  ver la cantidad de azúcar que contienen algunos de sus productos favoritos, podría quedar sorprendido. </a:t>
            </a:r>
            <a:endParaRPr sz="500"/>
          </a:p>
          <a:p>
            <a:pPr marL="1200196" lvl="1" indent="-285750" defTabSz="457200">
              <a:lnSpc>
                <a:spcPct val="80000"/>
              </a:lnSpc>
              <a:spcBef>
                <a:spcPts val="200"/>
              </a:spcBef>
              <a:buSzPct val="100000"/>
              <a:buFont typeface="Courier"/>
              <a:buChar char="o"/>
              <a:defRPr sz="600">
                <a:solidFill>
                  <a:srgbClr val="000000"/>
                </a:solidFill>
              </a:defRPr>
            </a:pPr>
            <a:r>
              <a:t>Las comidas procesadas son aquellas que se han preparado de alguna manera y que no se encuentran en su forma natural.</a:t>
            </a:r>
            <a:endParaRPr sz="500"/>
          </a:p>
          <a:p>
            <a:pPr marL="1200196" lvl="1" indent="-285750" defTabSz="457200">
              <a:lnSpc>
                <a:spcPct val="80000"/>
              </a:lnSpc>
              <a:spcBef>
                <a:spcPts val="200"/>
              </a:spcBef>
              <a:buSzPct val="100000"/>
              <a:buFont typeface="Courier"/>
              <a:buChar char="o"/>
              <a:defRPr sz="600">
                <a:solidFill>
                  <a:srgbClr val="000000"/>
                </a:solidFill>
              </a:defRPr>
            </a:pPr>
            <a:r>
              <a:t>Las comidas procesadas se encuentran principalmente en los pasillos centrales de las tiendas de abarrotes. En esta área puede encontrar papas fritas, galletas saladas, cereal, comidas congeladas y muchos más artículos. Con frecuencia las comidas procesadas se venden en bolsas o en cajas.</a:t>
            </a:r>
            <a:endParaRPr sz="500"/>
          </a:p>
          <a:p>
            <a:pPr marL="171450" indent="-171450" defTabSz="457200">
              <a:lnSpc>
                <a:spcPct val="80000"/>
              </a:lnSpc>
              <a:spcBef>
                <a:spcPts val="200"/>
              </a:spcBef>
              <a:buSzPct val="100000"/>
              <a:buFont typeface="Arial"/>
              <a:buChar char="•"/>
              <a:defRPr sz="600">
                <a:solidFill>
                  <a:srgbClr val="000000"/>
                </a:solidFill>
              </a:defRPr>
            </a:pPr>
            <a:r>
              <a:t>Evite las bebidas azucaradas como las sodas o las bebidas endulzadas de té y café.</a:t>
            </a:r>
            <a:endParaRPr sz="500"/>
          </a:p>
          <a:p>
            <a:pPr marL="171450" indent="-171450" defTabSz="457200">
              <a:lnSpc>
                <a:spcPct val="80000"/>
              </a:lnSpc>
              <a:spcBef>
                <a:spcPts val="200"/>
              </a:spcBef>
              <a:buSzPct val="100000"/>
              <a:buFont typeface="Arial"/>
              <a:buChar char="•"/>
              <a:defRPr sz="600">
                <a:solidFill>
                  <a:srgbClr val="000000"/>
                </a:solidFill>
              </a:defRPr>
            </a:pPr>
            <a:r>
              <a:t>Aunque algunos jugos de frutas como el jugo de naranja y el jugo de toronja con frecuencia no contienen azúcar añadido, limite su consumo porque tienen muchos azúcares naturales.</a:t>
            </a:r>
            <a:endParaRPr sz="500"/>
          </a:p>
          <a:p>
            <a:pPr defTabSz="457200">
              <a:lnSpc>
                <a:spcPct val="80000"/>
              </a:lnSpc>
              <a:spcBef>
                <a:spcPts val="300"/>
              </a:spcBef>
              <a:defRPr sz="1400">
                <a:solidFill>
                  <a:srgbClr val="000000"/>
                </a:solidFill>
              </a:defRPr>
            </a:pPr>
            <a:endParaRPr sz="700"/>
          </a:p>
          <a:p>
            <a:pPr defTabSz="457200">
              <a:lnSpc>
                <a:spcPct val="80000"/>
              </a:lnSpc>
              <a:spcBef>
                <a:spcPts val="200"/>
              </a:spcBef>
              <a:defRPr sz="600">
                <a:solidFill>
                  <a:srgbClr val="000000"/>
                </a:solidFill>
              </a:defRPr>
            </a:pPr>
            <a:r>
              <a:t>Puede darse el gusto de vez en cuando, pero el consumo de demasiada azúcar puede ocasionar problemas de salud.</a:t>
            </a:r>
            <a:endParaRPr sz="5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defTabSz="1828589">
              <a:defRPr>
                <a:solidFill>
                  <a:srgbClr val="000000"/>
                </a:solidFill>
              </a:defRPr>
            </a:pPr>
            <a:r>
              <a:t>Comenzaremos con información básica sobre la enfermedad renal. ¿Qué son los riñones?</a:t>
            </a:r>
          </a:p>
          <a:p>
            <a:pPr defTabSz="1828589">
              <a:defRPr>
                <a:solidFill>
                  <a:srgbClr val="000000"/>
                </a:solidFill>
              </a:defRPr>
            </a:pPr>
            <a:endParaRPr sz="600"/>
          </a:p>
          <a:p>
            <a:pPr defTabSz="1828891">
              <a:defRPr>
                <a:solidFill>
                  <a:srgbClr val="000000"/>
                </a:solidFill>
              </a:defRPr>
            </a:pPr>
            <a:r>
              <a:t>Los riñones son dos órganos en forma de frijol, del tamaño aproximado de un puño, que se encuentran cerca de la parte lumbar central de la espalda, a cada lado de la columna vertebral. Los riñones son órganos vitales. Esto significa que se necesita al menos un riñón sano para poder vivir. Son tan críticos para la vida como el corazón, los pulmones y otros órganos. </a:t>
            </a:r>
          </a:p>
          <a:p>
            <a:pPr defTabSz="1828891">
              <a:defRPr>
                <a:solidFill>
                  <a:srgbClr val="000000"/>
                </a:solidFill>
              </a:defRPr>
            </a:pPr>
            <a:endParaRPr sz="600"/>
          </a:p>
          <a:p>
            <a:pPr defTabSz="1828891">
              <a:defRPr>
                <a:solidFill>
                  <a:srgbClr val="000000"/>
                </a:solidFill>
              </a:defRPr>
            </a:pPr>
            <a:r>
              <a:t>La mayoría de las personas tiene dos riñones, pero algunas nacen con solo uno. Es posible vivir con un solo riñón.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xfrm>
            <a:off x="381000" y="685800"/>
            <a:ext cx="6096000" cy="3429000"/>
          </a:xfrm>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pPr defTabSz="1828589">
              <a:defRPr sz="2400">
                <a:solidFill>
                  <a:srgbClr val="000000"/>
                </a:solidFill>
              </a:defRPr>
            </a:pPr>
            <a:r>
              <a:t>También puedes leer los datos de nutrición para saber cuanta azúcar es en sus alimentos y bebidas</a:t>
            </a:r>
          </a:p>
          <a:p>
            <a:pPr defTabSz="1828589">
              <a:defRPr sz="2400">
                <a:solidFill>
                  <a:srgbClr val="000000"/>
                </a:solidFill>
              </a:defRPr>
            </a:pPr>
            <a:endParaRPr/>
          </a:p>
          <a:p>
            <a:pPr defTabSz="1828589">
              <a:defRPr sz="2400">
                <a:solidFill>
                  <a:srgbClr val="000000"/>
                </a:solidFill>
              </a:defRPr>
            </a:pPr>
            <a:r>
              <a:t>Los datos de nutrición enumera los azucares totales y los azucares añadidos</a:t>
            </a:r>
          </a:p>
          <a:p>
            <a:pPr marL="342900" indent="-342900" defTabSz="1828589">
              <a:buSzPct val="100000"/>
              <a:buFont typeface="Arial"/>
              <a:buChar char="•"/>
              <a:defRPr sz="2400">
                <a:solidFill>
                  <a:srgbClr val="000000"/>
                </a:solidFill>
              </a:defRPr>
            </a:pPr>
            <a:r>
              <a:t>Los azucares totales incluyen tanto azucares naturales como añadidos. Los azucares naturales son los que se encuentran naturalmente en los alimentos, como la leche y la fruta. </a:t>
            </a:r>
          </a:p>
          <a:p>
            <a:pPr marL="342900" indent="-342900" defTabSz="1828589">
              <a:buSzPct val="100000"/>
              <a:buFont typeface="Arial"/>
              <a:buChar char="•"/>
              <a:defRPr sz="2400">
                <a:solidFill>
                  <a:srgbClr val="000000"/>
                </a:solidFill>
              </a:defRPr>
            </a:pPr>
            <a:r>
              <a:t>Los azucares añadidos se agregan durante el procesamiento de alimentos. Los azucares añadidos proceden del azúcar de mesa, los jarabes y la miel; asi como azúcar de jugos de frutas o vegetales. </a:t>
            </a:r>
          </a:p>
          <a:p>
            <a:pPr defTabSz="1828589">
              <a:defRPr sz="2400">
                <a:solidFill>
                  <a:srgbClr val="000000"/>
                </a:solidFill>
              </a:defRPr>
            </a:pPr>
            <a:endParaRPr/>
          </a:p>
          <a:p>
            <a:pPr defTabSz="1828589">
              <a:defRPr sz="2400">
                <a:solidFill>
                  <a:srgbClr val="000000"/>
                </a:solidFill>
              </a:defRPr>
            </a:pPr>
            <a:r>
              <a:t>Mantenga el azúcar agregado lo mas bajo posible:</a:t>
            </a:r>
          </a:p>
          <a:p>
            <a:pPr marL="342900" indent="-342900" defTabSz="1828589">
              <a:buSzPct val="100000"/>
              <a:buFont typeface="Arial"/>
              <a:buChar char="•"/>
              <a:defRPr sz="2400">
                <a:solidFill>
                  <a:srgbClr val="000000"/>
                </a:solidFill>
              </a:defRPr>
            </a:pPr>
            <a:r>
              <a:t>Bajo contenido de azúcar agregada es un 5% menos del valor diario por porción</a:t>
            </a:r>
          </a:p>
          <a:p>
            <a:pPr marL="342900" indent="-342900" defTabSz="1828589">
              <a:buSzPct val="100000"/>
              <a:buFont typeface="Arial"/>
              <a:buChar char="•"/>
              <a:defRPr sz="2400">
                <a:solidFill>
                  <a:srgbClr val="000000"/>
                </a:solidFill>
              </a:defRPr>
            </a:pPr>
            <a:r>
              <a:t>Alto contenido de azúcar agregada es  20% o mas del valor diario por porción </a:t>
            </a:r>
            <a:endParaRPr sz="1000"/>
          </a:p>
          <a:p>
            <a:pPr marL="342900" indent="-342900" defTabSz="1828589">
              <a:buSzPct val="100000"/>
              <a:buFont typeface="Arial"/>
              <a:buChar char="•"/>
              <a:defRPr sz="2400">
                <a:solidFill>
                  <a:srgbClr val="000000"/>
                </a:solidFill>
              </a:defRPr>
            </a:pPr>
            <a:endParaRPr sz="1000"/>
          </a:p>
          <a:p>
            <a:pPr defTabSz="1828589">
              <a:defRPr sz="2400">
                <a:solidFill>
                  <a:srgbClr val="000000"/>
                </a:solidFill>
              </a:defRPr>
            </a:pPr>
            <a:endParaRPr sz="1000"/>
          </a:p>
          <a:p>
            <a:pPr defTabSz="1828589">
              <a:defRPr sz="2400">
                <a:solidFill>
                  <a:srgbClr val="000000"/>
                </a:solidFill>
              </a:defRPr>
            </a:pPr>
            <a:r>
              <a:t>https://www.shutterstock.com/image-vector/nutrition-facts-label-vector-food-information-1547273276</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xfrm>
            <a:off x="381000" y="685800"/>
            <a:ext cx="6096000" cy="3429000"/>
          </a:xfrm>
          <a:prstGeom prst="rect">
            <a:avLst/>
          </a:prstGeom>
        </p:spPr>
        <p:txBody>
          <a:bodyPr/>
          <a:lstStyle/>
          <a:p>
            <a:endParaRPr/>
          </a:p>
        </p:txBody>
      </p:sp>
      <p:sp>
        <p:nvSpPr>
          <p:cNvPr id="708" name="Shape 708"/>
          <p:cNvSpPr>
            <a:spLocks noGrp="1"/>
          </p:cNvSpPr>
          <p:nvPr>
            <p:ph type="body" sz="quarter" idx="1"/>
          </p:nvPr>
        </p:nvSpPr>
        <p:spPr>
          <a:prstGeom prst="rect">
            <a:avLst/>
          </a:prstGeom>
        </p:spPr>
        <p:txBody>
          <a:bodyPr/>
          <a:lstStyle/>
          <a:p>
            <a:pPr defTabSz="1828589">
              <a:defRPr sz="1400">
                <a:solidFill>
                  <a:srgbClr val="808080"/>
                </a:solidFill>
                <a:latin typeface="+mn-lt"/>
                <a:ea typeface="+mn-ea"/>
                <a:cs typeface="+mn-cs"/>
                <a:sym typeface="Helvetica"/>
              </a:defRPr>
            </a:pPr>
            <a:r>
              <a:t>La grasa es uno de los 3 tipos de nutrientes que nos dan calorías (energía) y la necesitamos para sobrevivir. Para comer saludablemente, elija grasas saludables. </a:t>
            </a:r>
            <a:r>
              <a:rPr>
                <a:solidFill>
                  <a:srgbClr val="000000"/>
                </a:solidFill>
                <a:latin typeface="+mj-lt"/>
                <a:ea typeface="+mj-ea"/>
                <a:cs typeface="+mj-cs"/>
                <a:sym typeface="Calibri"/>
              </a:rPr>
              <a:t>Por ejemplo, debe elegir carnes magras como pollo o pavo o pescado sin piel. Al elegir proteínas magras, que tienen menos grasas no saludables, evitaremos la acumulación de grasa en los vasos sanguíneos y protegeremos el corazón y los riñones. O en lugar de que la carne sea el platillo principal, reemplácela con frijoles, lentejas o quinoa, que tienen un alto contenido de proteínas y no tienen grasas saturadas. Además, estas opciones son menos caras. También es más saludable hornear, asar o dorar alimentos en lugar de freírlos.</a:t>
            </a:r>
          </a:p>
          <a:p>
            <a:pPr defTabSz="1828589">
              <a:defRPr sz="1400">
                <a:solidFill>
                  <a:srgbClr val="000000"/>
                </a:solidFill>
              </a:defRPr>
            </a:pPr>
            <a:endParaRPr sz="700"/>
          </a:p>
          <a:p>
            <a:pPr defTabSz="457200">
              <a:spcBef>
                <a:spcPts val="500"/>
              </a:spcBef>
              <a:defRPr sz="1400">
                <a:solidFill>
                  <a:srgbClr val="000000"/>
                </a:solidFill>
              </a:defRPr>
            </a:pPr>
            <a:r>
              <a:t>Hay 3 tipos de grasas:</a:t>
            </a:r>
            <a:br/>
            <a:endParaRPr sz="700"/>
          </a:p>
          <a:p>
            <a:pPr marL="171450" indent="-171450" defTabSz="457200">
              <a:spcBef>
                <a:spcPts val="500"/>
              </a:spcBef>
              <a:buSzPct val="100000"/>
              <a:buFont typeface="Arial"/>
              <a:buChar char="•"/>
              <a:defRPr sz="1400">
                <a:solidFill>
                  <a:srgbClr val="000000"/>
                </a:solidFill>
              </a:defRPr>
            </a:pPr>
            <a:r>
              <a:t>Elija las grasas insaturadas. Se consideran las más saludables y se encuentran en alimentos como nueces, aceite de oliva y aguacates.</a:t>
            </a:r>
            <a:br/>
            <a:endParaRPr sz="700"/>
          </a:p>
          <a:p>
            <a:pPr marL="171450" indent="-171450" defTabSz="457200">
              <a:spcBef>
                <a:spcPts val="500"/>
              </a:spcBef>
              <a:buSzPct val="100000"/>
              <a:buFont typeface="Arial"/>
              <a:buChar char="•"/>
              <a:defRPr sz="1400">
                <a:solidFill>
                  <a:srgbClr val="000000"/>
                </a:solidFill>
              </a:defRPr>
            </a:pPr>
            <a:r>
              <a:t>Limite las grasas saturadas, que son sólidas a temperatura ambiente. Pueden ocasionar enfermedades cardiacas. Con mayor frecuencia las grasas saturadas se encuentran en productos animales como cortes grasos de ternera, el tocino y pollo frito. Otros alimentos con alto contenido de grasas saturadas son la mantequilla, la leche entera, la margarina y los alimentos fritos.</a:t>
            </a:r>
            <a:br/>
            <a:endParaRPr sz="700"/>
          </a:p>
          <a:p>
            <a:pPr marL="171450" indent="-171450" defTabSz="457200">
              <a:spcBef>
                <a:spcPts val="500"/>
              </a:spcBef>
              <a:buSzPct val="100000"/>
              <a:buFont typeface="Arial"/>
              <a:buChar char="•"/>
              <a:defRPr sz="1400">
                <a:solidFill>
                  <a:srgbClr val="000000"/>
                </a:solidFill>
              </a:defRPr>
            </a:pPr>
            <a:r>
              <a:t>Evite las grasas trans tanto como sea posible. Esto aumenta su probabilidad de sufrir una enfermedad cardiaco que puede causar ERC. Las grasas trans se encuentran principalmente en alimentos procesados como donas, productos horneados, corteza de tartas y bizcochos.</a:t>
            </a:r>
          </a:p>
          <a:p>
            <a:pPr marL="171450" indent="-171450" defTabSz="457200">
              <a:spcBef>
                <a:spcPts val="800"/>
              </a:spcBef>
              <a:buSzPct val="100000"/>
              <a:buFont typeface="Arial"/>
              <a:buChar char="•"/>
              <a:defRPr sz="1000">
                <a:solidFill>
                  <a:srgbClr val="000000"/>
                </a:solidFill>
              </a:defRPr>
            </a:pPr>
            <a:endParaRPr sz="5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381000" y="685800"/>
            <a:ext cx="6096000" cy="3429000"/>
          </a:xfrm>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p>
            <a:pPr defTabSz="457200">
              <a:spcBef>
                <a:spcPts val="500"/>
              </a:spcBef>
              <a:defRPr sz="1400">
                <a:solidFill>
                  <a:srgbClr val="000000"/>
                </a:solidFill>
              </a:defRPr>
            </a:pPr>
            <a:r>
              <a:t>Elija la mayoría de sus calorías de alimentos naturales ricos en nutrientes, como frutas, vegetales y granos integrales. </a:t>
            </a:r>
          </a:p>
          <a:p>
            <a:pPr defTabSz="457200">
              <a:spcBef>
                <a:spcPts val="800"/>
              </a:spcBef>
              <a:defRPr sz="1400">
                <a:solidFill>
                  <a:srgbClr val="000000"/>
                </a:solidFill>
              </a:defRPr>
            </a:pPr>
            <a:endParaRPr sz="700"/>
          </a:p>
          <a:p>
            <a:pPr defTabSz="457200">
              <a:spcBef>
                <a:spcPts val="500"/>
              </a:spcBef>
              <a:defRPr sz="1400">
                <a:solidFill>
                  <a:srgbClr val="000000"/>
                </a:solidFill>
              </a:defRPr>
            </a:pPr>
            <a:r>
              <a:t>Para hacer esto:</a:t>
            </a:r>
            <a:br/>
            <a:endParaRPr sz="700"/>
          </a:p>
          <a:p>
            <a:pPr marL="171450" indent="-171450" defTabSz="457200">
              <a:spcBef>
                <a:spcPts val="500"/>
              </a:spcBef>
              <a:buSzPct val="100000"/>
              <a:buFont typeface="Arial"/>
              <a:buChar char="•"/>
              <a:defRPr sz="1400">
                <a:solidFill>
                  <a:srgbClr val="000000"/>
                </a:solidFill>
              </a:defRPr>
            </a:pPr>
            <a:r>
              <a:t>Llene su plato con más vegetales y frutas, que son buenas fuentes de vitaminas y minerales. También tienen pocas calorías y mucha fibra. Algunas frutas y vegetales tienen antioxidantes, que son sustancias que se encuentran en las plantas y que podrían ayudar a prevenir las enfermedades cardiacas.</a:t>
            </a:r>
            <a:br/>
            <a:endParaRPr sz="700"/>
          </a:p>
          <a:p>
            <a:pPr marL="171450" indent="-171450" defTabSz="1828589">
              <a:buSzPct val="100000"/>
              <a:buFont typeface="Arial"/>
              <a:buChar char="•"/>
              <a:defRPr sz="1400">
                <a:solidFill>
                  <a:srgbClr val="000000"/>
                </a:solidFill>
              </a:defRPr>
            </a:pPr>
            <a:r>
              <a:t>Elija </a:t>
            </a:r>
            <a:r>
              <a:rPr u="sng">
                <a:solidFill>
                  <a:srgbClr val="0563C1"/>
                </a:solidFill>
                <a:uFill>
                  <a:solidFill>
                    <a:srgbClr val="0563C1"/>
                  </a:solidFill>
                </a:uFill>
                <a:hlinkClick r:id="rId3"/>
              </a:rPr>
              <a:t>granos integrales</a:t>
            </a:r>
            <a:r>
              <a:t> para obtener más nutrientes. Elija productos como: </a:t>
            </a:r>
          </a:p>
          <a:p>
            <a:pPr marL="1200046" lvl="1" indent="-285750" defTabSz="1828589">
              <a:buSzPct val="100000"/>
              <a:buFont typeface="Courier"/>
              <a:buChar char="o"/>
              <a:defRPr sz="1400">
                <a:solidFill>
                  <a:srgbClr val="000000"/>
                </a:solidFill>
              </a:defRPr>
            </a:pPr>
            <a:r>
              <a:t>Harina integral, pan integral, de preferencia pan con 100 % de trigo integral o pan 100 % de granos integrales</a:t>
            </a:r>
          </a:p>
          <a:p>
            <a:pPr marL="1200046" lvl="1" indent="-285750" defTabSz="1828589">
              <a:buSzPct val="100000"/>
              <a:buFont typeface="Courier"/>
              <a:buChar char="o"/>
              <a:defRPr sz="1400">
                <a:solidFill>
                  <a:srgbClr val="000000"/>
                </a:solidFill>
              </a:defRPr>
            </a:pPr>
            <a:r>
              <a:t>Cereal con alto contenido de fibra, con 5 gramos o más de fibra por porción</a:t>
            </a:r>
          </a:p>
          <a:p>
            <a:pPr marL="1200046" lvl="1" indent="-285750" defTabSz="1828589">
              <a:buSzPct val="100000"/>
              <a:buFont typeface="Courier"/>
              <a:buChar char="o"/>
              <a:defRPr sz="1400">
                <a:solidFill>
                  <a:srgbClr val="000000"/>
                </a:solidFill>
              </a:defRPr>
            </a:pPr>
            <a:r>
              <a:t>Granos integrales como la pasta integral, la cebada y el trigo sarraceno (alforfón), o la avena (cortada o regular), u otros granos como farro o cebada.</a:t>
            </a:r>
            <a:br/>
            <a:endParaRPr sz="700"/>
          </a:p>
          <a:p>
            <a:pPr marL="171450" indent="-171450" defTabSz="1828589">
              <a:buSzPct val="100000"/>
              <a:buFont typeface="Arial"/>
              <a:buChar char="•"/>
              <a:defRPr sz="1400">
                <a:solidFill>
                  <a:srgbClr val="000000"/>
                </a:solidFill>
              </a:defRPr>
            </a:pPr>
            <a:r>
              <a:t>Evite los granos blancos y refinados. Por ejemplo: Harina blanca refinada, pan blanco, pasta blanca o la mayoría de las golosinas como </a:t>
            </a:r>
            <a:r>
              <a:rPr i="1"/>
              <a:t>muffins</a:t>
            </a:r>
            <a:r>
              <a:t>, pasteles, donas o panes con harina preparada.</a:t>
            </a:r>
          </a:p>
          <a:p>
            <a:pPr marL="171450" indent="-171450" defTabSz="457200">
              <a:spcBef>
                <a:spcPts val="800"/>
              </a:spcBef>
              <a:buSzPct val="100000"/>
              <a:buFont typeface="Arial"/>
              <a:buChar char="•"/>
              <a:defRPr sz="1400">
                <a:solidFill>
                  <a:srgbClr val="000000"/>
                </a:solidFill>
              </a:defRPr>
            </a:pPr>
            <a:endParaRPr sz="700"/>
          </a:p>
          <a:p>
            <a:pPr defTabSz="1828891">
              <a:lnSpc>
                <a:spcPct val="107000"/>
              </a:lnSpc>
              <a:spcBef>
                <a:spcPts val="800"/>
              </a:spcBef>
              <a:defRPr sz="1400" u="sng">
                <a:solidFill>
                  <a:srgbClr val="0563C1"/>
                </a:solidFill>
              </a:defRPr>
            </a:pPr>
            <a:endParaRPr sz="700"/>
          </a:p>
          <a:p>
            <a:pPr defTabSz="1828589">
              <a:lnSpc>
                <a:spcPct val="107000"/>
              </a:lnSpc>
              <a:spcBef>
                <a:spcPts val="800"/>
              </a:spcBef>
              <a:defRPr sz="1400">
                <a:solidFill>
                  <a:srgbClr val="000000"/>
                </a:solidFill>
              </a:defRPr>
            </a:pPr>
            <a:endParaRPr sz="7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Shape 752"/>
          <p:cNvSpPr>
            <a:spLocks noGrp="1" noRot="1" noChangeAspect="1"/>
          </p:cNvSpPr>
          <p:nvPr>
            <p:ph type="sldImg"/>
          </p:nvPr>
        </p:nvSpPr>
        <p:spPr>
          <a:xfrm>
            <a:off x="381000" y="685800"/>
            <a:ext cx="6096000" cy="3429000"/>
          </a:xfrm>
          <a:prstGeom prst="rect">
            <a:avLst/>
          </a:prstGeom>
        </p:spPr>
        <p:txBody>
          <a:bodyPr/>
          <a:lstStyle/>
          <a:p>
            <a:endParaRPr/>
          </a:p>
        </p:txBody>
      </p:sp>
      <p:sp>
        <p:nvSpPr>
          <p:cNvPr id="753" name="Shape 753"/>
          <p:cNvSpPr>
            <a:spLocks noGrp="1"/>
          </p:cNvSpPr>
          <p:nvPr>
            <p:ph type="body" sz="quarter" idx="1"/>
          </p:nvPr>
        </p:nvSpPr>
        <p:spPr>
          <a:prstGeom prst="rect">
            <a:avLst/>
          </a:prstGeom>
        </p:spPr>
        <p:txBody>
          <a:bodyPr/>
          <a:lstStyle/>
          <a:p>
            <a:pPr defTabSz="1828589">
              <a:lnSpc>
                <a:spcPct val="80000"/>
              </a:lnSpc>
              <a:defRPr sz="1100">
                <a:solidFill>
                  <a:srgbClr val="000000"/>
                </a:solidFill>
              </a:defRPr>
            </a:pPr>
            <a:r>
              <a:t>Otro aspecto de una alimentación saludable es el control del tamaño de las porciones. Mida o calcule los alimentos para obtener un solo tamaño de porción.</a:t>
            </a:r>
          </a:p>
          <a:p>
            <a:pPr defTabSz="1828589">
              <a:lnSpc>
                <a:spcPct val="80000"/>
              </a:lnSpc>
              <a:defRPr>
                <a:solidFill>
                  <a:srgbClr val="000000"/>
                </a:solidFill>
              </a:defRPr>
            </a:pPr>
            <a:endParaRPr sz="600"/>
          </a:p>
          <a:p>
            <a:pPr defTabSz="1828589">
              <a:lnSpc>
                <a:spcPct val="80000"/>
              </a:lnSpc>
              <a:defRPr sz="1100">
                <a:solidFill>
                  <a:srgbClr val="000000"/>
                </a:solidFill>
              </a:defRPr>
            </a:pPr>
            <a:r>
              <a:t>Para hacer esto:</a:t>
            </a:r>
            <a:br/>
            <a:endParaRPr sz="600"/>
          </a:p>
          <a:p>
            <a:pPr marL="171450" indent="-171450" defTabSz="1828589">
              <a:lnSpc>
                <a:spcPct val="80000"/>
              </a:lnSpc>
              <a:buSzPct val="100000"/>
              <a:buFont typeface="Arial"/>
              <a:buChar char="•"/>
              <a:defRPr sz="1100">
                <a:solidFill>
                  <a:srgbClr val="000000"/>
                </a:solidFill>
              </a:defRPr>
            </a:pPr>
            <a:r>
              <a:t>Coma lentamente (aproximadamente 20 minutos) y deje de comer cuando se sienta satisfecho. Se requieren alrededor de 20 minutos para que su estómago señale a su cerebro que está satisfecho, así que cuanto más lentamente coma, más tiempo tendrá su cuerpo de reconocer que ya se está llenando.</a:t>
            </a:r>
            <a:br/>
            <a:endParaRPr sz="600"/>
          </a:p>
          <a:p>
            <a:pPr marL="171450" indent="-171450" defTabSz="1828589">
              <a:lnSpc>
                <a:spcPct val="80000"/>
              </a:lnSpc>
              <a:buSzPct val="100000"/>
              <a:buFont typeface="Arial"/>
              <a:buChar char="•"/>
              <a:defRPr sz="1100">
                <a:solidFill>
                  <a:srgbClr val="000000"/>
                </a:solidFill>
              </a:defRPr>
            </a:pPr>
            <a:r>
              <a:t>Lea la información nutricional para ver el verdadero tamaño de la porción de una comida. Por ejemplo, una botella de 20 onzas de soda en realidad tiene dos y media porciones.</a:t>
            </a:r>
            <a:br/>
            <a:endParaRPr sz="600"/>
          </a:p>
          <a:p>
            <a:pPr marL="171450" indent="-171450" defTabSz="1828589">
              <a:lnSpc>
                <a:spcPct val="80000"/>
              </a:lnSpc>
              <a:buSzPct val="100000"/>
              <a:buFont typeface="Arial"/>
              <a:buChar char="•"/>
              <a:defRPr sz="1100">
                <a:solidFill>
                  <a:srgbClr val="000000"/>
                </a:solidFill>
              </a:defRPr>
            </a:pPr>
            <a:r>
              <a:t>Algunas veces puede ser difícil prestar atención a las porciones cuando no se tiene una taza o una cuchara de medir o una balanza. Hay algunas maneras de calcular el tamaño correcto de una porción. Por ejemplo:</a:t>
            </a:r>
          </a:p>
          <a:p>
            <a:pPr marL="628650" lvl="1" indent="-171450" defTabSz="1828589">
              <a:lnSpc>
                <a:spcPct val="80000"/>
              </a:lnSpc>
              <a:buSzPct val="100000"/>
              <a:buFont typeface="Courier"/>
              <a:buChar char="o"/>
              <a:defRPr sz="1100">
                <a:solidFill>
                  <a:srgbClr val="000000"/>
                </a:solidFill>
              </a:defRPr>
            </a:pPr>
            <a:r>
              <a:t>Un puño pequeño es 1 taza, que es el tamaño de una porción de verduras en una comida.</a:t>
            </a:r>
          </a:p>
          <a:p>
            <a:pPr marL="628650" lvl="1" indent="-171450" defTabSz="1828589">
              <a:lnSpc>
                <a:spcPct val="80000"/>
              </a:lnSpc>
              <a:buSzPct val="100000"/>
              <a:buFont typeface="Courier"/>
              <a:buChar char="o"/>
              <a:defRPr sz="1100">
                <a:solidFill>
                  <a:srgbClr val="000000"/>
                </a:solidFill>
              </a:defRPr>
            </a:pPr>
            <a:r>
              <a:t>Un mano ahuecada equivale a ½ taza, lo cual es bueno para medir carbohidratos como granos y frutas.</a:t>
            </a:r>
          </a:p>
          <a:p>
            <a:pPr marL="628650" lvl="1" indent="-171450" defTabSz="1828589">
              <a:lnSpc>
                <a:spcPct val="80000"/>
              </a:lnSpc>
              <a:buSzPct val="100000"/>
              <a:buFont typeface="Courier"/>
              <a:buChar char="o"/>
              <a:defRPr sz="1100">
                <a:solidFill>
                  <a:srgbClr val="000000"/>
                </a:solidFill>
              </a:defRPr>
            </a:pPr>
            <a:r>
              <a:t>Una porción de 3 onzas de carne magra, como pollo, tiene el tamaño aproximado de la palma de la mano.</a:t>
            </a:r>
          </a:p>
          <a:p>
            <a:pPr marL="628650" lvl="1" indent="-171450" defTabSz="1828589">
              <a:lnSpc>
                <a:spcPct val="80000"/>
              </a:lnSpc>
              <a:buSzPct val="100000"/>
              <a:buFont typeface="Courier"/>
              <a:buChar char="o"/>
              <a:defRPr sz="1100">
                <a:solidFill>
                  <a:srgbClr val="000000"/>
                </a:solidFill>
              </a:defRPr>
            </a:pPr>
            <a:r>
              <a:t>Una cucharada es del tamaño aproximado de la parte superior del pulgar. </a:t>
            </a:r>
          </a:p>
          <a:p>
            <a:pPr marL="628650" lvl="1" indent="-171450" defTabSz="1828589">
              <a:lnSpc>
                <a:spcPct val="80000"/>
              </a:lnSpc>
              <a:buSzPct val="100000"/>
              <a:buFont typeface="Courier"/>
              <a:buChar char="o"/>
              <a:defRPr sz="1100">
                <a:solidFill>
                  <a:srgbClr val="000000"/>
                </a:solidFill>
              </a:defRPr>
            </a:pPr>
            <a:r>
              <a:t>Una cucharadita es aproximadamente el tamaño de la punta del dedo índice.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noRot="1" noChangeAspect="1"/>
          </p:cNvSpPr>
          <p:nvPr>
            <p:ph type="sldImg"/>
          </p:nvPr>
        </p:nvSpPr>
        <p:spPr>
          <a:xfrm>
            <a:off x="381000" y="685800"/>
            <a:ext cx="6096000" cy="3429000"/>
          </a:xfrm>
          <a:prstGeom prst="rect">
            <a:avLst/>
          </a:prstGeom>
        </p:spPr>
        <p:txBody>
          <a:bodyPr/>
          <a:lstStyle/>
          <a:p>
            <a:endParaRPr/>
          </a:p>
        </p:txBody>
      </p:sp>
      <p:sp>
        <p:nvSpPr>
          <p:cNvPr id="760" name="Shape 760"/>
          <p:cNvSpPr>
            <a:spLocks noGrp="1"/>
          </p:cNvSpPr>
          <p:nvPr>
            <p:ph type="body" sz="quarter" idx="1"/>
          </p:nvPr>
        </p:nvSpPr>
        <p:spPr>
          <a:prstGeom prst="rect">
            <a:avLst/>
          </a:prstGeom>
        </p:spPr>
        <p:txBody>
          <a:bodyPr/>
          <a:lstStyle/>
          <a:p>
            <a:pPr defTabSz="1828589">
              <a:defRPr sz="1600">
                <a:solidFill>
                  <a:srgbClr val="000000"/>
                </a:solidFill>
              </a:defRPr>
            </a:pPr>
            <a:r>
              <a:t>Aunque su plato no siempre se verá como el de la ilustración, considere estas porciones para una comida saludable para los riñones. </a:t>
            </a:r>
          </a:p>
          <a:p>
            <a:pPr defTabSz="1828589">
              <a:defRPr sz="1600">
                <a:solidFill>
                  <a:srgbClr val="000000"/>
                </a:solidFill>
              </a:defRPr>
            </a:pPr>
            <a:endParaRPr sz="800"/>
          </a:p>
          <a:p>
            <a:pPr defTabSz="1828589">
              <a:defRPr sz="1600">
                <a:solidFill>
                  <a:srgbClr val="000000"/>
                </a:solidFill>
              </a:defRPr>
            </a:pPr>
            <a:r>
              <a:t>Esta comida salteado muestra porciones de: </a:t>
            </a:r>
          </a:p>
          <a:p>
            <a:pPr marL="285750" indent="-285750" defTabSz="1828589">
              <a:buSzPct val="100000"/>
              <a:buFont typeface="Arial"/>
              <a:buChar char="•"/>
              <a:defRPr sz="1600">
                <a:solidFill>
                  <a:srgbClr val="000000"/>
                </a:solidFill>
              </a:defRPr>
            </a:pPr>
            <a:r>
              <a:t>Una porción de ⅓ a ½ de proteína del tamaño de la palma de la mano ( este plato tiene trozos de carne magra de cerdo cocida)</a:t>
            </a:r>
          </a:p>
          <a:p>
            <a:pPr marL="285750" indent="-285750" defTabSz="1828589">
              <a:buSzPct val="100000"/>
              <a:buFont typeface="Arial"/>
              <a:buChar char="•"/>
              <a:defRPr sz="1600">
                <a:solidFill>
                  <a:srgbClr val="000000"/>
                </a:solidFill>
              </a:defRPr>
            </a:pPr>
            <a:r>
              <a:t>Mano ahuecada de fruta (en este plato mango en rodajas) </a:t>
            </a:r>
          </a:p>
          <a:p>
            <a:pPr marL="285750" indent="-285750" defTabSz="1828589">
              <a:buSzPct val="100000"/>
              <a:buFont typeface="Arial"/>
              <a:buChar char="•"/>
              <a:defRPr sz="1600">
                <a:solidFill>
                  <a:srgbClr val="000000"/>
                </a:solidFill>
              </a:defRPr>
            </a:pPr>
            <a:r>
              <a:t>Mano ahuecada de pan o de granos, como arroz integral o tortilla de maíz (en este plato hay arroz integral al vapor)</a:t>
            </a:r>
          </a:p>
          <a:p>
            <a:pPr marL="285750" indent="-285750" defTabSz="1828589">
              <a:buSzPct val="100000"/>
              <a:buFont typeface="Arial"/>
              <a:buChar char="•"/>
              <a:defRPr sz="1600">
                <a:solidFill>
                  <a:srgbClr val="000000"/>
                </a:solidFill>
              </a:defRPr>
            </a:pPr>
            <a:r>
              <a:t>Mano ahuecada de lácteos, como leche baja en grasa o yogur – </a:t>
            </a:r>
            <a:r>
              <a:rPr b="1"/>
              <a:t>missing from this one – could show another example that has dairy</a:t>
            </a:r>
            <a:r>
              <a:t>)</a:t>
            </a:r>
          </a:p>
          <a:p>
            <a:pPr marL="285750" indent="-285750" defTabSz="1828589">
              <a:buSzPct val="100000"/>
              <a:buFont typeface="Arial"/>
              <a:buChar char="•"/>
              <a:defRPr sz="1600">
                <a:solidFill>
                  <a:srgbClr val="000000"/>
                </a:solidFill>
              </a:defRPr>
            </a:pPr>
            <a:r>
              <a:t>Verduras del tamaño de un puño (este plato tiene pimientos morrones cortados en cubitos, cebolla picada)</a:t>
            </a:r>
          </a:p>
          <a:p>
            <a:pPr marL="285750" indent="-285750" defTabSz="1828589">
              <a:buSzPct val="100000"/>
              <a:buFont typeface="Arial"/>
              <a:buChar char="•"/>
              <a:defRPr sz="1600">
                <a:solidFill>
                  <a:srgbClr val="000000"/>
                </a:solidFill>
              </a:defRPr>
            </a:pPr>
            <a:r>
              <a:t>½ pulgar de grasa saludable, como aceite de olivo o de vegetal (esta comida salteada puede ser cocinada con este aceite) </a:t>
            </a:r>
          </a:p>
          <a:p>
            <a:pPr defTabSz="1828589">
              <a:defRPr sz="1600">
                <a:solidFill>
                  <a:srgbClr val="000000"/>
                </a:solidFill>
              </a:defRPr>
            </a:pPr>
            <a:endParaRPr sz="800"/>
          </a:p>
          <a:p>
            <a:pPr defTabSz="1828589">
              <a:defRPr sz="1600">
                <a:solidFill>
                  <a:srgbClr val="000000"/>
                </a:solidFill>
              </a:defRPr>
            </a:pPr>
            <a:endParaRPr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a:spLocks noGrp="1" noRot="1" noChangeAspect="1"/>
          </p:cNvSpPr>
          <p:nvPr>
            <p:ph type="sldImg"/>
          </p:nvPr>
        </p:nvSpPr>
        <p:spPr>
          <a:xfrm>
            <a:off x="381000" y="685800"/>
            <a:ext cx="6096000" cy="3429000"/>
          </a:xfrm>
          <a:prstGeom prst="rect">
            <a:avLst/>
          </a:prstGeom>
        </p:spPr>
        <p:txBody>
          <a:bodyPr/>
          <a:lstStyle/>
          <a:p>
            <a:endParaRPr/>
          </a:p>
        </p:txBody>
      </p:sp>
      <p:sp>
        <p:nvSpPr>
          <p:cNvPr id="766" name="Shape 766"/>
          <p:cNvSpPr>
            <a:spLocks noGrp="1"/>
          </p:cNvSpPr>
          <p:nvPr>
            <p:ph type="body" sz="quarter" idx="1"/>
          </p:nvPr>
        </p:nvSpPr>
        <p:spPr>
          <a:prstGeom prst="rect">
            <a:avLst/>
          </a:prstGeom>
        </p:spPr>
        <p:txBody>
          <a:bodyPr/>
          <a:lstStyle/>
          <a:p>
            <a:pPr defTabSz="1828589">
              <a:defRPr sz="1600">
                <a:solidFill>
                  <a:srgbClr val="000000"/>
                </a:solidFill>
              </a:defRPr>
            </a:pPr>
            <a:r>
              <a:t>Aunque su plato no siempre se verá como el de la ilustración, considere estas porciones para una comida saludable para los riñones. </a:t>
            </a:r>
          </a:p>
          <a:p>
            <a:pPr defTabSz="1828589">
              <a:defRPr sz="1600">
                <a:solidFill>
                  <a:srgbClr val="000000"/>
                </a:solidFill>
              </a:defRPr>
            </a:pPr>
            <a:endParaRPr sz="800"/>
          </a:p>
          <a:p>
            <a:pPr defTabSz="1828589">
              <a:defRPr sz="1600">
                <a:solidFill>
                  <a:srgbClr val="000000"/>
                </a:solidFill>
              </a:defRPr>
            </a:pPr>
            <a:r>
              <a:t>Este plato muestra porciones de: </a:t>
            </a:r>
          </a:p>
          <a:p>
            <a:pPr marL="285750" indent="-285750" defTabSz="1828589">
              <a:buSzPct val="100000"/>
              <a:buFont typeface="Arial"/>
              <a:buChar char="•"/>
              <a:defRPr sz="1600">
                <a:solidFill>
                  <a:srgbClr val="000000"/>
                </a:solidFill>
              </a:defRPr>
            </a:pPr>
            <a:r>
              <a:t>Una porción de ⅓ a ½ de proteína del tamaño de la palma de la mano (pollo)</a:t>
            </a:r>
          </a:p>
          <a:p>
            <a:pPr marL="285750" indent="-285750" defTabSz="1828589">
              <a:buSzPct val="100000"/>
              <a:buFont typeface="Arial"/>
              <a:buChar char="•"/>
              <a:defRPr sz="1600">
                <a:solidFill>
                  <a:srgbClr val="000000"/>
                </a:solidFill>
              </a:defRPr>
            </a:pPr>
            <a:r>
              <a:t>Mano ahuecada de fruta  (tomate) </a:t>
            </a:r>
          </a:p>
          <a:p>
            <a:pPr marL="285750" indent="-285750" defTabSz="1828589">
              <a:buSzPct val="100000"/>
              <a:buFont typeface="Arial"/>
              <a:buChar char="•"/>
              <a:defRPr sz="1600">
                <a:solidFill>
                  <a:srgbClr val="000000"/>
                </a:solidFill>
              </a:defRPr>
            </a:pPr>
            <a:r>
              <a:t>Mano ahuecada de pan o de granos, como arroz integral</a:t>
            </a:r>
          </a:p>
          <a:p>
            <a:pPr marL="285750" indent="-285750" defTabSz="1828589">
              <a:buSzPct val="100000"/>
              <a:buFont typeface="Arial"/>
              <a:buChar char="•"/>
              <a:defRPr sz="1600">
                <a:solidFill>
                  <a:srgbClr val="000000"/>
                </a:solidFill>
              </a:defRPr>
            </a:pPr>
            <a:r>
              <a:t>Mano ahuecada de lácteos, como leche baja en grasa o yogur (salsa a base de yogur)</a:t>
            </a:r>
          </a:p>
          <a:p>
            <a:pPr marL="285750" indent="-285750" defTabSz="1828589">
              <a:buSzPct val="100000"/>
              <a:buFont typeface="Arial"/>
              <a:buChar char="•"/>
              <a:defRPr sz="1600">
                <a:solidFill>
                  <a:srgbClr val="000000"/>
                </a:solidFill>
              </a:defRPr>
            </a:pPr>
            <a:r>
              <a:t>Verduras del tamaño de un puño (cebolla, pepino)</a:t>
            </a:r>
          </a:p>
          <a:p>
            <a:pPr marL="285750" indent="-285750" defTabSz="1828589">
              <a:buSzPct val="100000"/>
              <a:buFont typeface="Arial"/>
              <a:buChar char="•"/>
              <a:defRPr sz="1600">
                <a:solidFill>
                  <a:srgbClr val="000000"/>
                </a:solidFill>
              </a:defRPr>
            </a:pPr>
            <a:r>
              <a:t>½ pulgar de grasa saludable, como el aceite de oliva (el pollo puede ser cocinado en aceite de canola o de oliva, la salsa podría tener aceite de oliva)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Shape 773"/>
          <p:cNvSpPr>
            <a:spLocks noGrp="1" noRot="1" noChangeAspect="1"/>
          </p:cNvSpPr>
          <p:nvPr>
            <p:ph type="sldImg"/>
          </p:nvPr>
        </p:nvSpPr>
        <p:spPr>
          <a:xfrm>
            <a:off x="381000" y="685800"/>
            <a:ext cx="6096000" cy="3429000"/>
          </a:xfrm>
          <a:prstGeom prst="rect">
            <a:avLst/>
          </a:prstGeom>
        </p:spPr>
        <p:txBody>
          <a:bodyPr/>
          <a:lstStyle/>
          <a:p>
            <a:endParaRPr/>
          </a:p>
        </p:txBody>
      </p:sp>
      <p:sp>
        <p:nvSpPr>
          <p:cNvPr id="774" name="Shape 774"/>
          <p:cNvSpPr>
            <a:spLocks noGrp="1"/>
          </p:cNvSpPr>
          <p:nvPr>
            <p:ph type="body" sz="quarter" idx="1"/>
          </p:nvPr>
        </p:nvSpPr>
        <p:spPr>
          <a:prstGeom prst="rect">
            <a:avLst/>
          </a:prstGeom>
        </p:spPr>
        <p:txBody>
          <a:bodyPr/>
          <a:lstStyle/>
          <a:p>
            <a:pPr defTabSz="1828589">
              <a:defRPr sz="1600">
                <a:solidFill>
                  <a:srgbClr val="000000"/>
                </a:solidFill>
              </a:defRPr>
            </a:pPr>
            <a:r>
              <a:t>Ahora mostraremos algunos ejemplos de platos saludables para los riñones. Quiero que menciones que alimentos del plato encajan en cada grupo de alimentos. </a:t>
            </a:r>
          </a:p>
          <a:p>
            <a:pPr defTabSz="1828589">
              <a:defRPr sz="1600">
                <a:solidFill>
                  <a:srgbClr val="000000"/>
                </a:solidFill>
              </a:defRPr>
            </a:pPr>
            <a:endParaRPr sz="800"/>
          </a:p>
          <a:p>
            <a:pPr defTabSz="1828589">
              <a:defRPr sz="2400">
                <a:solidFill>
                  <a:srgbClr val="000000"/>
                </a:solidFill>
              </a:defRPr>
            </a:pPr>
            <a:r>
              <a:t>¿Qué alimentos hay en el plato?</a:t>
            </a:r>
          </a:p>
          <a:p>
            <a:pPr marL="285750" indent="-285750" defTabSz="1828589">
              <a:buSzPct val="100000"/>
              <a:buFont typeface="Arial"/>
              <a:buChar char="•"/>
              <a:defRPr sz="1600">
                <a:solidFill>
                  <a:srgbClr val="000000"/>
                </a:solidFill>
              </a:defRPr>
            </a:pPr>
            <a:r>
              <a:t>Proteína: Pollo, frijoles</a:t>
            </a:r>
          </a:p>
          <a:p>
            <a:pPr marL="285750" indent="-285750" defTabSz="1828589">
              <a:buSzPct val="100000"/>
              <a:buFont typeface="Arial"/>
              <a:buChar char="•"/>
              <a:defRPr sz="1600">
                <a:solidFill>
                  <a:srgbClr val="000000"/>
                </a:solidFill>
              </a:defRPr>
            </a:pPr>
            <a:r>
              <a:t>Fruta: limón para darle sabor</a:t>
            </a:r>
          </a:p>
          <a:p>
            <a:pPr marL="285750" indent="-285750" defTabSz="1828589">
              <a:buSzPct val="100000"/>
              <a:buFont typeface="Arial"/>
              <a:buChar char="•"/>
              <a:defRPr sz="1600">
                <a:solidFill>
                  <a:srgbClr val="000000"/>
                </a:solidFill>
              </a:defRPr>
            </a:pPr>
            <a:r>
              <a:t>Pan o granos: quinua</a:t>
            </a:r>
          </a:p>
          <a:p>
            <a:pPr marL="285750" indent="-285750" defTabSz="1828589">
              <a:buSzPct val="100000"/>
              <a:buFont typeface="Arial"/>
              <a:buChar char="•"/>
              <a:defRPr sz="1600">
                <a:solidFill>
                  <a:srgbClr val="000000"/>
                </a:solidFill>
              </a:defRPr>
            </a:pPr>
            <a:r>
              <a:t>Lácteos: Este plato no tiene ningún lácteo, pero puede añadir in vaso de leche o poco de queso</a:t>
            </a:r>
          </a:p>
          <a:p>
            <a:pPr marL="285750" indent="-285750" defTabSz="1828589">
              <a:buSzPct val="100000"/>
              <a:buFont typeface="Arial"/>
              <a:buChar char="•"/>
              <a:defRPr sz="1600">
                <a:solidFill>
                  <a:srgbClr val="000000"/>
                </a:solidFill>
              </a:defRPr>
            </a:pPr>
            <a:r>
              <a:t>Verduras: Coles de Bruselas, broccoli, espinacas, pimiento verde</a:t>
            </a:r>
          </a:p>
          <a:p>
            <a:pPr marL="285750" indent="-285750" defTabSz="1828589">
              <a:buSzPct val="100000"/>
              <a:buFont typeface="Arial"/>
              <a:buChar char="•"/>
              <a:defRPr sz="1600">
                <a:solidFill>
                  <a:srgbClr val="000000"/>
                </a:solidFill>
              </a:defRPr>
            </a:pPr>
            <a:r>
              <a:t>Grasa saludable: aderezo de aceite de oliva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xfrm>
            <a:off x="381000" y="685800"/>
            <a:ext cx="6096000" cy="3429000"/>
          </a:xfrm>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pPr defTabSz="1828589">
              <a:defRPr sz="2400">
                <a:solidFill>
                  <a:srgbClr val="000000"/>
                </a:solidFill>
              </a:defRPr>
            </a:pPr>
            <a:r>
              <a:t>Kidney Kitchen es el sitio web centrado en la nutrición del American Kidney Fund que Brinda información sobre los conceptos básicos de la alimentación y como cocinar saludable en caso de la enfermedad renal. </a:t>
            </a:r>
          </a:p>
          <a:p>
            <a:pPr defTabSz="1828589">
              <a:defRPr sz="2400">
                <a:solidFill>
                  <a:srgbClr val="000000"/>
                </a:solidFill>
              </a:defRPr>
            </a:pPr>
            <a:endParaRPr/>
          </a:p>
          <a:p>
            <a:pPr defTabSz="1828589">
              <a:defRPr sz="2400">
                <a:solidFill>
                  <a:srgbClr val="000000"/>
                </a:solidFill>
              </a:defRPr>
            </a:pPr>
            <a:r>
              <a:t>Kidney Kitchen ofrece información y recursos sobre lo que las personas que viven con enfermedad renal pueden comer y beber y les permite tomar decisiones positivas sobre alimentos y líquidos sin sentirse desanimados.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Shape 794"/>
          <p:cNvSpPr>
            <a:spLocks noGrp="1" noRot="1" noChangeAspect="1"/>
          </p:cNvSpPr>
          <p:nvPr>
            <p:ph type="sldImg"/>
          </p:nvPr>
        </p:nvSpPr>
        <p:spPr>
          <a:xfrm>
            <a:off x="381000" y="685800"/>
            <a:ext cx="6096000" cy="3429000"/>
          </a:xfrm>
          <a:prstGeom prst="rect">
            <a:avLst/>
          </a:prstGeom>
        </p:spPr>
        <p:txBody>
          <a:bodyPr/>
          <a:lstStyle/>
          <a:p>
            <a:endParaRPr/>
          </a:p>
        </p:txBody>
      </p:sp>
      <p:sp>
        <p:nvSpPr>
          <p:cNvPr id="795" name="Shape 795"/>
          <p:cNvSpPr>
            <a:spLocks noGrp="1"/>
          </p:cNvSpPr>
          <p:nvPr>
            <p:ph type="body" sz="quarter" idx="1"/>
          </p:nvPr>
        </p:nvSpPr>
        <p:spPr>
          <a:prstGeom prst="rect">
            <a:avLst/>
          </a:prstGeom>
        </p:spPr>
        <p:txBody>
          <a:bodyPr/>
          <a:lstStyle/>
          <a:p>
            <a:pPr defTabSz="1828589">
              <a:defRPr>
                <a:solidFill>
                  <a:srgbClr val="000000"/>
                </a:solidFill>
              </a:defRPr>
            </a:pPr>
            <a:r>
              <a:t>Ser activo en un área segura es importante para su salud general. También es útil para prevenir la diabetes, la hipertensión y la ERC.</a:t>
            </a:r>
          </a:p>
          <a:p>
            <a:pPr defTabSz="1828589">
              <a:defRPr>
                <a:solidFill>
                  <a:srgbClr val="000000"/>
                </a:solidFill>
              </a:defRPr>
            </a:pPr>
            <a:endParaRPr sz="600"/>
          </a:p>
          <a:p>
            <a:pPr defTabSz="1828589">
              <a:defRPr>
                <a:solidFill>
                  <a:srgbClr val="000000"/>
                </a:solidFill>
              </a:defRPr>
            </a:pPr>
            <a:r>
              <a:t>Hágase el propósito de ser activo 30 minutos al día, 5 días a la semana. Ser activo no tiene que ser aburrido ni debe hacerlo todo de una vez durante el día. Es útil comenzar lentamente. Por ejemplo, añada una actividad a su rutina, como caminar después de un alimento o subir las escaleras en lugar de usar el elevador. Encuentre actividades que disfrute, como caminar, bailar, la jardinería o practicar un deporte Si no puede subir todos los tramos de la escalera, suba de 1 a 3 tramos y tome el elevador el resto del camino.</a:t>
            </a:r>
          </a:p>
          <a:p>
            <a:pPr defTabSz="1828589">
              <a:defRPr>
                <a:solidFill>
                  <a:srgbClr val="000000"/>
                </a:solidFill>
              </a:defRPr>
            </a:pPr>
            <a:endParaRPr sz="600"/>
          </a:p>
          <a:p>
            <a:pPr defTabSz="1828589">
              <a:defRPr sz="2400">
                <a:solidFill>
                  <a:srgbClr val="000000"/>
                </a:solidFill>
              </a:defRPr>
            </a:pPr>
            <a:r>
              <a:t>Recuerde, es importante consultar con su medico antes de comenzar una nueva rutina de ejercicios. </a:t>
            </a:r>
            <a:endParaRPr sz="600"/>
          </a:p>
          <a:p>
            <a:pPr defTabSz="1828589">
              <a:defRPr>
                <a:solidFill>
                  <a:srgbClr val="000000"/>
                </a:solidFill>
              </a:defRPr>
            </a:pPr>
            <a:endParaRPr sz="6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xfrm>
            <a:off x="381000" y="685800"/>
            <a:ext cx="6096000" cy="3429000"/>
          </a:xfrm>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pPr defTabSz="1828589">
              <a:defRPr>
                <a:solidFill>
                  <a:srgbClr val="000000"/>
                </a:solidFill>
              </a:defRPr>
            </a:pPr>
            <a:r>
              <a:t>Hay otros cambios que puede hacer para reducir la probabilidad de tener ERC.</a:t>
            </a:r>
            <a:br/>
            <a:endParaRPr sz="600"/>
          </a:p>
          <a:p>
            <a:pPr marL="171450" indent="-171450" defTabSz="1828589">
              <a:buSzPct val="100000"/>
              <a:buFont typeface="Arial"/>
              <a:buChar char="•"/>
              <a:defRPr>
                <a:solidFill>
                  <a:srgbClr val="000000"/>
                </a:solidFill>
              </a:defRPr>
            </a:pPr>
            <a:r>
              <a:t>Primero, si fuma, deje de hacerlo. Fumar, o hasta mascar tabaco puede elevar la presión arterial y dañar los riñones. Recursos gratuitos como smokefree.gov o 1-800-QUIT-NOW pueden ayudar.</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Limite el alcohol. En general, las mujeres no deben beber más de 1 trago al día, y los hombres no deben beber más de dos tragos al día. Esto se basa en el tamaño de cuerpo de la persona. El consumo de demasiado alcohol puede aumentar la presión arterial, y esto puede dañar los riñones. </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Hable con su médico sobre las maneras de prevenir la ERC. Siempre es mejor detectar los problemas médicos en sus etapas tempranas, antes de que empeoren.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381000" y="685800"/>
            <a:ext cx="6096000" cy="3429000"/>
          </a:xfrm>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pPr defTabSz="1828589">
              <a:defRPr sz="1100">
                <a:solidFill>
                  <a:srgbClr val="000000"/>
                </a:solidFill>
              </a:defRPr>
            </a:pPr>
            <a:r>
              <a:t>La principal función de los riñones es filtrar los residuos y eliminar el líquido en exceso de la sangre.  Posiblemente no se da cuenta, pero su cuerpo siempre está produciendo desechos. Los desechos provienen de la comida que ingerimos y del uso de los músculos. </a:t>
            </a:r>
          </a:p>
          <a:p>
            <a:pPr defTabSz="1828589">
              <a:defRPr sz="1100">
                <a:solidFill>
                  <a:srgbClr val="000000"/>
                </a:solidFill>
              </a:defRPr>
            </a:pPr>
            <a:endParaRPr sz="500"/>
          </a:p>
          <a:p>
            <a:pPr defTabSz="1828589">
              <a:defRPr sz="1100">
                <a:solidFill>
                  <a:srgbClr val="000000"/>
                </a:solidFill>
              </a:defRPr>
            </a:pPr>
            <a:r>
              <a:t>Los riñones tienen otras tareas importantes que mantienen el funcionamiento adecuado del organismo. Sus riñones también ayudan a:</a:t>
            </a:r>
          </a:p>
          <a:p>
            <a:pPr marL="171450" indent="-171450" defTabSz="1828891">
              <a:buSzPct val="100000"/>
              <a:buFont typeface="Arial"/>
              <a:buChar char="•"/>
              <a:defRPr sz="1100">
                <a:solidFill>
                  <a:srgbClr val="000000"/>
                </a:solidFill>
              </a:defRPr>
            </a:pPr>
            <a:r>
              <a:t>Mantener los huesos sanos y fuertes</a:t>
            </a:r>
          </a:p>
          <a:p>
            <a:pPr marL="171450" indent="-171450" defTabSz="1828891">
              <a:buSzPct val="100000"/>
              <a:buFont typeface="Arial"/>
              <a:buChar char="•"/>
              <a:defRPr sz="1100">
                <a:solidFill>
                  <a:srgbClr val="000000"/>
                </a:solidFill>
              </a:defRPr>
            </a:pPr>
            <a:r>
              <a:t>Producir glóbulos rojos</a:t>
            </a:r>
          </a:p>
          <a:p>
            <a:pPr marL="171450" indent="-171450" defTabSz="1828891">
              <a:buSzPct val="100000"/>
              <a:buFont typeface="Arial"/>
              <a:buChar char="•"/>
              <a:defRPr sz="1100">
                <a:solidFill>
                  <a:srgbClr val="000000"/>
                </a:solidFill>
              </a:defRPr>
            </a:pPr>
            <a:r>
              <a:t>Controlar la presión arterial</a:t>
            </a:r>
          </a:p>
          <a:p>
            <a:pPr marL="171450" indent="-171450" defTabSz="1828589">
              <a:buSzPct val="100000"/>
              <a:buFont typeface="Arial"/>
              <a:buChar char="•"/>
              <a:defRPr sz="1100">
                <a:solidFill>
                  <a:srgbClr val="000000"/>
                </a:solidFill>
              </a:defRPr>
            </a:pPr>
            <a:r>
              <a:t>Mantener la cantidad correcta de minerales en el organismo. Los minerales como la sal, potasio, y calcio que recibimos de los alimentos.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a:spLocks noGrp="1" noRot="1" noChangeAspect="1"/>
          </p:cNvSpPr>
          <p:nvPr>
            <p:ph type="sldImg"/>
          </p:nvPr>
        </p:nvSpPr>
        <p:spPr>
          <a:xfrm>
            <a:off x="381000" y="685800"/>
            <a:ext cx="6096000" cy="3429000"/>
          </a:xfrm>
          <a:prstGeom prst="rect">
            <a:avLst/>
          </a:prstGeom>
        </p:spPr>
        <p:txBody>
          <a:bodyPr/>
          <a:lstStyle/>
          <a:p>
            <a:endParaRPr/>
          </a:p>
        </p:txBody>
      </p:sp>
      <p:sp>
        <p:nvSpPr>
          <p:cNvPr id="813" name="Shape 813"/>
          <p:cNvSpPr>
            <a:spLocks noGrp="1"/>
          </p:cNvSpPr>
          <p:nvPr>
            <p:ph type="body" sz="quarter" idx="1"/>
          </p:nvPr>
        </p:nvSpPr>
        <p:spPr>
          <a:prstGeom prst="rect">
            <a:avLst/>
          </a:prstGeom>
        </p:spPr>
        <p:txBody>
          <a:bodyPr/>
          <a:lstStyle/>
          <a:p>
            <a:pPr defTabSz="1828589">
              <a:defRPr sz="2400">
                <a:solidFill>
                  <a:srgbClr val="000000"/>
                </a:solidFill>
              </a:defRPr>
            </a:pPr>
            <a:r>
              <a:t>Ahora que hemos hablado de maneras de prevenir la ERC, dedique unos momentos para escribir 3 cosas que harás  para prevenir la ERC. </a:t>
            </a:r>
          </a:p>
          <a:p>
            <a:pPr defTabSz="1828589">
              <a:defRPr sz="2400">
                <a:solidFill>
                  <a:srgbClr val="000000"/>
                </a:solidFill>
              </a:defRPr>
            </a:pPr>
            <a:endParaRPr/>
          </a:p>
          <a:p>
            <a:pPr defTabSz="1828589">
              <a:defRPr sz="2400">
                <a:solidFill>
                  <a:srgbClr val="000000"/>
                </a:solidFill>
              </a:defRPr>
            </a:pPr>
            <a:r>
              <a:t>La diapositiva tiene algunos ejemplos generales. Trate de que sus pasos de acción sean tan específicos como pueda.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pPr defTabSz="1828589">
              <a:defRPr sz="1400">
                <a:solidFill>
                  <a:srgbClr val="000000"/>
                </a:solidFill>
              </a:defRPr>
            </a:pPr>
            <a:r>
              <a:t>Recuerde, una vez que una persona tiene insuficiencia renal, sus riñones ya no podrán mejorar. La insuficiencia renal no se puede curar. </a:t>
            </a:r>
            <a:r>
              <a:rPr>
                <a:solidFill>
                  <a:srgbClr val="4D4D4F"/>
                </a:solidFill>
                <a:latin typeface="Roboto Regular"/>
                <a:ea typeface="Roboto Regular"/>
                <a:cs typeface="Roboto Regular"/>
                <a:sym typeface="Roboto Regular"/>
              </a:rPr>
              <a:t>Pero muchas personas disfrutan una larga vida cuando reciben tratamiento. </a:t>
            </a:r>
          </a:p>
          <a:p>
            <a:pPr defTabSz="1828589">
              <a:defRPr sz="1400">
                <a:solidFill>
                  <a:srgbClr val="4D4D4F"/>
                </a:solidFill>
                <a:latin typeface="Roboto Regular"/>
                <a:ea typeface="Roboto Regular"/>
                <a:cs typeface="Roboto Regular"/>
                <a:sym typeface="Roboto Regular"/>
              </a:defRPr>
            </a:pPr>
            <a:endParaRPr sz="700"/>
          </a:p>
          <a:p>
            <a:pPr defTabSz="1828589">
              <a:defRPr sz="1400">
                <a:solidFill>
                  <a:srgbClr val="4D4D4F"/>
                </a:solidFill>
                <a:latin typeface="Roboto Regular"/>
                <a:ea typeface="Roboto Regular"/>
                <a:cs typeface="Roboto Regular"/>
                <a:sym typeface="Roboto Regular"/>
              </a:defRPr>
            </a:pPr>
            <a:r>
              <a:t>Los principales tratamientos para la insuficiencia renal son diálisis, trasplante de riñón y tratamiento asistencial.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xfrm>
            <a:off x="381000" y="685800"/>
            <a:ext cx="6096000" cy="3429000"/>
          </a:xfrm>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t>Hay 3 tipos principales de tratamiento de la ERC. Hablemos sobre cada uno de ellos.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noRot="1" noChangeAspect="1"/>
          </p:cNvSpPr>
          <p:nvPr>
            <p:ph type="sldImg"/>
          </p:nvPr>
        </p:nvSpPr>
        <p:spPr>
          <a:xfrm>
            <a:off x="381000" y="685800"/>
            <a:ext cx="6096000" cy="3429000"/>
          </a:xfrm>
          <a:prstGeom prst="rect">
            <a:avLst/>
          </a:prstGeom>
        </p:spPr>
        <p:txBody>
          <a:bodyPr/>
          <a:lstStyle/>
          <a:p>
            <a:endParaRPr/>
          </a:p>
        </p:txBody>
      </p:sp>
      <p:sp>
        <p:nvSpPr>
          <p:cNvPr id="843" name="Shape 843"/>
          <p:cNvSpPr>
            <a:spLocks noGrp="1"/>
          </p:cNvSpPr>
          <p:nvPr>
            <p:ph type="body" sz="quarter" idx="1"/>
          </p:nvPr>
        </p:nvSpPr>
        <p:spPr>
          <a:prstGeom prst="rect">
            <a:avLst/>
          </a:prstGeom>
        </p:spPr>
        <p:txBody>
          <a:bodyPr/>
          <a:lstStyle/>
          <a:p>
            <a:pPr defTabSz="457200">
              <a:spcBef>
                <a:spcPts val="400"/>
              </a:spcBef>
              <a:defRPr>
                <a:solidFill>
                  <a:srgbClr val="000000"/>
                </a:solidFill>
              </a:defRPr>
            </a:pPr>
            <a:r>
              <a:t>La diálisis es un tratamiento para limpiar la sangre cuando los riñones no pueden hacerlo. La diálisis no mejora la salud de los riñones, sino que sustituye el trabajo que normalmente haría un riñón sano. Pero la diálisis solo hace aproximadamente de 10 a 15 por ciento de lo que hacen los riñones saludables.</a:t>
            </a:r>
          </a:p>
          <a:p>
            <a:pPr defTabSz="457200">
              <a:spcBef>
                <a:spcPts val="800"/>
              </a:spcBef>
              <a:defRPr>
                <a:solidFill>
                  <a:srgbClr val="000000"/>
                </a:solidFill>
              </a:defRPr>
            </a:pPr>
            <a:endParaRPr sz="600"/>
          </a:p>
          <a:p>
            <a:pPr defTabSz="457200">
              <a:spcBef>
                <a:spcPts val="400"/>
              </a:spcBef>
              <a:defRPr>
                <a:solidFill>
                  <a:srgbClr val="000000"/>
                </a:solidFill>
              </a:defRPr>
            </a:pPr>
            <a:r>
              <a:t>Hay dos tipos de diálisis: la hemodiálisis y la diálisis peritoneal, o DP.</a:t>
            </a:r>
          </a:p>
          <a:p>
            <a:pPr marL="171450" indent="-171450" defTabSz="457200">
              <a:spcBef>
                <a:spcPts val="800"/>
              </a:spcBef>
              <a:buSzPct val="100000"/>
              <a:buFont typeface="Arial"/>
              <a:buChar char="•"/>
              <a:defRPr>
                <a:solidFill>
                  <a:srgbClr val="000000"/>
                </a:solidFill>
              </a:defRPr>
            </a:pPr>
            <a:endParaRPr sz="6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Shape 857"/>
          <p:cNvSpPr>
            <a:spLocks noGrp="1" noRot="1" noChangeAspect="1"/>
          </p:cNvSpPr>
          <p:nvPr>
            <p:ph type="sldImg"/>
          </p:nvPr>
        </p:nvSpPr>
        <p:spPr>
          <a:xfrm>
            <a:off x="381000" y="685800"/>
            <a:ext cx="6096000" cy="3429000"/>
          </a:xfrm>
          <a:prstGeom prst="rect">
            <a:avLst/>
          </a:prstGeom>
        </p:spPr>
        <p:txBody>
          <a:bodyPr/>
          <a:lstStyle/>
          <a:p>
            <a:endParaRPr/>
          </a:p>
        </p:txBody>
      </p:sp>
      <p:sp>
        <p:nvSpPr>
          <p:cNvPr id="858" name="Shape 858"/>
          <p:cNvSpPr>
            <a:spLocks noGrp="1"/>
          </p:cNvSpPr>
          <p:nvPr>
            <p:ph type="body" sz="quarter" idx="1"/>
          </p:nvPr>
        </p:nvSpPr>
        <p:spPr>
          <a:prstGeom prst="rect">
            <a:avLst/>
          </a:prstGeom>
        </p:spPr>
        <p:txBody>
          <a:bodyPr/>
          <a:lstStyle/>
          <a:p>
            <a:pPr defTabSz="1828891">
              <a:defRPr sz="1600">
                <a:solidFill>
                  <a:srgbClr val="000000"/>
                </a:solidFill>
              </a:defRPr>
            </a:pPr>
            <a:r>
              <a:t>La hemodiálisis usa una máquina para limpiar la sangre. La sangre viaja desde la aguja, usualmente colocada en su brazo (se crea un puerto especial para el acceso), a través de un tubo y hasta la máquina que la limpia. La sangre limpia regresa al cuerpo a través de un tubo y una aguja diferentes. </a:t>
            </a:r>
          </a:p>
          <a:p>
            <a:pPr marL="171450" indent="-171450" defTabSz="1828589">
              <a:buSzPct val="100000"/>
              <a:buFont typeface="Arial"/>
              <a:buChar char="•"/>
              <a:defRPr sz="1600">
                <a:solidFill>
                  <a:srgbClr val="000000"/>
                </a:solidFill>
              </a:defRPr>
            </a:pPr>
            <a:endParaRPr sz="800"/>
          </a:p>
          <a:p>
            <a:pPr defTabSz="1828891">
              <a:defRPr sz="1600">
                <a:solidFill>
                  <a:srgbClr val="000000"/>
                </a:solidFill>
              </a:defRPr>
            </a:pPr>
            <a:r>
              <a:t>Se puede hacer hemodiálisis en un centro de diálisis o en el hogar. Los tratamientos en el centro por lo general se hacen 3 días a la semana, alrededor de 4 horas cada vez Si se hacen en casa, generalmente se hacen 6 días a la semana y cada tratamiento dura de 2 a 3 horas.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xfrm>
            <a:off x="381000" y="685800"/>
            <a:ext cx="6096000" cy="3429000"/>
          </a:xfrm>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p>
            <a:pPr defTabSz="1828891">
              <a:defRPr>
                <a:solidFill>
                  <a:srgbClr val="000000"/>
                </a:solidFill>
              </a:defRPr>
            </a:pPr>
            <a:r>
              <a:t>Si haces el hemodiálisis en casa, por lo general se hacen 6 días a la semana, alrededor de 2 a 3 hora cada vez. Necesitaras capacitación sobre como realizar su tratamiento y algún apoyo en casa. </a:t>
            </a:r>
          </a:p>
          <a:p>
            <a:pPr defTabSz="1828891">
              <a:defRPr>
                <a:solidFill>
                  <a:srgbClr val="000000"/>
                </a:solidFill>
              </a:defRPr>
            </a:pPr>
            <a:endParaRPr sz="600"/>
          </a:p>
          <a:p>
            <a:pPr defTabSz="1828891">
              <a:defRPr>
                <a:solidFill>
                  <a:srgbClr val="000000"/>
                </a:solidFill>
              </a:defRPr>
            </a:pPr>
            <a:r>
              <a:t>Hay algunos beneficios haciendo el hemodiálisis en casa. </a:t>
            </a:r>
          </a:p>
          <a:p>
            <a:pPr marL="171450" indent="-171450" defTabSz="1828891">
              <a:buSzPct val="100000"/>
              <a:buFont typeface="Arial"/>
              <a:buChar char="•"/>
              <a:defRPr>
                <a:solidFill>
                  <a:srgbClr val="000000"/>
                </a:solidFill>
              </a:defRPr>
            </a:pPr>
            <a:r>
              <a:t>Si haces los tratamientos cada día, podrás ser menos estricto con su plan de alimentación </a:t>
            </a:r>
          </a:p>
          <a:p>
            <a:pPr marL="171450" indent="-171450" defTabSz="1828891">
              <a:buSzPct val="100000"/>
              <a:buFont typeface="Arial"/>
              <a:buChar char="•"/>
              <a:defRPr>
                <a:solidFill>
                  <a:srgbClr val="000000"/>
                </a:solidFill>
              </a:defRPr>
            </a:pPr>
            <a:r>
              <a:t>Dado que no tiene que viajar a un centro, es posible que tenga mas flexibilidad en su horario. </a:t>
            </a:r>
          </a:p>
          <a:p>
            <a:pPr marL="171450" indent="-171450" defTabSz="1828891">
              <a:buSzPct val="100000"/>
              <a:buFont typeface="Arial"/>
              <a:buChar char="•"/>
              <a:defRPr>
                <a:solidFill>
                  <a:srgbClr val="000000"/>
                </a:solidFill>
              </a:defRPr>
            </a:pPr>
            <a:r>
              <a:t>Podrás seguir trabajando </a:t>
            </a:r>
          </a:p>
          <a:p>
            <a:pPr marL="171450" indent="-171450" defTabSz="1828891">
              <a:buSzPct val="100000"/>
              <a:buFont typeface="Arial"/>
              <a:buChar char="•"/>
              <a:defRPr>
                <a:solidFill>
                  <a:srgbClr val="000000"/>
                </a:solidFill>
              </a:defRPr>
            </a:pPr>
            <a:r>
              <a:t>Y podrás viajar si lo planea llevando su maquina con usted en su viaje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Shape 888"/>
          <p:cNvSpPr>
            <a:spLocks noGrp="1" noRot="1" noChangeAspect="1"/>
          </p:cNvSpPr>
          <p:nvPr>
            <p:ph type="sldImg"/>
          </p:nvPr>
        </p:nvSpPr>
        <p:spPr>
          <a:xfrm>
            <a:off x="381000" y="685800"/>
            <a:ext cx="6096000" cy="3429000"/>
          </a:xfrm>
          <a:prstGeom prst="rect">
            <a:avLst/>
          </a:prstGeom>
        </p:spPr>
        <p:txBody>
          <a:bodyPr/>
          <a:lstStyle/>
          <a:p>
            <a:endParaRPr/>
          </a:p>
        </p:txBody>
      </p:sp>
      <p:sp>
        <p:nvSpPr>
          <p:cNvPr id="889" name="Shape 889"/>
          <p:cNvSpPr>
            <a:spLocks noGrp="1"/>
          </p:cNvSpPr>
          <p:nvPr>
            <p:ph type="body" sz="quarter" idx="1"/>
          </p:nvPr>
        </p:nvSpPr>
        <p:spPr>
          <a:prstGeom prst="rect">
            <a:avLst/>
          </a:prstGeom>
        </p:spPr>
        <p:txBody>
          <a:bodyPr/>
          <a:lstStyle/>
          <a:p>
            <a:pPr defTabSz="1828589">
              <a:defRPr sz="1400">
                <a:solidFill>
                  <a:srgbClr val="4D4D4F"/>
                </a:solidFill>
                <a:latin typeface="Roboto Regular"/>
                <a:ea typeface="Roboto Regular"/>
                <a:cs typeface="Roboto Regular"/>
                <a:sym typeface="Roboto Regular"/>
              </a:defRPr>
            </a:pPr>
            <a:r>
              <a:t>La diálisis peritoneal (o DP) usa un líquido que se introduce en su barriga para limpiar la sangre y luego se retira. Durante la DP, usted llena un área de su barriga con un líquido de diálisis llamado dializado. En el proceso de la diálisis, el dializado usa como filtro el recubrimiento que cubre la mayoría de los órganos de su barriga, llamado peritoneo. </a:t>
            </a:r>
          </a:p>
          <a:p>
            <a:pPr defTabSz="1828589">
              <a:defRPr sz="1400">
                <a:solidFill>
                  <a:srgbClr val="4D4D4F"/>
                </a:solidFill>
                <a:latin typeface="Roboto Regular"/>
                <a:ea typeface="Roboto Regular"/>
                <a:cs typeface="Roboto Regular"/>
                <a:sym typeface="Roboto Regular"/>
              </a:defRPr>
            </a:pPr>
            <a:endParaRPr sz="700"/>
          </a:p>
          <a:p>
            <a:pPr defTabSz="1828589">
              <a:defRPr sz="1400">
                <a:solidFill>
                  <a:srgbClr val="4D4D4F"/>
                </a:solidFill>
                <a:latin typeface="Roboto Regular"/>
                <a:ea typeface="Roboto Regular"/>
                <a:cs typeface="Roboto Regular"/>
                <a:sym typeface="Roboto Regular"/>
              </a:defRPr>
            </a:pPr>
            <a:r>
              <a:t>Tiene que dejar el dializado en su barriga por cierto tiempo mientras limpia la sangre.</a:t>
            </a:r>
            <a:r>
              <a:rPr>
                <a:solidFill>
                  <a:srgbClr val="000000"/>
                </a:solidFill>
                <a:latin typeface="+mj-lt"/>
                <a:ea typeface="+mj-ea"/>
                <a:cs typeface="+mj-cs"/>
                <a:sym typeface="Calibri"/>
              </a:rPr>
              <a:t> Este tiempo depende de la persona. </a:t>
            </a:r>
            <a:r>
              <a:t>Luego, drenará el dializado usado de su barriga y volverá a llenarla con dializado limpio. Este proceso de drenar el dializado usado y sustituirlo con dializado fresco se llama intercambio.</a:t>
            </a:r>
          </a:p>
          <a:p>
            <a:pPr marL="171450" indent="-171450" defTabSz="1828589">
              <a:buSzPct val="100000"/>
              <a:buFont typeface="Arial"/>
              <a:buChar char="•"/>
              <a:defRPr sz="1400">
                <a:solidFill>
                  <a:srgbClr val="000000"/>
                </a:solidFill>
              </a:defRPr>
            </a:pPr>
            <a:endParaRPr sz="700"/>
          </a:p>
          <a:p>
            <a:pPr defTabSz="1828589">
              <a:defRPr sz="1400">
                <a:solidFill>
                  <a:srgbClr val="000000"/>
                </a:solidFill>
              </a:defRPr>
            </a:pPr>
            <a:r>
              <a:t>La diálisis peritoneal se puede hacer en cualquier lugar limpio y seco, lo que significa que con esta opción de tratamiento podría seguir trabajando o asistiendo a la escuela. Se hace continuamente durante el día o la noche. Por lo general las personas completan de 4 a 6 intercambios cada 24 horas.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xfrm>
            <a:off x="381000" y="685800"/>
            <a:ext cx="6096000" cy="3429000"/>
          </a:xfrm>
          <a:prstGeom prst="rect">
            <a:avLst/>
          </a:prstGeom>
        </p:spPr>
        <p:txBody>
          <a:bodyPr/>
          <a:lstStyle/>
          <a:p>
            <a:endParaRPr/>
          </a:p>
        </p:txBody>
      </p:sp>
      <p:sp>
        <p:nvSpPr>
          <p:cNvPr id="896" name="Shape 896"/>
          <p:cNvSpPr>
            <a:spLocks noGrp="1"/>
          </p:cNvSpPr>
          <p:nvPr>
            <p:ph type="body" sz="quarter" idx="1"/>
          </p:nvPr>
        </p:nvSpPr>
        <p:spPr>
          <a:prstGeom prst="rect">
            <a:avLst/>
          </a:prstGeom>
        </p:spPr>
        <p:txBody>
          <a:bodyPr/>
          <a:lstStyle/>
          <a:p>
            <a:pPr defTabSz="1828589">
              <a:defRPr sz="1400">
                <a:solidFill>
                  <a:srgbClr val="4D4D4F"/>
                </a:solidFill>
                <a:latin typeface="Roboto Regular"/>
                <a:ea typeface="Roboto Regular"/>
                <a:cs typeface="Roboto Regular"/>
                <a:sym typeface="Roboto Regular"/>
              </a:defRPr>
            </a:pPr>
            <a:r>
              <a:t>Un trasplante de riñón se considera la mejor opción para las personas que presentan insuficiencia renal, porque aumenta su probabilidad de disfrutar una vida más larga y saludable. </a:t>
            </a:r>
            <a:r>
              <a:rPr>
                <a:solidFill>
                  <a:srgbClr val="000000"/>
                </a:solidFill>
                <a:latin typeface="+mj-lt"/>
                <a:ea typeface="+mj-ea"/>
                <a:cs typeface="+mj-cs"/>
                <a:sym typeface="Calibri"/>
              </a:rPr>
              <a:t>Las personas con un trasplante de riñón exitoso pueden dejar de recibir diálisis durante tanto tiempo como dure su riñón trasplantado. </a:t>
            </a:r>
          </a:p>
          <a:p>
            <a:pPr defTabSz="1828589">
              <a:defRPr sz="1400">
                <a:solidFill>
                  <a:srgbClr val="000000"/>
                </a:solidFill>
              </a:defRPr>
            </a:pPr>
            <a:endParaRPr sz="700"/>
          </a:p>
          <a:p>
            <a:pPr defTabSz="1828589">
              <a:defRPr sz="1400">
                <a:solidFill>
                  <a:srgbClr val="000000"/>
                </a:solidFill>
              </a:defRPr>
            </a:pPr>
            <a:r>
              <a:t>Para recibir un trasplante de riñón, primero debe ser evaluado por un equipo de trasplantes. El equipo incluye a médicos, enfermeras, trabajadores sociales y dietistas. Estos profesionales examinan su salud física y mental, así como su situación financiera, porque el cuidado de un riñón nuevo requiere mucho trabajo.</a:t>
            </a:r>
          </a:p>
          <a:p>
            <a:pPr defTabSz="457200">
              <a:spcBef>
                <a:spcPts val="800"/>
              </a:spcBef>
              <a:defRPr sz="1400">
                <a:solidFill>
                  <a:srgbClr val="000000"/>
                </a:solidFill>
              </a:defRPr>
            </a:pPr>
            <a:endParaRPr sz="700"/>
          </a:p>
          <a:p>
            <a:pPr defTabSz="457200">
              <a:spcBef>
                <a:spcPts val="500"/>
              </a:spcBef>
              <a:defRPr sz="1400">
                <a:solidFill>
                  <a:srgbClr val="000000"/>
                </a:solidFill>
              </a:defRPr>
            </a:pPr>
            <a:r>
              <a:t>Después de un trasplante de riñón, debe tomar medicinas inmunodepresoras, también conocidas como medicinas anti rechazo, por tanto tiempo como dure el riñón trasplantado. Estas medicinas previenen que su cuerpo rechace (ataque) el riñón nuevo. Esto puede suceder si el sistema inmunitario de su cuerpo detecta que el riñón es de otra persona. Las medicinas inmunodepresoras aminoran (suprimen) la capacidad de su sistema inmunitario debilitando su respuesta de rechazo de su riñón nuevo.</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Shape 905"/>
          <p:cNvSpPr>
            <a:spLocks noGrp="1" noRot="1" noChangeAspect="1"/>
          </p:cNvSpPr>
          <p:nvPr>
            <p:ph type="sldImg"/>
          </p:nvPr>
        </p:nvSpPr>
        <p:spPr>
          <a:xfrm>
            <a:off x="381000" y="685800"/>
            <a:ext cx="6096000" cy="3429000"/>
          </a:xfrm>
          <a:prstGeom prst="rect">
            <a:avLst/>
          </a:prstGeom>
        </p:spPr>
        <p:txBody>
          <a:bodyPr/>
          <a:lstStyle/>
          <a:p>
            <a:endParaRPr/>
          </a:p>
        </p:txBody>
      </p:sp>
      <p:sp>
        <p:nvSpPr>
          <p:cNvPr id="906" name="Shape 906"/>
          <p:cNvSpPr>
            <a:spLocks noGrp="1"/>
          </p:cNvSpPr>
          <p:nvPr>
            <p:ph type="body" sz="quarter" idx="1"/>
          </p:nvPr>
        </p:nvSpPr>
        <p:spPr>
          <a:prstGeom prst="rect">
            <a:avLst/>
          </a:prstGeom>
        </p:spPr>
        <p:txBody>
          <a:bodyPr/>
          <a:lstStyle/>
          <a:p>
            <a:pPr>
              <a:defRPr>
                <a:solidFill>
                  <a:srgbClr val="000000"/>
                </a:solidFill>
              </a:defRPr>
            </a:pPr>
            <a:r>
              <a:t>Hay diferentes tipos de trasplantes de riñón. El riñón trasplantado puede provenir de un donante vivo o de un donante que acaba de fallecer. </a:t>
            </a:r>
            <a:br/>
            <a:endParaRPr sz="600"/>
          </a:p>
          <a:p>
            <a:pPr marL="171450" indent="-171450" defTabSz="1828589">
              <a:buSzPct val="100000"/>
              <a:buFont typeface="Arial"/>
              <a:buChar char="•"/>
              <a:defRPr sz="2400">
                <a:solidFill>
                  <a:srgbClr val="4D4D4F"/>
                </a:solidFill>
                <a:latin typeface="Roboto Regular"/>
                <a:ea typeface="Roboto Regular"/>
                <a:cs typeface="Roboto Regular"/>
                <a:sym typeface="Roboto Regular"/>
              </a:defRPr>
            </a:pPr>
            <a:r>
              <a:t>Un trasplante de riñón de donante vivo es una cirugía en la que el riñón sano proviene de alguien que está vivo, también llamado donante vivo. Esto es posible porque cada persona solo necesita un riñón sano para vivir. Una persona con dos riñones sanos puede donar uno de sus riñones a una persona con insuficiencia renal. Un donante vivo puede ser un familiar, amigo ¡o hasta un extraño!</a:t>
            </a:r>
            <a:br/>
            <a:endParaRPr/>
          </a:p>
          <a:p>
            <a:pPr marL="171450" indent="-171450" defTabSz="1828589">
              <a:buSzPct val="100000"/>
              <a:buFont typeface="Arial"/>
              <a:buChar char="•"/>
              <a:defRPr sz="2400">
                <a:solidFill>
                  <a:srgbClr val="4D4D4F"/>
                </a:solidFill>
                <a:latin typeface="Roboto Regular"/>
                <a:ea typeface="Roboto Regular"/>
                <a:cs typeface="Roboto Regular"/>
                <a:sym typeface="Roboto Regular"/>
              </a:defRPr>
            </a:pPr>
            <a:r>
              <a:t>La donación pareada de riñón (o intercambio pareado) es un tipo de trasplante de donante vivo. Esta es una opción cuando un paciente renal tiene un pariente o amigo que está dispuesto a ser donante de riñón y puede hacerlo, pero que no son compatibles. El donante da su riñón a un segundo paciente que lo necesita, y el familiar o amigo del segundo paciente da su riñón al primer paciente. El intercambio pareado de riñón puede suceder entre 2 o más pares de pacientes renales y sus donantes. Cada paciente intercambia a su donador, de manera que ambos pacientes reciben el riñón adecuado para ellos.</a:t>
            </a:r>
          </a:p>
          <a:p>
            <a:pPr marL="171450" indent="-171450" defTabSz="1828589">
              <a:buSzPct val="100000"/>
              <a:buFont typeface="Arial"/>
              <a:buChar char="•"/>
              <a:defRPr sz="2400">
                <a:solidFill>
                  <a:srgbClr val="4D4D4F"/>
                </a:solidFill>
                <a:latin typeface="Roboto Regular"/>
                <a:ea typeface="Roboto Regular"/>
                <a:cs typeface="Roboto Regular"/>
                <a:sym typeface="Roboto Regular"/>
              </a:defRPr>
            </a:pPr>
            <a:endParaRPr/>
          </a:p>
          <a:p>
            <a:pPr marL="171450" indent="-171450" defTabSz="1828589">
              <a:buSzPct val="100000"/>
              <a:buFont typeface="Arial"/>
              <a:buChar char="•"/>
              <a:defRPr sz="2400">
                <a:solidFill>
                  <a:srgbClr val="4D4D4F"/>
                </a:solidFill>
                <a:latin typeface="Roboto Regular"/>
                <a:ea typeface="Roboto Regular"/>
                <a:cs typeface="Roboto Regular"/>
                <a:sym typeface="Roboto Regular"/>
              </a:defRPr>
            </a:pPr>
            <a:r>
              <a:t>Un trasplante de riñón de un donante fallecido es cuando el riñón sano proviene de una persona que acaba de morir, también llamada donante fallecido. Esta persona o los miembros de su familia decidieron donar los órganos que estaban sanos en el momento del fallecimiento para ayudar a las personas que necesitan trasplantes. Independientemente de la manera en que la persona fallece, el riñón solo se trasplanta si está sano y es compatible con el paciente renal.</a:t>
            </a:r>
            <a:br/>
            <a:endParaRPr/>
          </a:p>
          <a:p>
            <a:pPr defTabSz="1828589">
              <a:defRPr sz="2400">
                <a:solidFill>
                  <a:srgbClr val="4D4D4F"/>
                </a:solidFill>
                <a:latin typeface="Roboto Regular"/>
                <a:ea typeface="Roboto Regular"/>
                <a:cs typeface="Roboto Regular"/>
                <a:sym typeface="Roboto Regular"/>
              </a:defRPr>
            </a:pPr>
            <a:r>
              <a:t>Las investigaciones han mostrado que las personas que reciben un riñón de un </a:t>
            </a:r>
            <a:r>
              <a:rPr u="sng">
                <a:solidFill>
                  <a:srgbClr val="0563C1"/>
                </a:solidFill>
                <a:uFill>
                  <a:solidFill>
                    <a:srgbClr val="0563C1"/>
                  </a:solidFill>
                </a:uFill>
                <a:hlinkClick r:id="rId3"/>
              </a:rPr>
              <a:t>donante vivo</a:t>
            </a:r>
            <a:r>
              <a:t> viven más tiempo que aquellas que reciben un riñón de un </a:t>
            </a:r>
            <a:r>
              <a:rPr u="sng">
                <a:solidFill>
                  <a:srgbClr val="0563C1"/>
                </a:solidFill>
                <a:uFill>
                  <a:solidFill>
                    <a:srgbClr val="0563C1"/>
                  </a:solidFill>
                </a:uFill>
                <a:hlinkClick r:id="rId4"/>
              </a:rPr>
              <a:t>donante fallecido</a:t>
            </a:r>
            <a:r>
              <a:t>. En promedio, los trasplantes de donantes vivos duran de 15 a 20 años, y los trasplantes de donantes fallecidos duran de 10 a 15 años. El tiempo que dura un riñón trasplantado también depende de que no haya complicaciones. </a:t>
            </a:r>
          </a:p>
          <a:p>
            <a:pPr defTabSz="1828589">
              <a:defRPr sz="2400">
                <a:solidFill>
                  <a:srgbClr val="1C7DBD"/>
                </a:solidFill>
                <a:latin typeface="Roboto Regular"/>
                <a:ea typeface="Roboto Regular"/>
                <a:cs typeface="Roboto Regular"/>
                <a:sym typeface="Roboto Regular"/>
              </a:defRPr>
            </a:pPr>
            <a:endParaRPr/>
          </a:p>
          <a:p>
            <a:pPr defTabSz="1828589">
              <a:defRPr sz="2400">
                <a:solidFill>
                  <a:srgbClr val="000000"/>
                </a:solidFill>
                <a:latin typeface="Roboto Regular"/>
                <a:ea typeface="Roboto Regular"/>
                <a:cs typeface="Roboto Regular"/>
                <a:sym typeface="Roboto Regular"/>
              </a:defRPr>
            </a:pPr>
            <a:r>
              <a:t>La </a:t>
            </a:r>
            <a:r>
              <a:rPr u="sng">
                <a:solidFill>
                  <a:srgbClr val="0563C1"/>
                </a:solidFill>
                <a:uFill>
                  <a:solidFill>
                    <a:srgbClr val="0563C1"/>
                  </a:solidFill>
                </a:uFill>
                <a:hlinkClick r:id="rId5"/>
              </a:rPr>
              <a:t>cirugía de trasplante de riñón</a:t>
            </a:r>
            <a:r>
              <a:rPr>
                <a:solidFill>
                  <a:srgbClr val="4D4D4F"/>
                </a:solidFill>
              </a:rPr>
              <a:t> se considera segura y generalmente tiene mucho éxito. Un trasplante de riñón exitoso depende de su salud antes del trasplante, de que se cuide después del trasplante, y de que siga exactamente las órdenes de su médico después del trasplante.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912"/>
          <p:cNvSpPr>
            <a:spLocks noGrp="1" noRot="1" noChangeAspect="1"/>
          </p:cNvSpPr>
          <p:nvPr>
            <p:ph type="sldImg"/>
          </p:nvPr>
        </p:nvSpPr>
        <p:spPr>
          <a:xfrm>
            <a:off x="381000" y="685800"/>
            <a:ext cx="6096000" cy="3429000"/>
          </a:xfrm>
          <a:prstGeom prst="rect">
            <a:avLst/>
          </a:prstGeom>
        </p:spPr>
        <p:txBody>
          <a:bodyPr/>
          <a:lstStyle/>
          <a:p>
            <a:endParaRPr/>
          </a:p>
        </p:txBody>
      </p:sp>
      <p:sp>
        <p:nvSpPr>
          <p:cNvPr id="913" name="Shape 913"/>
          <p:cNvSpPr>
            <a:spLocks noGrp="1"/>
          </p:cNvSpPr>
          <p:nvPr>
            <p:ph type="body" sz="quarter" idx="1"/>
          </p:nvPr>
        </p:nvSpPr>
        <p:spPr>
          <a:prstGeom prst="rect">
            <a:avLst/>
          </a:prstGeom>
        </p:spPr>
        <p:txBody>
          <a:bodyPr/>
          <a:lstStyle/>
          <a:p>
            <a:pPr defTabSz="1828589">
              <a:defRPr>
                <a:solidFill>
                  <a:srgbClr val="000000"/>
                </a:solidFill>
              </a:defRPr>
            </a:pPr>
            <a:r>
              <a:t>Ciertos pacientes podrían optar por recibir tratamiento asistencial, también llamado atención de apoyo o cuidados paliativos . La atención de apoyo utiliza medicinas para tratar los síntomas de la insuficiencia renal sin someterse a diálisis y sin recibir un trasplante de riñón. Puede ayudar a una persona a vivir cómodamente, pero no la mantendrá viva. </a:t>
            </a:r>
          </a:p>
          <a:p>
            <a:pPr defTabSz="1828589">
              <a:defRPr>
                <a:solidFill>
                  <a:srgbClr val="000000"/>
                </a:solidFill>
              </a:defRPr>
            </a:pPr>
            <a:endParaRPr sz="600"/>
          </a:p>
          <a:p>
            <a:pPr defTabSz="1828589">
              <a:defRPr>
                <a:solidFill>
                  <a:srgbClr val="000000"/>
                </a:solidFill>
              </a:defRPr>
            </a:pPr>
            <a:r>
              <a:t>Esta opción es más frecuente entre las personas de edad mayor y aquellas que tienen 2 o más enfermedades concurrentes. Su objetivo es mantener a la persona cómoda, pero la prolongación de la vida  no necesariamente es una meta realista. </a:t>
            </a:r>
            <a:r>
              <a:rPr sz="500">
                <a:solidFill>
                  <a:srgbClr val="4D4D4F"/>
                </a:solidFill>
                <a:latin typeface="Roboto Regular"/>
                <a:ea typeface="Roboto Regular"/>
                <a:cs typeface="Roboto Regular"/>
                <a:sym typeface="Roboto Regular"/>
              </a:rPr>
              <a:t>La duración de su vida dependerá de muchos factores. Cada persona es diferente, nadie puede darle una respuesta definitiva a esta pregunta.</a:t>
            </a:r>
          </a:p>
          <a:p>
            <a:pPr marL="171450" indent="-171450" defTabSz="1828589">
              <a:buSzPct val="100000"/>
              <a:buFont typeface="Arial"/>
              <a:buChar char="•"/>
              <a:defRPr sz="1000">
                <a:solidFill>
                  <a:srgbClr val="4D4D4F"/>
                </a:solidFill>
                <a:latin typeface="Roboto Regular"/>
                <a:ea typeface="Roboto Regular"/>
                <a:cs typeface="Roboto Regular"/>
                <a:sym typeface="Roboto Regular"/>
              </a:defRPr>
            </a:pPr>
            <a:endParaRPr sz="500"/>
          </a:p>
          <a:p>
            <a:pPr defTabSz="1828589">
              <a:defRPr>
                <a:solidFill>
                  <a:srgbClr val="000000"/>
                </a:solidFill>
              </a:defRPr>
            </a:pPr>
            <a:r>
              <a:t>Al elegir una opción de tratamiento, es importante considerar las ventajas y las desventajas de cada opción. También puede hablar sobre esto con su médico y sus seres queridos.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pPr defTabSz="1828589">
              <a:defRPr sz="2400">
                <a:solidFill>
                  <a:srgbClr val="000000"/>
                </a:solidFill>
              </a:defRPr>
            </a:pPr>
            <a:r>
              <a:t>Esta es la manera en que funcionan sus riñones:</a:t>
            </a:r>
          </a:p>
          <a:p>
            <a:pPr marL="342900" indent="-342900" defTabSz="1828589">
              <a:buSzPct val="100000"/>
              <a:buFont typeface="Arial"/>
              <a:buChar char="•"/>
              <a:defRPr sz="2400">
                <a:solidFill>
                  <a:srgbClr val="000000"/>
                </a:solidFill>
              </a:defRPr>
            </a:pPr>
            <a:r>
              <a:t>La sangre entra a los riñones</a:t>
            </a:r>
          </a:p>
          <a:p>
            <a:pPr marL="342900" indent="-342900" defTabSz="1828589">
              <a:buSzPct val="100000"/>
              <a:buFont typeface="Arial"/>
              <a:buChar char="•"/>
              <a:defRPr sz="2400">
                <a:solidFill>
                  <a:srgbClr val="000000"/>
                </a:solidFill>
              </a:defRPr>
            </a:pPr>
            <a:r>
              <a:t>Los riñones filtran los residuos y el líquido extra de la sangre para producir orina</a:t>
            </a:r>
          </a:p>
          <a:p>
            <a:pPr marL="342900" indent="-342900" defTabSz="1828589">
              <a:buSzPct val="100000"/>
              <a:buFont typeface="Arial"/>
              <a:buChar char="•"/>
              <a:defRPr sz="2400">
                <a:solidFill>
                  <a:srgbClr val="000000"/>
                </a:solidFill>
              </a:defRPr>
            </a:pPr>
            <a:r>
              <a:t>La sangre filtrada y limpia sale de los riñones y regresa al resto del cuerpo</a:t>
            </a:r>
          </a:p>
          <a:p>
            <a:pPr marL="342900" indent="-342900" defTabSz="1828589">
              <a:buSzPct val="100000"/>
              <a:buFont typeface="Arial"/>
              <a:buChar char="•"/>
              <a:defRPr sz="2400">
                <a:solidFill>
                  <a:srgbClr val="000000"/>
                </a:solidFill>
              </a:defRPr>
            </a:pPr>
            <a:r>
              <a:t>La orina fluye de los riñones a la vejiga a través de 2 tubos delgados llamados uréteres</a:t>
            </a:r>
          </a:p>
          <a:p>
            <a:pPr marL="342900" indent="-342900" defTabSz="1828589">
              <a:buSzPct val="100000"/>
              <a:buFont typeface="Arial"/>
              <a:buChar char="•"/>
              <a:defRPr sz="2400">
                <a:solidFill>
                  <a:srgbClr val="000000"/>
                </a:solidFill>
              </a:defRPr>
            </a:pPr>
            <a:r>
              <a:t>Cuando orina, los residuos salen de su cuerpo</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hape 940"/>
          <p:cNvSpPr>
            <a:spLocks noGrp="1" noRot="1" noChangeAspect="1"/>
          </p:cNvSpPr>
          <p:nvPr>
            <p:ph type="sldImg"/>
          </p:nvPr>
        </p:nvSpPr>
        <p:spPr>
          <a:xfrm>
            <a:off x="381000" y="685800"/>
            <a:ext cx="6096000" cy="3429000"/>
          </a:xfrm>
          <a:prstGeom prst="rect">
            <a:avLst/>
          </a:prstGeom>
        </p:spPr>
        <p:txBody>
          <a:bodyPr/>
          <a:lstStyle/>
          <a:p>
            <a:endParaRPr/>
          </a:p>
        </p:txBody>
      </p:sp>
      <p:sp>
        <p:nvSpPr>
          <p:cNvPr id="941" name="Shape 941"/>
          <p:cNvSpPr>
            <a:spLocks noGrp="1"/>
          </p:cNvSpPr>
          <p:nvPr>
            <p:ph type="body" sz="quarter" idx="1"/>
          </p:nvPr>
        </p:nvSpPr>
        <p:spPr>
          <a:prstGeom prst="rect">
            <a:avLst/>
          </a:prstGeom>
        </p:spPr>
        <p:txBody>
          <a:bodyPr/>
          <a:lstStyle/>
          <a:p>
            <a:pPr defTabSz="1828589">
              <a:defRPr sz="1400">
                <a:solidFill>
                  <a:srgbClr val="000000"/>
                </a:solidFill>
              </a:defRPr>
            </a:pPr>
            <a:r>
              <a:t>¡Ahora puede mostrar lo que ha aprendido! Relacione el tratamiento con su descripción.</a:t>
            </a:r>
          </a:p>
          <a:p>
            <a:pPr defTabSz="1828589">
              <a:defRPr sz="1400" b="1">
                <a:solidFill>
                  <a:srgbClr val="000000"/>
                </a:solidFill>
              </a:defRPr>
            </a:pPr>
            <a:endParaRPr sz="700"/>
          </a:p>
          <a:p>
            <a:pPr defTabSz="1828589">
              <a:defRPr sz="1400" b="1" i="1">
                <a:solidFill>
                  <a:srgbClr val="000000"/>
                </a:solidFill>
              </a:defRPr>
            </a:pPr>
            <a:r>
              <a:t>[Deje que los participantes hablen, luego muestre todas las respuestas]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Shape 959"/>
          <p:cNvSpPr>
            <a:spLocks noGrp="1" noRot="1" noChangeAspect="1"/>
          </p:cNvSpPr>
          <p:nvPr>
            <p:ph type="sldImg"/>
          </p:nvPr>
        </p:nvSpPr>
        <p:spPr>
          <a:xfrm>
            <a:off x="381000" y="685800"/>
            <a:ext cx="6096000" cy="3429000"/>
          </a:xfrm>
          <a:prstGeom prst="rect">
            <a:avLst/>
          </a:prstGeom>
        </p:spPr>
        <p:txBody>
          <a:bodyPr/>
          <a:lstStyle/>
          <a:p>
            <a:endParaRPr/>
          </a:p>
        </p:txBody>
      </p:sp>
      <p:sp>
        <p:nvSpPr>
          <p:cNvPr id="960" name="Shape 960"/>
          <p:cNvSpPr>
            <a:spLocks noGrp="1"/>
          </p:cNvSpPr>
          <p:nvPr>
            <p:ph type="body" sz="quarter" idx="1"/>
          </p:nvPr>
        </p:nvSpPr>
        <p:spPr>
          <a:prstGeom prst="rect">
            <a:avLst/>
          </a:prstGeom>
        </p:spPr>
        <p:txBody>
          <a:bodyPr/>
          <a:lstStyle/>
          <a:p>
            <a:pPr defTabSz="1828589">
              <a:defRPr sz="1400">
                <a:solidFill>
                  <a:srgbClr val="000000"/>
                </a:solidFill>
              </a:defRPr>
            </a:pPr>
            <a:r>
              <a:t>Estas son las respuestas.</a:t>
            </a:r>
          </a:p>
          <a:p>
            <a:pPr defTabSz="1828589">
              <a:defRPr sz="1400" b="1">
                <a:solidFill>
                  <a:srgbClr val="000000"/>
                </a:solidFill>
              </a:defRPr>
            </a:pPr>
            <a:endParaRPr sz="700"/>
          </a:p>
          <a:p>
            <a:pPr defTabSz="1828589">
              <a:defRPr sz="1400" b="1" i="1">
                <a:solidFill>
                  <a:srgbClr val="000000"/>
                </a:solidFill>
              </a:defRPr>
            </a:pPr>
            <a:r>
              <a:t>[Deje que los participantes hablen, luego muestre todas las respuestas]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Shape 972"/>
          <p:cNvSpPr>
            <a:spLocks noGrp="1" noRot="1" noChangeAspect="1"/>
          </p:cNvSpPr>
          <p:nvPr>
            <p:ph type="sldImg"/>
          </p:nvPr>
        </p:nvSpPr>
        <p:spPr>
          <a:xfrm>
            <a:off x="381000" y="685800"/>
            <a:ext cx="6096000" cy="3429000"/>
          </a:xfrm>
          <a:prstGeom prst="rect">
            <a:avLst/>
          </a:prstGeom>
        </p:spPr>
        <p:txBody>
          <a:bodyPr/>
          <a:lstStyle/>
          <a:p>
            <a:endParaRPr/>
          </a:p>
        </p:txBody>
      </p:sp>
      <p:sp>
        <p:nvSpPr>
          <p:cNvPr id="973" name="Shape 973"/>
          <p:cNvSpPr>
            <a:spLocks noGrp="1"/>
          </p:cNvSpPr>
          <p:nvPr>
            <p:ph type="body" sz="quarter" idx="1"/>
          </p:nvPr>
        </p:nvSpPr>
        <p:spPr>
          <a:prstGeom prst="rect">
            <a:avLst/>
          </a:prstGeom>
        </p:spPr>
        <p:txBody>
          <a:bodyPr/>
          <a:lstStyle/>
          <a:p>
            <a:pPr defTabSz="1828589">
              <a:defRPr sz="1300">
                <a:solidFill>
                  <a:srgbClr val="000000"/>
                </a:solidFill>
              </a:defRPr>
            </a:pPr>
            <a:r>
              <a:t>Hemos llegado al final de nuestra sesión educativa sobre el riñón. Resumamos los puntos más importantes que debe recordar en adelante. Estos son los mensajes más importantes que se quiere llevar de esta sesión. Digan la respuesta o escríbanla en el espacio. </a:t>
            </a:r>
            <a:r>
              <a:rPr b="1" i="1"/>
              <a:t>Haga clic para pasar a la siguiente diapositiva y revelar las respuestas.</a:t>
            </a:r>
            <a:br>
              <a:rPr b="1" i="1"/>
            </a:br>
            <a:endParaRPr sz="600"/>
          </a:p>
          <a:p>
            <a:pPr defTabSz="1828589">
              <a:defRPr sz="1300" b="1" i="1">
                <a:solidFill>
                  <a:srgbClr val="000000"/>
                </a:solidFill>
              </a:defRPr>
            </a:pPr>
            <a:r>
              <a:t>[Respuestas]</a:t>
            </a:r>
          </a:p>
          <a:p>
            <a:pPr marL="285750" indent="-285750" defTabSz="1828589">
              <a:buSzPct val="100000"/>
              <a:buFont typeface="Arial"/>
              <a:buChar char="•"/>
              <a:defRPr sz="1300">
                <a:solidFill>
                  <a:srgbClr val="000000"/>
                </a:solidFill>
              </a:defRPr>
            </a:pPr>
            <a:r>
              <a:t>Cuando los riñones están permanentemente dañados y no funcionan tan bien como deberían, significa que una persona tiene</a:t>
            </a:r>
            <a:r>
              <a:rPr b="1"/>
              <a:t> enfermedad renal crónica (ERC)</a:t>
            </a:r>
          </a:p>
          <a:p>
            <a:pPr marL="285750" indent="-285750" defTabSz="1828891">
              <a:buSzPct val="100000"/>
              <a:buFont typeface="Arial"/>
              <a:buChar char="•"/>
              <a:defRPr sz="1300">
                <a:solidFill>
                  <a:srgbClr val="000000"/>
                </a:solidFill>
              </a:defRPr>
            </a:pPr>
            <a:r>
              <a:t>Las causas más frecuentes de la ERC son la </a:t>
            </a:r>
            <a:r>
              <a:rPr b="1"/>
              <a:t>diabetes y la hipertensión. </a:t>
            </a:r>
          </a:p>
          <a:p>
            <a:pPr marL="285750" indent="-285750" defTabSz="1828589">
              <a:buSzPct val="100000"/>
              <a:buFont typeface="Arial"/>
              <a:buChar char="•"/>
              <a:defRPr sz="1300">
                <a:solidFill>
                  <a:srgbClr val="000000"/>
                </a:solidFill>
              </a:defRPr>
            </a:pPr>
            <a:r>
              <a:t>Por lo general, los síntomas de la ERC no aparecen sino hasta </a:t>
            </a:r>
            <a:r>
              <a:rPr b="1"/>
              <a:t>las últimas etapas o cuando la enfermedad progresa a insuficiencia renal</a:t>
            </a:r>
          </a:p>
          <a:p>
            <a:pPr marL="285750" indent="-285750" defTabSz="1828589">
              <a:buSzPct val="100000"/>
              <a:buFont typeface="Arial"/>
              <a:buChar char="•"/>
              <a:defRPr sz="1300">
                <a:solidFill>
                  <a:srgbClr val="000000"/>
                </a:solidFill>
              </a:defRPr>
            </a:pPr>
            <a:r>
              <a:t>Pregunte a su médico sobre las </a:t>
            </a:r>
            <a:r>
              <a:rPr b="1"/>
              <a:t>pruebas de sangre y de orina.</a:t>
            </a:r>
            <a:r>
              <a:t> Esta es la única manera de saber qué tan bien funcionan sus riñones.</a:t>
            </a:r>
          </a:p>
          <a:p>
            <a:pPr marL="285750" indent="-285750" defTabSz="1828589">
              <a:buSzPct val="100000"/>
              <a:buFont typeface="Arial"/>
              <a:buChar char="•"/>
              <a:defRPr sz="1300">
                <a:solidFill>
                  <a:srgbClr val="000000"/>
                </a:solidFill>
              </a:defRPr>
            </a:pPr>
            <a:r>
              <a:t>Usted puede prevenir la ERC y la insuficiencia renal: </a:t>
            </a:r>
          </a:p>
          <a:p>
            <a:pPr marL="1085896" lvl="1" indent="-171450" defTabSz="1828589">
              <a:buSzPct val="100000"/>
              <a:buFont typeface="Arial"/>
              <a:buChar char="•"/>
              <a:defRPr sz="1300" b="1">
                <a:solidFill>
                  <a:srgbClr val="000000"/>
                </a:solidFill>
              </a:defRPr>
            </a:pPr>
            <a:r>
              <a:t>Controlando la diabetes y la hipertensión</a:t>
            </a:r>
          </a:p>
          <a:p>
            <a:pPr marL="1085896" lvl="1" indent="-171450" defTabSz="1828589">
              <a:buSzPct val="100000"/>
              <a:buFont typeface="Arial"/>
              <a:buChar char="•"/>
              <a:defRPr sz="1300" b="1">
                <a:solidFill>
                  <a:srgbClr val="000000"/>
                </a:solidFill>
              </a:defRPr>
            </a:pPr>
            <a:r>
              <a:t>Comiendo saludablemente</a:t>
            </a:r>
          </a:p>
          <a:p>
            <a:pPr marL="1085896" lvl="1" indent="-171450" defTabSz="1828589">
              <a:buSzPct val="100000"/>
              <a:buFont typeface="Arial"/>
              <a:buChar char="•"/>
              <a:defRPr sz="1300" b="1">
                <a:solidFill>
                  <a:srgbClr val="000000"/>
                </a:solidFill>
              </a:defRPr>
            </a:pPr>
            <a:r>
              <a:t>Siendo activo</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Shape 978"/>
          <p:cNvSpPr>
            <a:spLocks noGrp="1" noRot="1" noChangeAspect="1"/>
          </p:cNvSpPr>
          <p:nvPr>
            <p:ph type="sldImg"/>
          </p:nvPr>
        </p:nvSpPr>
        <p:spPr>
          <a:xfrm>
            <a:off x="381000" y="685800"/>
            <a:ext cx="6096000" cy="3429000"/>
          </a:xfrm>
          <a:prstGeom prst="rect">
            <a:avLst/>
          </a:prstGeom>
        </p:spPr>
        <p:txBody>
          <a:bodyPr/>
          <a:lstStyle/>
          <a:p>
            <a:endParaRPr/>
          </a:p>
        </p:txBody>
      </p:sp>
      <p:sp>
        <p:nvSpPr>
          <p:cNvPr id="979" name="Shape 979"/>
          <p:cNvSpPr>
            <a:spLocks noGrp="1"/>
          </p:cNvSpPr>
          <p:nvPr>
            <p:ph type="body" sz="quarter" idx="1"/>
          </p:nvPr>
        </p:nvSpPr>
        <p:spPr>
          <a:prstGeom prst="rect">
            <a:avLst/>
          </a:prstGeom>
        </p:spPr>
        <p:txBody>
          <a:bodyPr/>
          <a:lstStyle/>
          <a:p>
            <a:pPr defTabSz="1828589">
              <a:defRPr sz="1300" b="1" i="1">
                <a:solidFill>
                  <a:srgbClr val="000000"/>
                </a:solidFill>
              </a:defRPr>
            </a:pPr>
            <a:r>
              <a:t>[Respuestas]</a:t>
            </a:r>
          </a:p>
          <a:p>
            <a:pPr marL="285750" indent="-285750" defTabSz="1828589">
              <a:buSzPct val="100000"/>
              <a:buFont typeface="Arial"/>
              <a:buChar char="•"/>
              <a:defRPr sz="1300">
                <a:solidFill>
                  <a:srgbClr val="000000"/>
                </a:solidFill>
              </a:defRPr>
            </a:pPr>
            <a:r>
              <a:t>Cuando los riñones están permanentemente dañados y no funcionan tan bien como deberían, significa que una persona tiene</a:t>
            </a:r>
            <a:r>
              <a:rPr b="1"/>
              <a:t> enfermedad renal crónica (ERC)</a:t>
            </a:r>
          </a:p>
          <a:p>
            <a:pPr marL="285750" indent="-285750" defTabSz="1828891">
              <a:buSzPct val="100000"/>
              <a:buFont typeface="Arial"/>
              <a:buChar char="•"/>
              <a:defRPr sz="1300">
                <a:solidFill>
                  <a:srgbClr val="000000"/>
                </a:solidFill>
              </a:defRPr>
            </a:pPr>
            <a:r>
              <a:t>Las causas más frecuentes de la ERC son la </a:t>
            </a:r>
            <a:r>
              <a:rPr b="1"/>
              <a:t>diabetes y la hipertensión. </a:t>
            </a:r>
          </a:p>
          <a:p>
            <a:pPr marL="285750" indent="-285750" defTabSz="1828589">
              <a:buSzPct val="100000"/>
              <a:buFont typeface="Arial"/>
              <a:buChar char="•"/>
              <a:defRPr sz="1300">
                <a:solidFill>
                  <a:srgbClr val="000000"/>
                </a:solidFill>
              </a:defRPr>
            </a:pPr>
            <a:r>
              <a:t>Por lo general, los síntomas de la ERC no aparecen sino hasta </a:t>
            </a:r>
            <a:r>
              <a:rPr b="1"/>
              <a:t>las últimas etapas o cuando la enfermedad progresa a insuficiencia renal</a:t>
            </a:r>
          </a:p>
          <a:p>
            <a:pPr marL="285750" indent="-285750" defTabSz="1828589">
              <a:buSzPct val="100000"/>
              <a:buFont typeface="Arial"/>
              <a:buChar char="•"/>
              <a:defRPr sz="1300">
                <a:solidFill>
                  <a:srgbClr val="000000"/>
                </a:solidFill>
              </a:defRPr>
            </a:pPr>
            <a:r>
              <a:t>Pregunte a su médico sobre las </a:t>
            </a:r>
            <a:r>
              <a:rPr b="1"/>
              <a:t>pruebas de sangre y de orina.</a:t>
            </a:r>
            <a:r>
              <a:t> Esta es la única manera de saber qué tan bien funcionan sus riñones.</a:t>
            </a:r>
          </a:p>
          <a:p>
            <a:pPr marL="285750" indent="-285750" defTabSz="1828589">
              <a:buSzPct val="100000"/>
              <a:buFont typeface="Arial"/>
              <a:buChar char="•"/>
              <a:defRPr sz="1300">
                <a:solidFill>
                  <a:srgbClr val="000000"/>
                </a:solidFill>
              </a:defRPr>
            </a:pPr>
            <a:r>
              <a:t>Usted puede prevenir la ERC y la insuficiencia renal: </a:t>
            </a:r>
          </a:p>
          <a:p>
            <a:pPr marL="1085896" lvl="1" indent="-171450" defTabSz="1828589">
              <a:buSzPct val="100000"/>
              <a:buFont typeface="Arial"/>
              <a:buChar char="•"/>
              <a:defRPr sz="1300" b="1">
                <a:solidFill>
                  <a:srgbClr val="000000"/>
                </a:solidFill>
              </a:defRPr>
            </a:pPr>
            <a:r>
              <a:t>Controlando la diabetes y la hipertensión</a:t>
            </a:r>
          </a:p>
          <a:p>
            <a:pPr marL="1085896" lvl="1" indent="-171450" defTabSz="1828589">
              <a:buSzPct val="100000"/>
              <a:buFont typeface="Arial"/>
              <a:buChar char="•"/>
              <a:defRPr sz="1300" b="1">
                <a:solidFill>
                  <a:srgbClr val="000000"/>
                </a:solidFill>
              </a:defRPr>
            </a:pPr>
            <a:r>
              <a:t>Comiendo saludablemente</a:t>
            </a:r>
          </a:p>
          <a:p>
            <a:pPr marL="1085896" lvl="1" indent="-171450" defTabSz="1828589">
              <a:buSzPct val="100000"/>
              <a:buFont typeface="Arial"/>
              <a:buChar char="•"/>
              <a:defRPr sz="1300" b="1">
                <a:solidFill>
                  <a:srgbClr val="000000"/>
                </a:solidFill>
              </a:defRPr>
            </a:pPr>
            <a:r>
              <a:t>Siendo activo</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Shape 985"/>
          <p:cNvSpPr>
            <a:spLocks noGrp="1" noRot="1" noChangeAspect="1"/>
          </p:cNvSpPr>
          <p:nvPr>
            <p:ph type="sldImg"/>
          </p:nvPr>
        </p:nvSpPr>
        <p:spPr>
          <a:xfrm>
            <a:off x="381000" y="685800"/>
            <a:ext cx="6096000" cy="3429000"/>
          </a:xfrm>
          <a:prstGeom prst="rect">
            <a:avLst/>
          </a:prstGeom>
        </p:spPr>
        <p:txBody>
          <a:bodyPr/>
          <a:lstStyle/>
          <a:p>
            <a:endParaRPr/>
          </a:p>
        </p:txBody>
      </p:sp>
      <p:sp>
        <p:nvSpPr>
          <p:cNvPr id="986" name="Shape 986"/>
          <p:cNvSpPr>
            <a:spLocks noGrp="1"/>
          </p:cNvSpPr>
          <p:nvPr>
            <p:ph type="body" sz="quarter" idx="1"/>
          </p:nvPr>
        </p:nvSpPr>
        <p:spPr>
          <a:prstGeom prst="rect">
            <a:avLst/>
          </a:prstGeom>
        </p:spPr>
        <p:txBody>
          <a:bodyPr/>
          <a:lstStyle/>
          <a:p>
            <a:pPr defTabSz="1828891">
              <a:defRPr sz="1800">
                <a:solidFill>
                  <a:srgbClr val="000000"/>
                </a:solidFill>
              </a:defRPr>
            </a:pPr>
            <a:r>
              <a:rPr dirty="0" err="1"/>
              <a:t>Muchas</a:t>
            </a:r>
            <a:r>
              <a:rPr dirty="0"/>
              <a:t> gracias por </a:t>
            </a:r>
            <a:r>
              <a:rPr dirty="0" err="1"/>
              <a:t>participar</a:t>
            </a:r>
            <a:r>
              <a:rPr dirty="0"/>
              <a:t> hoy </a:t>
            </a:r>
            <a:r>
              <a:rPr dirty="0" err="1"/>
              <a:t>en</a:t>
            </a:r>
            <a:r>
              <a:rPr dirty="0"/>
              <a:t> </a:t>
            </a:r>
            <a:r>
              <a:rPr dirty="0" err="1"/>
              <a:t>esta</a:t>
            </a:r>
            <a:r>
              <a:rPr dirty="0"/>
              <a:t> </a:t>
            </a:r>
            <a:r>
              <a:rPr dirty="0" err="1"/>
              <a:t>sesión</a:t>
            </a:r>
            <a:r>
              <a:rPr dirty="0"/>
              <a:t> </a:t>
            </a:r>
            <a:r>
              <a:rPr dirty="0" err="1"/>
              <a:t>educativa</a:t>
            </a:r>
            <a:r>
              <a:rPr dirty="0"/>
              <a:t>. </a:t>
            </a:r>
            <a:r>
              <a:rPr dirty="0" err="1"/>
              <a:t>Espero</a:t>
            </a:r>
            <a:r>
              <a:rPr dirty="0"/>
              <a:t> que </a:t>
            </a:r>
            <a:r>
              <a:rPr dirty="0" err="1"/>
              <a:t>hayan</a:t>
            </a:r>
            <a:r>
              <a:rPr dirty="0"/>
              <a:t> </a:t>
            </a:r>
            <a:r>
              <a:rPr dirty="0" err="1"/>
              <a:t>aprendido</a:t>
            </a:r>
            <a:r>
              <a:rPr dirty="0"/>
              <a:t> </a:t>
            </a:r>
            <a:r>
              <a:rPr dirty="0" err="1"/>
              <a:t>más</a:t>
            </a:r>
            <a:r>
              <a:rPr dirty="0"/>
              <a:t> </a:t>
            </a:r>
            <a:r>
              <a:rPr dirty="0" err="1"/>
              <a:t>sobre</a:t>
            </a:r>
            <a:r>
              <a:rPr dirty="0"/>
              <a:t> la </a:t>
            </a:r>
            <a:r>
              <a:rPr dirty="0" err="1"/>
              <a:t>enfermedad</a:t>
            </a:r>
            <a:r>
              <a:rPr dirty="0"/>
              <a:t> renal. ¡</a:t>
            </a:r>
            <a:r>
              <a:rPr dirty="0" err="1"/>
              <a:t>Ahora</a:t>
            </a:r>
            <a:r>
              <a:rPr dirty="0"/>
              <a:t> </a:t>
            </a:r>
            <a:r>
              <a:rPr dirty="0" err="1"/>
              <a:t>tengo</a:t>
            </a:r>
            <a:r>
              <a:rPr dirty="0"/>
              <a:t> </a:t>
            </a:r>
            <a:r>
              <a:rPr dirty="0" err="1"/>
              <a:t>tiempo</a:t>
            </a:r>
            <a:r>
              <a:rPr dirty="0"/>
              <a:t> para </a:t>
            </a:r>
            <a:r>
              <a:rPr dirty="0" err="1"/>
              <a:t>contestar</a:t>
            </a:r>
            <a:r>
              <a:rPr dirty="0"/>
              <a:t> </a:t>
            </a:r>
            <a:r>
              <a:rPr dirty="0" err="1"/>
              <a:t>algunas</a:t>
            </a:r>
            <a:r>
              <a:rPr dirty="0"/>
              <a:t> </a:t>
            </a:r>
            <a:r>
              <a:rPr dirty="0" err="1"/>
              <a:t>preguntas</a:t>
            </a:r>
            <a:r>
              <a:rPr dirty="0"/>
              <a:t>!</a:t>
            </a:r>
          </a:p>
          <a:p>
            <a:pPr defTabSz="1828891">
              <a:defRPr sz="1800">
                <a:solidFill>
                  <a:srgbClr val="000000"/>
                </a:solidFill>
              </a:defRPr>
            </a:pPr>
            <a:endParaRPr sz="900" dirty="0"/>
          </a:p>
          <a:p>
            <a:pPr defTabSz="1828891">
              <a:defRPr sz="1800">
                <a:solidFill>
                  <a:srgbClr val="000000"/>
                </a:solidFill>
              </a:defRPr>
            </a:pPr>
            <a:r>
              <a:rPr dirty="0" err="1"/>
              <a:t>Luego</a:t>
            </a:r>
            <a:r>
              <a:rPr dirty="0"/>
              <a:t> </a:t>
            </a:r>
            <a:r>
              <a:rPr dirty="0" err="1"/>
              <a:t>tomarán</a:t>
            </a:r>
            <a:r>
              <a:rPr dirty="0"/>
              <a:t> el examen y </a:t>
            </a:r>
            <a:r>
              <a:rPr dirty="0" err="1"/>
              <a:t>haremos</a:t>
            </a:r>
            <a:r>
              <a:rPr dirty="0"/>
              <a:t> la </a:t>
            </a:r>
            <a:r>
              <a:rPr dirty="0" err="1"/>
              <a:t>postevaluación</a:t>
            </a:r>
            <a:r>
              <a:rPr dirty="0"/>
              <a:t>. Sus </a:t>
            </a:r>
            <a:r>
              <a:rPr dirty="0" err="1"/>
              <a:t>respuestas</a:t>
            </a:r>
            <a:r>
              <a:rPr dirty="0"/>
              <a:t> </a:t>
            </a:r>
            <a:r>
              <a:rPr dirty="0" err="1"/>
              <a:t>ayudarán</a:t>
            </a:r>
            <a:r>
              <a:rPr dirty="0"/>
              <a:t> a American Kidney Fund a </a:t>
            </a:r>
            <a:r>
              <a:rPr dirty="0" err="1"/>
              <a:t>mejorar</a:t>
            </a:r>
            <a:r>
              <a:rPr dirty="0"/>
              <a:t> el </a:t>
            </a:r>
            <a:r>
              <a:rPr dirty="0" err="1"/>
              <a:t>programa</a:t>
            </a:r>
            <a:r>
              <a:rPr dirty="0"/>
              <a:t>. </a:t>
            </a:r>
          </a:p>
          <a:p>
            <a:pPr defTabSz="1828891">
              <a:defRPr sz="1800">
                <a:solidFill>
                  <a:srgbClr val="000000"/>
                </a:solidFill>
              </a:defRPr>
            </a:pPr>
            <a:endParaRPr sz="900" dirty="0"/>
          </a:p>
          <a:p>
            <a:pPr defTabSz="1828891">
              <a:defRPr sz="1800" b="1" i="1">
                <a:solidFill>
                  <a:srgbClr val="000000"/>
                </a:solidFill>
              </a:defRPr>
            </a:pPr>
            <a:r>
              <a:rPr dirty="0"/>
              <a:t>[Si </a:t>
            </a:r>
            <a:r>
              <a:rPr dirty="0" err="1"/>
              <a:t>usa</a:t>
            </a:r>
            <a:r>
              <a:rPr dirty="0"/>
              <a:t> un enlace </a:t>
            </a:r>
            <a:r>
              <a:rPr dirty="0" err="1"/>
              <a:t>en</a:t>
            </a:r>
            <a:r>
              <a:rPr dirty="0"/>
              <a:t> </a:t>
            </a:r>
            <a:r>
              <a:rPr dirty="0" err="1"/>
              <a:t>línea</a:t>
            </a:r>
            <a:r>
              <a:rPr dirty="0"/>
              <a:t>, </a:t>
            </a:r>
            <a:r>
              <a:rPr dirty="0" err="1"/>
              <a:t>asegúrese</a:t>
            </a:r>
            <a:r>
              <a:rPr dirty="0"/>
              <a:t> de que la audiencia </a:t>
            </a:r>
            <a:r>
              <a:rPr dirty="0" err="1"/>
              <a:t>pueda</a:t>
            </a:r>
            <a:r>
              <a:rPr dirty="0"/>
              <a:t> </a:t>
            </a:r>
            <a:r>
              <a:rPr dirty="0" err="1"/>
              <a:t>accederlo</a:t>
            </a:r>
            <a:r>
              <a:rPr dirty="0"/>
              <a:t> y </a:t>
            </a:r>
            <a:r>
              <a:rPr dirty="0" err="1"/>
              <a:t>tomar</a:t>
            </a:r>
            <a:r>
              <a:rPr dirty="0"/>
              <a:t> el examen y </a:t>
            </a:r>
            <a:r>
              <a:rPr dirty="0" err="1"/>
              <a:t>hacer</a:t>
            </a:r>
            <a:r>
              <a:rPr dirty="0"/>
              <a:t> la </a:t>
            </a:r>
            <a:r>
              <a:rPr dirty="0" err="1"/>
              <a:t>postevaluación</a:t>
            </a:r>
            <a:r>
              <a:rPr dirty="0"/>
              <a:t> antes de que se </a:t>
            </a:r>
            <a:r>
              <a:rPr dirty="0" err="1"/>
              <a:t>vayan</a:t>
            </a:r>
            <a:r>
              <a:rPr dirty="0"/>
              <a:t>.]</a:t>
            </a:r>
          </a:p>
          <a:p>
            <a:pPr defTabSz="1828891">
              <a:defRPr sz="1800" b="1" i="1">
                <a:solidFill>
                  <a:srgbClr val="000000"/>
                </a:solidFill>
              </a:defRPr>
            </a:pPr>
            <a:endParaRPr sz="900" dirty="0"/>
          </a:p>
          <a:p>
            <a:pPr defTabSz="1828891">
              <a:defRPr sz="1800" b="1" i="1">
                <a:solidFill>
                  <a:srgbClr val="000000"/>
                </a:solidFill>
              </a:defRPr>
            </a:pPr>
            <a:r>
              <a:rPr dirty="0"/>
              <a:t>[Si </a:t>
            </a:r>
            <a:r>
              <a:rPr dirty="0" err="1"/>
              <a:t>usa</a:t>
            </a:r>
            <a:r>
              <a:rPr dirty="0"/>
              <a:t> </a:t>
            </a:r>
            <a:r>
              <a:rPr dirty="0" err="1"/>
              <a:t>papel</a:t>
            </a:r>
            <a:r>
              <a:rPr dirty="0"/>
              <a:t> y </a:t>
            </a:r>
            <a:r>
              <a:rPr dirty="0" err="1"/>
              <a:t>lápiz</a:t>
            </a:r>
            <a:r>
              <a:rPr dirty="0"/>
              <a:t>, </a:t>
            </a:r>
            <a:r>
              <a:rPr dirty="0" err="1"/>
              <a:t>distribuya</a:t>
            </a:r>
            <a:r>
              <a:rPr dirty="0"/>
              <a:t> los </a:t>
            </a:r>
            <a:r>
              <a:rPr dirty="0" err="1"/>
              <a:t>exámenes</a:t>
            </a:r>
            <a:r>
              <a:rPr dirty="0"/>
              <a:t> y las </a:t>
            </a:r>
            <a:r>
              <a:rPr dirty="0" err="1"/>
              <a:t>postevaluaciones</a:t>
            </a:r>
            <a:r>
              <a:rPr dirty="0"/>
              <a:t> y </a:t>
            </a:r>
            <a:r>
              <a:rPr dirty="0" err="1"/>
              <a:t>recójalos</a:t>
            </a:r>
            <a:r>
              <a:rPr dirty="0"/>
              <a:t> de </a:t>
            </a:r>
            <a:r>
              <a:rPr dirty="0" err="1"/>
              <a:t>cada</a:t>
            </a:r>
            <a:r>
              <a:rPr dirty="0"/>
              <a:t> </a:t>
            </a:r>
            <a:r>
              <a:rPr dirty="0" err="1"/>
              <a:t>participante</a:t>
            </a:r>
            <a:r>
              <a:rPr dirty="0"/>
              <a:t> antes de que se </a:t>
            </a:r>
            <a:r>
              <a:rPr dirty="0" err="1"/>
              <a:t>vayan</a:t>
            </a:r>
            <a:r>
              <a:rPr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pPr defTabSz="1828891">
              <a:defRPr sz="2400">
                <a:solidFill>
                  <a:srgbClr val="000000"/>
                </a:solidFill>
              </a:defRPr>
            </a:pPr>
            <a:r>
              <a:t>Diferentes problemas médicos o lesiones pueden dañar los riñones. Si los riñones están dañados, no filtrarán los residuos y el agua de la sangre tan bien como debieran. Esto causa que los residuos y el agua extra se acumulen en el organismo, causando problemas en el corazón y los pulmones. También podrían causar anemia y osteopatía o enfermedad de los huesos. La anemia es una cantidad baja de glóbulos rojos, que puede hace que se sienta cansado y débil. </a:t>
            </a:r>
          </a:p>
          <a:p>
            <a:pPr defTabSz="1828891">
              <a:defRPr sz="2400">
                <a:solidFill>
                  <a:srgbClr val="000000"/>
                </a:solidFill>
              </a:defRPr>
            </a:pPr>
            <a:endParaRPr/>
          </a:p>
          <a:p>
            <a:pPr defTabSz="1828891">
              <a:defRPr sz="2400">
                <a:solidFill>
                  <a:srgbClr val="000000"/>
                </a:solidFill>
              </a:defRPr>
            </a:pPr>
            <a:endParaRPr/>
          </a:p>
          <a:p>
            <a:pPr defTabSz="1828589">
              <a:defRPr sz="2400">
                <a:solidFill>
                  <a:srgbClr val="4D4D4F"/>
                </a:solidFill>
                <a:latin typeface="Roboto Regular"/>
                <a:ea typeface="Roboto Regular"/>
                <a:cs typeface="Roboto Regular"/>
                <a:sym typeface="Roboto Regular"/>
              </a:defRPr>
            </a:pPr>
            <a:r>
              <a:t>Si el daño de sus riñones empeora y estos pierden progresivamente su capacidad de funcionar, significa que tiene una enfermedad renal crónica.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381000" y="685800"/>
            <a:ext cx="6096000" cy="3429000"/>
          </a:xfrm>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lvl1pPr defTabSz="1828589">
              <a:defRPr sz="2400">
                <a:solidFill>
                  <a:srgbClr val="4D4D4F"/>
                </a:solidFill>
                <a:latin typeface="Roboto Regular"/>
                <a:ea typeface="Roboto Regular"/>
                <a:cs typeface="Roboto Regular"/>
                <a:sym typeface="Roboto Regular"/>
              </a:defRPr>
            </a:lvl1pPr>
          </a:lstStyle>
          <a:p>
            <a:r>
              <a:t> Hablemos más sobre la enfermedad renal crónica o ERC.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defTabSz="1828589">
              <a:defRPr>
                <a:solidFill>
                  <a:srgbClr val="000000"/>
                </a:solidFill>
              </a:defRPr>
            </a:pPr>
            <a:r>
              <a:t>La ERC significa que los riñones están dañados. No funcionan como debieran. La ERC es el daño permanente, o perdurable, de los riñones. Lamentablemente el daño no desaparece y puede empeorar con el tiempo. No hay medicina ni tratamiento que pueda curar el daño de los riñones. </a:t>
            </a:r>
            <a:r>
              <a:rPr b="1"/>
              <a:t>Sin embargo, si se entera que tiene ERC en sus etapas tempranas, y toma medidas para conservar la salud de sus riñones, puede prevenir o desacelerar el empeoramiento de los daños. </a:t>
            </a:r>
            <a:r>
              <a:t>Además, ha habido un aumento de los tratamientos disponibles para evitar el empeoramiento de la ERC.</a:t>
            </a:r>
          </a:p>
          <a:p>
            <a:pPr defTabSz="1828589">
              <a:defRPr>
                <a:solidFill>
                  <a:srgbClr val="000000"/>
                </a:solidFill>
              </a:defRPr>
            </a:pPr>
            <a:endParaRPr sz="600"/>
          </a:p>
          <a:p>
            <a:pPr marL="171450" indent="-171450" defTabSz="1828589">
              <a:buSzPct val="100000"/>
              <a:buFont typeface="Arial"/>
              <a:buChar char="•"/>
              <a:defRPr>
                <a:solidFill>
                  <a:srgbClr val="000000"/>
                </a:solidFill>
              </a:defRPr>
            </a:pPr>
            <a:endParaRPr sz="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odule Intro Slide">
    <p:spTree>
      <p:nvGrpSpPr>
        <p:cNvPr id="1" name=""/>
        <p:cNvGrpSpPr/>
        <p:nvPr/>
      </p:nvGrpSpPr>
      <p:grpSpPr>
        <a:xfrm>
          <a:off x="0" y="0"/>
          <a:ext cx="0" cy="0"/>
          <a:chOff x="0" y="0"/>
          <a:chExt cx="0" cy="0"/>
        </a:xfrm>
      </p:grpSpPr>
      <p:sp>
        <p:nvSpPr>
          <p:cNvPr id="21" name="Body Level One…"/>
          <p:cNvSpPr txBox="1">
            <a:spLocks noGrp="1"/>
          </p:cNvSpPr>
          <p:nvPr>
            <p:ph type="body" sz="quarter" idx="1" hasCustomPrompt="1"/>
          </p:nvPr>
        </p:nvSpPr>
        <p:spPr>
          <a:prstGeom prst="rect">
            <a:avLst/>
          </a:prstGeom>
        </p:spPr>
        <p:txBody>
          <a:bodyPr/>
          <a:lstStyle/>
          <a:p>
            <a:r>
              <a:t>MODULE 1 OF 4: WELCOME AND KIDNEY BASICS</a:t>
            </a:r>
          </a:p>
          <a:p>
            <a:pPr lvl="1"/>
            <a:endParaRPr/>
          </a:p>
          <a:p>
            <a:pPr lvl="2"/>
            <a:endParaRPr/>
          </a:p>
          <a:p>
            <a:pPr lvl="3"/>
            <a:endParaRPr/>
          </a:p>
          <a:p>
            <a:pPr lvl="4"/>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con blank slide for graphics">
    <p:spTree>
      <p:nvGrpSpPr>
        <p:cNvPr id="1" name=""/>
        <p:cNvGrpSpPr/>
        <p:nvPr/>
      </p:nvGrpSpPr>
      <p:grpSpPr>
        <a:xfrm>
          <a:off x="0" y="0"/>
          <a:ext cx="0" cy="0"/>
          <a:chOff x="0" y="0"/>
          <a:chExt cx="0" cy="0"/>
        </a:xfrm>
      </p:grpSpPr>
      <p:sp>
        <p:nvSpPr>
          <p:cNvPr id="145"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48"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49"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50" name="Straight Connector 12"/>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5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5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0F1FD374-C6DE-9C28-8CE7-FD48A58AC3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hart slide">
    <p:spTree>
      <p:nvGrpSpPr>
        <p:cNvPr id="1" name=""/>
        <p:cNvGrpSpPr/>
        <p:nvPr/>
      </p:nvGrpSpPr>
      <p:grpSpPr>
        <a:xfrm>
          <a:off x="0" y="0"/>
          <a:ext cx="0" cy="0"/>
          <a:chOff x="0" y="0"/>
          <a:chExt cx="0" cy="0"/>
        </a:xfrm>
      </p:grpSpPr>
      <p:sp>
        <p:nvSpPr>
          <p:cNvPr id="15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62"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163"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64"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4A05BA55-DDF0-01FE-E041-9784E927AD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title card">
    <p:bg>
      <p:bgPr>
        <a:solidFill>
          <a:srgbClr val="00599C"/>
        </a:solidFill>
        <a:effectLst/>
      </p:bgPr>
    </p:bg>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stretch>
            <a:fillRect/>
          </a:stretch>
        </p:blipFill>
        <p:spPr>
          <a:xfrm>
            <a:off x="928672" y="1612376"/>
            <a:ext cx="1303702" cy="1303702"/>
          </a:xfrm>
          <a:prstGeom prst="rect">
            <a:avLst/>
          </a:prstGeom>
          <a:ln w="12700">
            <a:miter lim="400000"/>
          </a:ln>
        </p:spPr>
      </p:pic>
      <p:sp>
        <p:nvSpPr>
          <p:cNvPr id="175" name="Body Level One…"/>
          <p:cNvSpPr txBox="1">
            <a:spLocks noGrp="1"/>
          </p:cNvSpPr>
          <p:nvPr>
            <p:ph type="body" sz="half" idx="1" hasCustomPrompt="1"/>
          </p:nvPr>
        </p:nvSpPr>
        <p:spPr>
          <a:xfrm>
            <a:off x="2756550" y="2972642"/>
            <a:ext cx="8474111" cy="2332619"/>
          </a:xfrm>
          <a:prstGeom prst="rect">
            <a:avLst/>
          </a:prstGeom>
        </p:spPr>
        <p:txBody>
          <a:bodyPr>
            <a:normAutofit/>
          </a:bodyPr>
          <a:lstStyle>
            <a:lvl1pPr marL="342900" indent="-342900">
              <a:buSzPct val="60000"/>
              <a:buBlip>
                <a:blip r:embed="rId3"/>
              </a:buBlip>
              <a:defRPr sz="2400" b="0" cap="none">
                <a:solidFill>
                  <a:srgbClr val="FFFFFF"/>
                </a:solidFill>
              </a:defRPr>
            </a:lvl1pPr>
            <a:lvl2pPr marL="621631" indent="-240631">
              <a:buSzPct val="60000"/>
              <a:buBlip>
                <a:blip r:embed="rId4"/>
              </a:buBlip>
              <a:defRPr sz="2400" b="0" cap="none">
                <a:solidFill>
                  <a:srgbClr val="FFFFFF"/>
                </a:solidFill>
              </a:defRPr>
            </a:lvl2pPr>
            <a:lvl3pPr marL="1002631" indent="-240631">
              <a:buSzPct val="60000"/>
              <a:buBlip>
                <a:blip r:embed="rId4"/>
              </a:buBlip>
              <a:defRPr sz="2400" b="0" cap="none">
                <a:solidFill>
                  <a:srgbClr val="FFFFFF"/>
                </a:solidFill>
              </a:defRPr>
            </a:lvl3pPr>
            <a:lvl4pPr marL="1383631" indent="-240631">
              <a:buSzPct val="60000"/>
              <a:buBlip>
                <a:blip r:embed="rId4"/>
              </a:buBlip>
              <a:defRPr sz="2400" b="0" cap="none">
                <a:solidFill>
                  <a:srgbClr val="FFFFFF"/>
                </a:solidFill>
              </a:defRPr>
            </a:lvl4pPr>
            <a:lvl5pPr marL="1764631" indent="-240631">
              <a:buSzPct val="60000"/>
              <a:buBlip>
                <a:blip r:embed="rId4"/>
              </a:buBlip>
              <a:defRPr sz="2400" b="0" cap="none">
                <a:solidFill>
                  <a:srgbClr val="FFFFFF"/>
                </a:solidFill>
              </a:defRPr>
            </a:lvl5pPr>
          </a:lstStyle>
          <a:p>
            <a:r>
              <a:t>You completed Module X</a:t>
            </a:r>
          </a:p>
          <a:p>
            <a:pPr lvl="1"/>
            <a:endParaRPr/>
          </a:p>
          <a:p>
            <a:pPr lvl="2"/>
            <a:endParaRPr/>
          </a:p>
          <a:p>
            <a:pPr lvl="3"/>
            <a:endParaRPr/>
          </a:p>
          <a:p>
            <a:pPr lvl="4"/>
            <a:endParaRPr/>
          </a:p>
        </p:txBody>
      </p:sp>
      <p:sp>
        <p:nvSpPr>
          <p:cNvPr id="176" name="Title Text"/>
          <p:cNvSpPr txBox="1">
            <a:spLocks noGrp="1"/>
          </p:cNvSpPr>
          <p:nvPr>
            <p:ph type="title"/>
          </p:nvPr>
        </p:nvSpPr>
        <p:spPr>
          <a:xfrm>
            <a:off x="2602669" y="1418089"/>
            <a:ext cx="8979731" cy="1692276"/>
          </a:xfrm>
          <a:prstGeom prst="rect">
            <a:avLst/>
          </a:prstGeom>
        </p:spPr>
        <p:txBody>
          <a:bodyPr/>
          <a:lstStyle>
            <a:lvl1pPr>
              <a:defRPr sz="4800">
                <a:solidFill>
                  <a:srgbClr val="FFFFFF"/>
                </a:solidFill>
              </a:defRPr>
            </a:lvl1pPr>
          </a:lstStyle>
          <a:p>
            <a:r>
              <a:t>Title Text</a:t>
            </a:r>
          </a:p>
        </p:txBody>
      </p:sp>
      <p:sp>
        <p:nvSpPr>
          <p:cNvPr id="177"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E7E2CC7A-8020-8F67-DFBB-817DAABC07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title card">
    <p:bg>
      <p:bgPr>
        <a:solidFill>
          <a:srgbClr val="00599C"/>
        </a:solidFill>
        <a:effectLst/>
      </p:bgPr>
    </p:bg>
    <p:spTree>
      <p:nvGrpSpPr>
        <p:cNvPr id="1" name=""/>
        <p:cNvGrpSpPr/>
        <p:nvPr/>
      </p:nvGrpSpPr>
      <p:grpSpPr>
        <a:xfrm>
          <a:off x="0" y="0"/>
          <a:ext cx="0" cy="0"/>
          <a:chOff x="0" y="0"/>
          <a:chExt cx="0" cy="0"/>
        </a:xfrm>
      </p:grpSpPr>
      <p:pic>
        <p:nvPicPr>
          <p:cNvPr id="31" name="Picture 3" descr="Picture 3"/>
          <p:cNvPicPr>
            <a:picLocks noChangeAspect="1"/>
          </p:cNvPicPr>
          <p:nvPr/>
        </p:nvPicPr>
        <p:blipFill>
          <a:blip r:embed="rId2"/>
          <a:stretch>
            <a:fillRect/>
          </a:stretch>
        </p:blipFill>
        <p:spPr>
          <a:xfrm>
            <a:off x="8402019" y="1016013"/>
            <a:ext cx="3789981" cy="5522900"/>
          </a:xfrm>
          <a:prstGeom prst="rect">
            <a:avLst/>
          </a:prstGeom>
          <a:ln w="12700">
            <a:miter lim="400000"/>
          </a:ln>
        </p:spPr>
      </p:pic>
      <p:sp>
        <p:nvSpPr>
          <p:cNvPr id="32" name="Title 1"/>
          <p:cNvSpPr txBox="1">
            <a:spLocks noGrp="1"/>
          </p:cNvSpPr>
          <p:nvPr>
            <p:ph type="body" sz="quarter" idx="21" hasCustomPrompt="1"/>
          </p:nvPr>
        </p:nvSpPr>
        <p:spPr>
          <a:xfrm>
            <a:off x="838200" y="3474720"/>
            <a:ext cx="7425977" cy="678558"/>
          </a:xfrm>
          <a:prstGeom prst="rect">
            <a:avLst/>
          </a:prstGeom>
        </p:spPr>
        <p:txBody>
          <a:bodyPr>
            <a:spAutoFit/>
          </a:bodyPr>
          <a:lstStyle>
            <a:lvl1pPr>
              <a:spcBef>
                <a:spcPts val="0"/>
              </a:spcBef>
              <a:defRPr sz="4800" cap="none">
                <a:solidFill>
                  <a:srgbClr val="FFFFFF"/>
                </a:solidFill>
              </a:defRPr>
            </a:lvl1pPr>
          </a:lstStyle>
          <a:p>
            <a:r>
              <a:t>Text</a:t>
            </a:r>
          </a:p>
        </p:txBody>
      </p:sp>
      <p:sp>
        <p:nvSpPr>
          <p:cNvPr id="33" name="Straight Connector 20"/>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34" name="Title 1"/>
          <p:cNvSpPr txBox="1">
            <a:spLocks noGrp="1"/>
          </p:cNvSpPr>
          <p:nvPr>
            <p:ph type="body" sz="quarter" idx="22" hasCustomPrompt="1"/>
          </p:nvPr>
        </p:nvSpPr>
        <p:spPr>
          <a:xfrm>
            <a:off x="838199" y="2322151"/>
            <a:ext cx="5659419" cy="851372"/>
          </a:xfrm>
          <a:prstGeom prst="rect">
            <a:avLst/>
          </a:prstGeom>
        </p:spPr>
        <p:txBody>
          <a:bodyPr>
            <a:spAutoFit/>
          </a:bodyPr>
          <a:lstStyle>
            <a:lvl1pPr>
              <a:spcBef>
                <a:spcPts val="0"/>
              </a:spcBef>
              <a:defRPr sz="6000" cap="none">
                <a:solidFill>
                  <a:srgbClr val="FFFFFF"/>
                </a:solidFill>
              </a:defRPr>
            </a:lvl1pPr>
          </a:lstStyle>
          <a:p>
            <a:r>
              <a:t>#</a:t>
            </a:r>
          </a:p>
        </p:txBody>
      </p:sp>
      <p:sp>
        <p:nvSpPr>
          <p:cNvPr id="35"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289027FD-AC44-E07D-2ECA-D640AAF8E5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ingle Column">
    <p:spTree>
      <p:nvGrpSpPr>
        <p:cNvPr id="1" name=""/>
        <p:cNvGrpSpPr/>
        <p:nvPr/>
      </p:nvGrpSpPr>
      <p:grpSpPr>
        <a:xfrm>
          <a:off x="0" y="0"/>
          <a:ext cx="0" cy="0"/>
          <a:chOff x="0" y="0"/>
          <a:chExt cx="0" cy="0"/>
        </a:xfrm>
      </p:grpSpPr>
      <p:sp>
        <p:nvSpPr>
          <p:cNvPr id="43"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46"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47"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48" name="Straight Connector 7"/>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49"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7385008A-4F42-E309-C242-E931B55BDE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57"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60"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61"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62" name="Straight Connector 16"/>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63"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B86E56ED-E9D9-B80D-DED8-C7B994B4DB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Photo/graphic">
    <p:spTree>
      <p:nvGrpSpPr>
        <p:cNvPr id="1" name=""/>
        <p:cNvGrpSpPr/>
        <p:nvPr/>
      </p:nvGrpSpPr>
      <p:grpSpPr>
        <a:xfrm>
          <a:off x="0" y="0"/>
          <a:ext cx="0" cy="0"/>
          <a:chOff x="0" y="0"/>
          <a:chExt cx="0" cy="0"/>
        </a:xfrm>
      </p:grpSpPr>
      <p:sp>
        <p:nvSpPr>
          <p:cNvPr id="71"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74"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75"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76"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77"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78"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FB220A95-6590-A8FA-8641-E3188EA16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for graphics">
    <p:spTree>
      <p:nvGrpSpPr>
        <p:cNvPr id="1" name=""/>
        <p:cNvGrpSpPr/>
        <p:nvPr/>
      </p:nvGrpSpPr>
      <p:grpSpPr>
        <a:xfrm>
          <a:off x="0" y="0"/>
          <a:ext cx="0" cy="0"/>
          <a:chOff x="0" y="0"/>
          <a:chExt cx="0" cy="0"/>
        </a:xfrm>
      </p:grpSpPr>
      <p:sp>
        <p:nvSpPr>
          <p:cNvPr id="86"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89"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90" name="Straight Connector 9"/>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9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3930C526-0389-A53A-7FB3-B828C5A543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con slide single column">
    <p:spTree>
      <p:nvGrpSpPr>
        <p:cNvPr id="1" name=""/>
        <p:cNvGrpSpPr/>
        <p:nvPr/>
      </p:nvGrpSpPr>
      <p:grpSpPr>
        <a:xfrm>
          <a:off x="0" y="0"/>
          <a:ext cx="0" cy="0"/>
          <a:chOff x="0" y="0"/>
          <a:chExt cx="0" cy="0"/>
        </a:xfrm>
      </p:grpSpPr>
      <p:sp>
        <p:nvSpPr>
          <p:cNvPr id="9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0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03"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04" name="Straight Connector 7"/>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05"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06"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0C439B9F-761E-6866-35FD-EFC69B5C9F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con slide two column">
    <p:spTree>
      <p:nvGrpSpPr>
        <p:cNvPr id="1" name=""/>
        <p:cNvGrpSpPr/>
        <p:nvPr/>
      </p:nvGrpSpPr>
      <p:grpSpPr>
        <a:xfrm>
          <a:off x="0" y="0"/>
          <a:ext cx="0" cy="0"/>
          <a:chOff x="0" y="0"/>
          <a:chExt cx="0" cy="0"/>
        </a:xfrm>
      </p:grpSpPr>
      <p:sp>
        <p:nvSpPr>
          <p:cNvPr id="114"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17"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18"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19"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0" name="Body Level One…"/>
          <p:cNvSpPr txBox="1">
            <a:spLocks noGrp="1"/>
          </p:cNvSpPr>
          <p:nvPr>
            <p:ph type="body" sz="half" idx="2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2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F671846B-6F03-0BC3-9F46-EC08DFE576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con slide with photo/graphic">
    <p:spTree>
      <p:nvGrpSpPr>
        <p:cNvPr id="1" name=""/>
        <p:cNvGrpSpPr/>
        <p:nvPr/>
      </p:nvGrpSpPr>
      <p:grpSpPr>
        <a:xfrm>
          <a:off x="0" y="0"/>
          <a:ext cx="0" cy="0"/>
          <a:chOff x="0" y="0"/>
          <a:chExt cx="0" cy="0"/>
        </a:xfrm>
      </p:grpSpPr>
      <p:sp>
        <p:nvSpPr>
          <p:cNvPr id="12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3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33"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34"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35"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136" name="Body Level One…"/>
          <p:cNvSpPr txBox="1">
            <a:spLocks noGrp="1"/>
          </p:cNvSpPr>
          <p:nvPr>
            <p:ph type="body" sz="half" idx="1"/>
          </p:nvPr>
        </p:nvSpPr>
        <p:spPr>
          <a:xfrm>
            <a:off x="840928" y="2161171"/>
            <a:ext cx="4831229" cy="3488387"/>
          </a:xfrm>
          <a:prstGeom prst="rect">
            <a:avLst/>
          </a:prstGeom>
        </p:spPr>
        <p:txBody>
          <a:bodyPr>
            <a:normAutofit/>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37"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black and white logo&#10;&#10;Description automatically generated">
            <a:extLst>
              <a:ext uri="{FF2B5EF4-FFF2-40B4-BE49-F238E27FC236}">
                <a16:creationId xmlns:a16="http://schemas.microsoft.com/office/drawing/2014/main" id="{12A4491B-BC59-DCE9-E8BD-F0452A62B0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3" name="Picture 8" descr="Picture 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 name="Picture 10" descr="Pictur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209092" y="239208"/>
            <a:ext cx="2144709" cy="377794"/>
          </a:xfrm>
          <a:prstGeom prst="rect">
            <a:avLst/>
          </a:prstGeom>
          <a:ln w="12700">
            <a:miter lim="400000"/>
          </a:ln>
        </p:spPr>
      </p:pic>
      <p:pic>
        <p:nvPicPr>
          <p:cNvPr id="5" name="Picture 19" descr="Picture 19"/>
          <p:cNvPicPr>
            <a:picLocks noChangeAspect="1"/>
          </p:cNvPicPr>
          <p:nvPr/>
        </p:nvPicPr>
        <p:blipFill>
          <a:blip r:embed="rId16"/>
          <a:stretch>
            <a:fillRect/>
          </a:stretch>
        </p:blipFill>
        <p:spPr>
          <a:xfrm>
            <a:off x="-107006" y="-30901"/>
            <a:ext cx="12301871" cy="6919802"/>
          </a:xfrm>
          <a:prstGeom prst="rect">
            <a:avLst/>
          </a:prstGeom>
          <a:ln w="12700">
            <a:miter lim="400000"/>
          </a:ln>
        </p:spPr>
      </p:pic>
      <p:sp>
        <p:nvSpPr>
          <p:cNvPr id="6" name="TextBox 7"/>
          <p:cNvSpPr txBox="1"/>
          <p:nvPr/>
        </p:nvSpPr>
        <p:spPr>
          <a:xfrm>
            <a:off x="2005655" y="326866"/>
            <a:ext cx="2136372"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spc="300">
                <a:solidFill>
                  <a:srgbClr val="FFFFFF"/>
                </a:solidFill>
                <a:latin typeface="+mj-lt"/>
                <a:ea typeface="+mj-ea"/>
                <a:cs typeface="+mj-cs"/>
                <a:sym typeface="Calibri"/>
              </a:defRPr>
            </a:lvl1pPr>
          </a:lstStyle>
          <a:p>
            <a:r>
              <a:t>MODULE X</a:t>
            </a:r>
          </a:p>
        </p:txBody>
      </p:sp>
      <p:sp>
        <p:nvSpPr>
          <p:cNvPr id="8" name="Title 1"/>
          <p:cNvSpPr txBox="1"/>
          <p:nvPr/>
        </p:nvSpPr>
        <p:spPr>
          <a:xfrm>
            <a:off x="831850" y="3009321"/>
            <a:ext cx="10424160" cy="8513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nSpc>
                <a:spcPct val="90000"/>
              </a:lnSpc>
              <a:defRPr sz="6000" b="1"/>
            </a:lvl1pPr>
          </a:lstStyle>
          <a:p>
            <a:r>
              <a:t>Enfermedad renal crónica</a:t>
            </a:r>
          </a:p>
        </p:txBody>
      </p:sp>
      <p:sp>
        <p:nvSpPr>
          <p:cNvPr id="9" name="Body Level One…"/>
          <p:cNvSpPr txBox="1">
            <a:spLocks noGrp="1"/>
          </p:cNvSpPr>
          <p:nvPr>
            <p:ph type="body" idx="1"/>
          </p:nvPr>
        </p:nvSpPr>
        <p:spPr>
          <a:xfrm>
            <a:off x="831850" y="4202965"/>
            <a:ext cx="10515600" cy="2936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MODULE 1 OF 4: WELCOME AND KIDNEY BASICS</a:t>
            </a:r>
          </a:p>
          <a:p>
            <a:pPr lvl="1"/>
            <a:endParaRPr/>
          </a:p>
          <a:p>
            <a:pPr lvl="2"/>
            <a:endParaRPr/>
          </a:p>
          <a:p>
            <a:pPr lvl="3"/>
            <a:endParaRPr/>
          </a:p>
          <a:p>
            <a:pPr lvl="4"/>
            <a:endParaRPr/>
          </a:p>
        </p:txBody>
      </p:sp>
      <p:sp>
        <p:nvSpPr>
          <p:cNvPr id="11" name="Straight Connector 20"/>
          <p:cNvSpPr/>
          <p:nvPr/>
        </p:nvSpPr>
        <p:spPr>
          <a:xfrm>
            <a:off x="838200" y="4107729"/>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 name="TextBox 24"/>
          <p:cNvSpPr txBox="1"/>
          <p:nvPr/>
        </p:nvSpPr>
        <p:spPr>
          <a:xfrm>
            <a:off x="838200" y="6402070"/>
            <a:ext cx="4622748" cy="3023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914262">
              <a:lnSpc>
                <a:spcPct val="120000"/>
              </a:lnSpc>
              <a:defRPr sz="1000">
                <a:solidFill>
                  <a:schemeClr val="accent3"/>
                </a:solidFill>
              </a:defRPr>
            </a:pPr>
            <a:r>
              <a:t>© 2020 American Kidney Fund, Inc. (AKF).  </a:t>
            </a:r>
          </a:p>
          <a:p>
            <a:pPr defTabSz="914262">
              <a:lnSpc>
                <a:spcPct val="120000"/>
              </a:lnSpc>
              <a:defRPr sz="1000">
                <a:solidFill>
                  <a:schemeClr val="accent3"/>
                </a:solidFill>
              </a:defRPr>
            </a:pPr>
            <a:r>
              <a:t>Toda reproducción de los materiales de AKF requiere el permiso expreso de AKF.</a:t>
            </a:r>
          </a:p>
        </p:txBody>
      </p:sp>
      <p:sp>
        <p:nvSpPr>
          <p:cNvPr id="13" name="Title Text"/>
          <p:cNvSpPr txBox="1">
            <a:spLocks noGrp="1"/>
          </p:cNvSpPr>
          <p:nvPr>
            <p:ph type="title"/>
          </p:nvPr>
        </p:nvSpPr>
        <p:spPr>
          <a:xfrm>
            <a:off x="609600" y="0"/>
            <a:ext cx="10972800" cy="169227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14" name="Slide Number"/>
          <p:cNvSpPr txBox="1">
            <a:spLocks noGrp="1"/>
          </p:cNvSpPr>
          <p:nvPr>
            <p:ph type="sldNum" sz="quarter" idx="2"/>
          </p:nvPr>
        </p:nvSpPr>
        <p:spPr>
          <a:xfrm>
            <a:off x="11353800" y="6471139"/>
            <a:ext cx="153963" cy="135547"/>
          </a:xfrm>
          <a:prstGeom prst="rect">
            <a:avLst/>
          </a:prstGeom>
          <a:ln w="12700">
            <a:miter lim="400000"/>
          </a:ln>
        </p:spPr>
        <p:txBody>
          <a:bodyPr wrap="none" lIns="0" tIns="0" rIns="0" bIns="0" anchor="ctr">
            <a:spAutoFit/>
          </a:bodyPr>
          <a:lstStyle>
            <a:lvl1pPr defTabSz="914262">
              <a:lnSpc>
                <a:spcPct val="120000"/>
              </a:lnSpc>
              <a:defRPr sz="1000">
                <a:solidFill>
                  <a:schemeClr val="accent3"/>
                </a:solidFill>
              </a:defRPr>
            </a:lvl1pPr>
          </a:lstStyle>
          <a:p>
            <a:fld id="{86CB4B4D-7CA3-9044-876B-883B54F8677D}" type="slidenum">
              <a:t>‹#›</a:t>
            </a:fld>
            <a:endParaRPr/>
          </a:p>
        </p:txBody>
      </p:sp>
      <p:pic>
        <p:nvPicPr>
          <p:cNvPr id="18" name="Picture 17" descr="A black background with blue text&#10;&#10;Description automatically generated">
            <a:extLst>
              <a:ext uri="{FF2B5EF4-FFF2-40B4-BE49-F238E27FC236}">
                <a16:creationId xmlns:a16="http://schemas.microsoft.com/office/drawing/2014/main" id="{E15BA459-1407-3D7F-2D1D-00565A0FA7F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77247" y="201377"/>
            <a:ext cx="4983701" cy="124811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1pPr>
      <a:lvl2pPr marL="0" marR="0" indent="457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2pPr>
      <a:lvl3pPr marL="0" marR="0" indent="914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3pPr>
      <a:lvl4pPr marL="0" marR="0" indent="1371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4pPr>
      <a:lvl5pPr marL="0" marR="0" indent="18288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5pPr>
      <a:lvl6pPr marL="0" marR="0" indent="22860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6pPr>
      <a:lvl7pPr marL="0" marR="0" indent="2743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7pPr>
      <a:lvl8pPr marL="0" marR="0" indent="3200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8pPr>
      <a:lvl9pPr marL="0" marR="0" indent="3657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9pPr>
    </p:bodyStyle>
    <p:otherStyle>
      <a:lvl1pPr marL="0" marR="0" indent="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chart" Target="../charts/char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3.png"/><Relationship Id="rId7"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22.png"/><Relationship Id="rId10" Type="http://schemas.openxmlformats.org/officeDocument/2006/relationships/image" Target="../media/image60.png"/><Relationship Id="rId4" Type="http://schemas.openxmlformats.org/officeDocument/2006/relationships/image" Target="../media/image34.png"/><Relationship Id="rId9" Type="http://schemas.openxmlformats.org/officeDocument/2006/relationships/image" Target="../media/image59.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6.png"/><Relationship Id="rId7"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2.png"/><Relationship Id="rId4" Type="http://schemas.openxmlformats.org/officeDocument/2006/relationships/image" Target="../media/image67.png"/><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92.jpe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60.png"/><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22.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2.png"/><Relationship Id="rId7" Type="http://schemas.openxmlformats.org/officeDocument/2006/relationships/image" Target="../media/image106.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113.jpeg"/></Relationships>
</file>

<file path=ppt/slides/_rels/slide5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image" Target="../media/image1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kidney.org/news/kidneyCare/Spring09/askYourDoc_spring09%23:~:text=Ask%20your%20doctor%20about%20these,keep%20it%20from%20getting%20worse" TargetMode="External"/><Relationship Id="rId3" Type="http://schemas.openxmlformats.org/officeDocument/2006/relationships/hyperlink" Target="https://www.heart.org/en/health-topics/high-blood-pressure/understanding-blood-pressure-readings" TargetMode="External"/><Relationship Id="rId7" Type="http://schemas.openxmlformats.org/officeDocument/2006/relationships/hyperlink" Target="https://www.kidney.org/kidneydisease/siemens_hcp_acr" TargetMode="External"/><Relationship Id="rId2" Type="http://schemas.openxmlformats.org/officeDocument/2006/relationships/hyperlink" Target="https://www.diabetes.org/a1c/diagnosis" TargetMode="External"/><Relationship Id="rId1" Type="http://schemas.openxmlformats.org/officeDocument/2006/relationships/slideLayout" Target="../slideLayouts/slideLayout3.xml"/><Relationship Id="rId6" Type="http://schemas.openxmlformats.org/officeDocument/2006/relationships/hyperlink" Target="https://www.hsph.harvard.edu/nutritionsource/healthy-eating-plate/" TargetMode="External"/><Relationship Id="rId5" Type="http://schemas.openxmlformats.org/officeDocument/2006/relationships/hyperlink" Target="https://www.cdc.gov/kidneydisease/basics.html" TargetMode="External"/><Relationship Id="rId4" Type="http://schemas.openxmlformats.org/officeDocument/2006/relationships/hyperlink" Target="http://www.kidneyfund.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Lo que necesita saber para prevenirla y tratarla"/>
          <p:cNvSpPr txBox="1">
            <a:spLocks noGrp="1"/>
          </p:cNvSpPr>
          <p:nvPr>
            <p:ph type="subTitle" sz="quarter" idx="1"/>
          </p:nvPr>
        </p:nvSpPr>
        <p:spPr>
          <a:prstGeom prst="rect">
            <a:avLst/>
          </a:prstGeom>
        </p:spPr>
        <p:txBody>
          <a:bodyPr/>
          <a:lstStyle/>
          <a:p>
            <a:r>
              <a:t>Lo que necesita saber para prevenirla y tratarla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itle 1"/>
          <p:cNvSpPr txBox="1">
            <a:spLocks noGrp="1"/>
          </p:cNvSpPr>
          <p:nvPr>
            <p:ph type="title"/>
          </p:nvPr>
        </p:nvSpPr>
        <p:spPr>
          <a:prstGeom prst="rect">
            <a:avLst/>
          </a:prstGeom>
        </p:spPr>
        <p:txBody>
          <a:bodyPr lIns="22860" tIns="22860" rIns="22860" bIns="22860"/>
          <a:lstStyle/>
          <a:p>
            <a:r>
              <a:t>¿Sabía usted? </a:t>
            </a:r>
          </a:p>
        </p:txBody>
      </p:sp>
      <p:sp>
        <p:nvSpPr>
          <p:cNvPr id="256" name="Subtitle 2"/>
          <p:cNvSpPr txBox="1">
            <a:spLocks noGrp="1"/>
          </p:cNvSpPr>
          <p:nvPr>
            <p:ph type="body" idx="1"/>
          </p:nvPr>
        </p:nvSpPr>
        <p:spPr>
          <a:prstGeom prst="rect">
            <a:avLst/>
          </a:prstGeom>
        </p:spPr>
        <p:txBody>
          <a:bodyPr lIns="22860" tIns="22860" rIns="22860" bIns="22860"/>
          <a:lstStyle>
            <a:lvl1pPr marL="0" indent="0">
              <a:buSzTx/>
              <a:buNone/>
            </a:lvl1pPr>
          </a:lstStyle>
          <a:p>
            <a:r>
              <a:t>¿Cuántos adultos en EE. UU. tienen ERC?</a:t>
            </a:r>
          </a:p>
        </p:txBody>
      </p:sp>
      <p:pic>
        <p:nvPicPr>
          <p:cNvPr id="25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262" name="Group"/>
          <p:cNvGrpSpPr/>
          <p:nvPr/>
        </p:nvGrpSpPr>
        <p:grpSpPr>
          <a:xfrm>
            <a:off x="875564" y="3128531"/>
            <a:ext cx="10215716" cy="1728076"/>
            <a:chOff x="0" y="0"/>
            <a:chExt cx="10215714" cy="1728074"/>
          </a:xfrm>
        </p:grpSpPr>
        <p:pic>
          <p:nvPicPr>
            <p:cNvPr id="258" name="Image" descr="Image"/>
            <p:cNvPicPr>
              <a:picLocks noChangeAspect="1"/>
            </p:cNvPicPr>
            <p:nvPr/>
          </p:nvPicPr>
          <p:blipFill>
            <a:blip r:embed="rId4"/>
            <a:stretch>
              <a:fillRect/>
            </a:stretch>
          </p:blipFill>
          <p:spPr>
            <a:xfrm>
              <a:off x="0" y="0"/>
              <a:ext cx="2134609" cy="1712191"/>
            </a:xfrm>
            <a:prstGeom prst="rect">
              <a:avLst/>
            </a:prstGeom>
            <a:ln w="12700" cap="flat">
              <a:noFill/>
              <a:miter lim="400000"/>
            </a:ln>
            <a:effectLst/>
          </p:spPr>
        </p:pic>
        <p:pic>
          <p:nvPicPr>
            <p:cNvPr id="259" name="Image" descr="Image"/>
            <p:cNvPicPr>
              <a:picLocks noChangeAspect="1"/>
            </p:cNvPicPr>
            <p:nvPr/>
          </p:nvPicPr>
          <p:blipFill>
            <a:blip r:embed="rId5"/>
            <a:stretch>
              <a:fillRect/>
            </a:stretch>
          </p:blipFill>
          <p:spPr>
            <a:xfrm>
              <a:off x="2706930" y="0"/>
              <a:ext cx="2134609" cy="1712191"/>
            </a:xfrm>
            <a:prstGeom prst="rect">
              <a:avLst/>
            </a:prstGeom>
            <a:ln w="12700" cap="flat">
              <a:noFill/>
              <a:miter lim="400000"/>
            </a:ln>
            <a:effectLst/>
          </p:spPr>
        </p:pic>
        <p:pic>
          <p:nvPicPr>
            <p:cNvPr id="260" name="Image" descr="Image"/>
            <p:cNvPicPr>
              <a:picLocks noChangeAspect="1"/>
            </p:cNvPicPr>
            <p:nvPr/>
          </p:nvPicPr>
          <p:blipFill>
            <a:blip r:embed="rId6"/>
            <a:stretch>
              <a:fillRect/>
            </a:stretch>
          </p:blipFill>
          <p:spPr>
            <a:xfrm>
              <a:off x="5413860" y="15884"/>
              <a:ext cx="2094925" cy="1680423"/>
            </a:xfrm>
            <a:prstGeom prst="rect">
              <a:avLst/>
            </a:prstGeom>
            <a:ln w="12700" cap="flat">
              <a:noFill/>
              <a:miter lim="400000"/>
            </a:ln>
            <a:effectLst/>
          </p:spPr>
        </p:pic>
        <p:pic>
          <p:nvPicPr>
            <p:cNvPr id="261" name="Image" descr="Image"/>
            <p:cNvPicPr>
              <a:picLocks noChangeAspect="1"/>
            </p:cNvPicPr>
            <p:nvPr/>
          </p:nvPicPr>
          <p:blipFill>
            <a:blip r:embed="rId7"/>
            <a:stretch>
              <a:fillRect/>
            </a:stretch>
          </p:blipFill>
          <p:spPr>
            <a:xfrm>
              <a:off x="8081105" y="15884"/>
              <a:ext cx="2134610" cy="1712191"/>
            </a:xfrm>
            <a:prstGeom prst="rect">
              <a:avLst/>
            </a:prstGeom>
            <a:ln w="12700" cap="flat">
              <a:noFill/>
              <a:miter lim="400000"/>
            </a:ln>
            <a:effectLst/>
          </p:spPr>
        </p:pic>
      </p:grpSp>
      <p:grpSp>
        <p:nvGrpSpPr>
          <p:cNvPr id="265" name="Group"/>
          <p:cNvGrpSpPr/>
          <p:nvPr/>
        </p:nvGrpSpPr>
        <p:grpSpPr>
          <a:xfrm>
            <a:off x="1630107" y="3380408"/>
            <a:ext cx="544672" cy="951483"/>
            <a:chOff x="0" y="0"/>
            <a:chExt cx="544671" cy="951481"/>
          </a:xfrm>
        </p:grpSpPr>
        <p:sp>
          <p:nvSpPr>
            <p:cNvPr id="263" name="5%"/>
            <p:cNvSpPr txBox="1"/>
            <p:nvPr/>
          </p:nvSpPr>
          <p:spPr>
            <a:xfrm>
              <a:off x="0" y="514413"/>
              <a:ext cx="544672"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5%</a:t>
              </a:r>
            </a:p>
          </p:txBody>
        </p:sp>
        <p:sp>
          <p:nvSpPr>
            <p:cNvPr id="264" name="A"/>
            <p:cNvSpPr txBox="1"/>
            <p:nvPr/>
          </p:nvSpPr>
          <p:spPr>
            <a:xfrm>
              <a:off x="415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nvGrpSpPr>
          <p:cNvPr id="268" name="Group"/>
          <p:cNvGrpSpPr/>
          <p:nvPr/>
        </p:nvGrpSpPr>
        <p:grpSpPr>
          <a:xfrm>
            <a:off x="4341097" y="3380408"/>
            <a:ext cx="1270001" cy="1784414"/>
            <a:chOff x="0" y="0"/>
            <a:chExt cx="1270000" cy="1784413"/>
          </a:xfrm>
        </p:grpSpPr>
        <p:sp>
          <p:nvSpPr>
            <p:cNvPr id="266" name="1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15%</a:t>
              </a:r>
            </a:p>
          </p:txBody>
        </p:sp>
        <p:sp>
          <p:nvSpPr>
            <p:cNvPr id="267" name="B"/>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nvGrpSpPr>
          <p:cNvPr id="271" name="Group"/>
          <p:cNvGrpSpPr/>
          <p:nvPr/>
        </p:nvGrpSpPr>
        <p:grpSpPr>
          <a:xfrm>
            <a:off x="6991694" y="3380408"/>
            <a:ext cx="1270001" cy="1784414"/>
            <a:chOff x="0" y="0"/>
            <a:chExt cx="1270000" cy="1784413"/>
          </a:xfrm>
        </p:grpSpPr>
        <p:sp>
          <p:nvSpPr>
            <p:cNvPr id="269" name="50%"/>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50%</a:t>
              </a:r>
            </a:p>
          </p:txBody>
        </p:sp>
        <p:sp>
          <p:nvSpPr>
            <p:cNvPr id="270" name="C"/>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nvGrpSpPr>
          <p:cNvPr id="274" name="Group"/>
          <p:cNvGrpSpPr/>
          <p:nvPr/>
        </p:nvGrpSpPr>
        <p:grpSpPr>
          <a:xfrm>
            <a:off x="9716106" y="3380408"/>
            <a:ext cx="1270001" cy="1784414"/>
            <a:chOff x="0" y="0"/>
            <a:chExt cx="1270000" cy="1784413"/>
          </a:xfrm>
        </p:grpSpPr>
        <p:sp>
          <p:nvSpPr>
            <p:cNvPr id="272" name="7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75%</a:t>
              </a:r>
            </a:p>
          </p:txBody>
        </p:sp>
        <p:sp>
          <p:nvSpPr>
            <p:cNvPr id="273" name="D"/>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sp>
        <p:nvSpPr>
          <p:cNvPr id="279" name="Title 1"/>
          <p:cNvSpPr txBox="1">
            <a:spLocks noGrp="1"/>
          </p:cNvSpPr>
          <p:nvPr>
            <p:ph type="title"/>
          </p:nvPr>
        </p:nvSpPr>
        <p:spPr>
          <a:prstGeom prst="rect">
            <a:avLst/>
          </a:prstGeom>
        </p:spPr>
        <p:txBody>
          <a:bodyPr lIns="22860" tIns="22860" rIns="22860" bIns="22860"/>
          <a:lstStyle/>
          <a:p>
            <a:r>
              <a:t>Respuesta</a:t>
            </a:r>
          </a:p>
        </p:txBody>
      </p:sp>
      <p:sp>
        <p:nvSpPr>
          <p:cNvPr id="280" name="Subtitle 2"/>
          <p:cNvSpPr txBox="1">
            <a:spLocks noGrp="1"/>
          </p:cNvSpPr>
          <p:nvPr>
            <p:ph type="body" idx="1"/>
          </p:nvPr>
        </p:nvSpPr>
        <p:spPr>
          <a:prstGeom prst="rect">
            <a:avLst/>
          </a:prstGeom>
        </p:spPr>
        <p:txBody>
          <a:bodyPr lIns="22860" tIns="22860" rIns="22860" bIns="22860"/>
          <a:lstStyle>
            <a:lvl1pPr marL="0" indent="0">
              <a:buSzTx/>
              <a:buNone/>
            </a:lvl1pPr>
          </a:lstStyle>
          <a:p>
            <a:r>
              <a:t>¿Cuántos adultos en EE. UU. tienen ERC?</a:t>
            </a:r>
          </a:p>
        </p:txBody>
      </p:sp>
      <p:pic>
        <p:nvPicPr>
          <p:cNvPr id="281" name="Image" descr="Image"/>
          <p:cNvPicPr>
            <a:picLocks noChangeAspect="1"/>
          </p:cNvPicPr>
          <p:nvPr/>
        </p:nvPicPr>
        <p:blipFill>
          <a:blip r:embed="rId3"/>
          <a:stretch>
            <a:fillRect/>
          </a:stretch>
        </p:blipFill>
        <p:spPr>
          <a:xfrm>
            <a:off x="1405684" y="3128531"/>
            <a:ext cx="2134609" cy="1712192"/>
          </a:xfrm>
          <a:prstGeom prst="rect">
            <a:avLst/>
          </a:prstGeom>
          <a:ln w="12700">
            <a:miter lim="400000"/>
          </a:ln>
        </p:spPr>
      </p:pic>
      <p:pic>
        <p:nvPicPr>
          <p:cNvPr id="282"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291" name="Group"/>
          <p:cNvGrpSpPr/>
          <p:nvPr/>
        </p:nvGrpSpPr>
        <p:grpSpPr>
          <a:xfrm>
            <a:off x="3784994" y="2933206"/>
            <a:ext cx="5367993" cy="3308677"/>
            <a:chOff x="0" y="0"/>
            <a:chExt cx="5367991" cy="3308675"/>
          </a:xfrm>
        </p:grpSpPr>
        <p:sp>
          <p:nvSpPr>
            <p:cNvPr id="283" name="Freeform: Shape 4"/>
            <p:cNvSpPr/>
            <p:nvPr/>
          </p:nvSpPr>
          <p:spPr>
            <a:xfrm>
              <a:off x="0" y="-1"/>
              <a:ext cx="5367992" cy="3308677"/>
            </a:xfrm>
            <a:custGeom>
              <a:avLst/>
              <a:gdLst/>
              <a:ahLst/>
              <a:cxnLst>
                <a:cxn ang="0">
                  <a:pos x="wd2" y="hd2"/>
                </a:cxn>
                <a:cxn ang="5400000">
                  <a:pos x="wd2" y="hd2"/>
                </a:cxn>
                <a:cxn ang="10800000">
                  <a:pos x="wd2" y="hd2"/>
                </a:cxn>
                <a:cxn ang="16200000">
                  <a:pos x="wd2" y="hd2"/>
                </a:cxn>
              </a:cxnLst>
              <a:rect l="0" t="0" r="r" b="b"/>
              <a:pathLst>
                <a:path w="21536" h="21581" extrusionOk="0">
                  <a:moveTo>
                    <a:pt x="1746" y="17"/>
                  </a:moveTo>
                  <a:cubicBezTo>
                    <a:pt x="1746" y="44"/>
                    <a:pt x="1766" y="123"/>
                    <a:pt x="1791" y="203"/>
                  </a:cubicBezTo>
                  <a:cubicBezTo>
                    <a:pt x="1827" y="309"/>
                    <a:pt x="1819" y="362"/>
                    <a:pt x="1750" y="480"/>
                  </a:cubicBezTo>
                  <a:cubicBezTo>
                    <a:pt x="1697" y="573"/>
                    <a:pt x="1673" y="679"/>
                    <a:pt x="1685" y="785"/>
                  </a:cubicBezTo>
                  <a:cubicBezTo>
                    <a:pt x="1697" y="877"/>
                    <a:pt x="1693" y="904"/>
                    <a:pt x="1677" y="851"/>
                  </a:cubicBezTo>
                  <a:cubicBezTo>
                    <a:pt x="1640" y="712"/>
                    <a:pt x="1543" y="599"/>
                    <a:pt x="1417" y="560"/>
                  </a:cubicBezTo>
                  <a:cubicBezTo>
                    <a:pt x="1360" y="540"/>
                    <a:pt x="1254" y="447"/>
                    <a:pt x="1185" y="355"/>
                  </a:cubicBezTo>
                  <a:cubicBezTo>
                    <a:pt x="1116" y="262"/>
                    <a:pt x="1051" y="216"/>
                    <a:pt x="1034" y="249"/>
                  </a:cubicBezTo>
                  <a:cubicBezTo>
                    <a:pt x="1010" y="322"/>
                    <a:pt x="1051" y="1380"/>
                    <a:pt x="1079" y="1459"/>
                  </a:cubicBezTo>
                  <a:cubicBezTo>
                    <a:pt x="1091" y="1492"/>
                    <a:pt x="1079" y="1512"/>
                    <a:pt x="1054" y="1512"/>
                  </a:cubicBezTo>
                  <a:cubicBezTo>
                    <a:pt x="1030" y="1512"/>
                    <a:pt x="1022" y="1578"/>
                    <a:pt x="1038" y="1677"/>
                  </a:cubicBezTo>
                  <a:cubicBezTo>
                    <a:pt x="1054" y="1776"/>
                    <a:pt x="1046" y="1842"/>
                    <a:pt x="1018" y="1842"/>
                  </a:cubicBezTo>
                  <a:cubicBezTo>
                    <a:pt x="945" y="1842"/>
                    <a:pt x="965" y="2027"/>
                    <a:pt x="1046" y="2061"/>
                  </a:cubicBezTo>
                  <a:cubicBezTo>
                    <a:pt x="1111" y="2087"/>
                    <a:pt x="1111" y="2093"/>
                    <a:pt x="1046" y="2100"/>
                  </a:cubicBezTo>
                  <a:cubicBezTo>
                    <a:pt x="1002" y="2107"/>
                    <a:pt x="965" y="2180"/>
                    <a:pt x="949" y="2286"/>
                  </a:cubicBezTo>
                  <a:cubicBezTo>
                    <a:pt x="937" y="2391"/>
                    <a:pt x="863" y="2735"/>
                    <a:pt x="782" y="3066"/>
                  </a:cubicBezTo>
                  <a:cubicBezTo>
                    <a:pt x="705" y="3390"/>
                    <a:pt x="624" y="3747"/>
                    <a:pt x="595" y="3859"/>
                  </a:cubicBezTo>
                  <a:cubicBezTo>
                    <a:pt x="570" y="3965"/>
                    <a:pt x="489" y="4210"/>
                    <a:pt x="420" y="4395"/>
                  </a:cubicBezTo>
                  <a:cubicBezTo>
                    <a:pt x="347" y="4579"/>
                    <a:pt x="286" y="4791"/>
                    <a:pt x="282" y="4857"/>
                  </a:cubicBezTo>
                  <a:cubicBezTo>
                    <a:pt x="282" y="4930"/>
                    <a:pt x="273" y="5208"/>
                    <a:pt x="265" y="5479"/>
                  </a:cubicBezTo>
                  <a:cubicBezTo>
                    <a:pt x="253" y="5982"/>
                    <a:pt x="176" y="6378"/>
                    <a:pt x="62" y="6537"/>
                  </a:cubicBezTo>
                  <a:cubicBezTo>
                    <a:pt x="-23" y="6643"/>
                    <a:pt x="-19" y="6874"/>
                    <a:pt x="66" y="7159"/>
                  </a:cubicBezTo>
                  <a:cubicBezTo>
                    <a:pt x="119" y="7350"/>
                    <a:pt x="123" y="7423"/>
                    <a:pt x="86" y="7562"/>
                  </a:cubicBezTo>
                  <a:cubicBezTo>
                    <a:pt x="13" y="7819"/>
                    <a:pt x="30" y="8077"/>
                    <a:pt x="135" y="8461"/>
                  </a:cubicBezTo>
                  <a:cubicBezTo>
                    <a:pt x="192" y="8653"/>
                    <a:pt x="225" y="8838"/>
                    <a:pt x="213" y="8864"/>
                  </a:cubicBezTo>
                  <a:cubicBezTo>
                    <a:pt x="184" y="8950"/>
                    <a:pt x="327" y="9188"/>
                    <a:pt x="379" y="9135"/>
                  </a:cubicBezTo>
                  <a:cubicBezTo>
                    <a:pt x="404" y="9115"/>
                    <a:pt x="400" y="9135"/>
                    <a:pt x="371" y="9188"/>
                  </a:cubicBezTo>
                  <a:cubicBezTo>
                    <a:pt x="347" y="9235"/>
                    <a:pt x="322" y="9413"/>
                    <a:pt x="322" y="9585"/>
                  </a:cubicBezTo>
                  <a:cubicBezTo>
                    <a:pt x="322" y="9836"/>
                    <a:pt x="343" y="9922"/>
                    <a:pt x="408" y="10001"/>
                  </a:cubicBezTo>
                  <a:cubicBezTo>
                    <a:pt x="493" y="10094"/>
                    <a:pt x="493" y="10107"/>
                    <a:pt x="432" y="10318"/>
                  </a:cubicBezTo>
                  <a:cubicBezTo>
                    <a:pt x="396" y="10437"/>
                    <a:pt x="383" y="10562"/>
                    <a:pt x="400" y="10603"/>
                  </a:cubicBezTo>
                  <a:cubicBezTo>
                    <a:pt x="416" y="10636"/>
                    <a:pt x="456" y="10775"/>
                    <a:pt x="485" y="10900"/>
                  </a:cubicBezTo>
                  <a:cubicBezTo>
                    <a:pt x="513" y="11026"/>
                    <a:pt x="574" y="11211"/>
                    <a:pt x="615" y="11310"/>
                  </a:cubicBezTo>
                  <a:cubicBezTo>
                    <a:pt x="655" y="11402"/>
                    <a:pt x="676" y="11528"/>
                    <a:pt x="664" y="11588"/>
                  </a:cubicBezTo>
                  <a:cubicBezTo>
                    <a:pt x="651" y="11647"/>
                    <a:pt x="655" y="11693"/>
                    <a:pt x="680" y="11693"/>
                  </a:cubicBezTo>
                  <a:cubicBezTo>
                    <a:pt x="704" y="11693"/>
                    <a:pt x="721" y="11832"/>
                    <a:pt x="716" y="11998"/>
                  </a:cubicBezTo>
                  <a:lnTo>
                    <a:pt x="708" y="12308"/>
                  </a:lnTo>
                  <a:lnTo>
                    <a:pt x="904" y="12414"/>
                  </a:lnTo>
                  <a:cubicBezTo>
                    <a:pt x="1022" y="12480"/>
                    <a:pt x="1136" y="12606"/>
                    <a:pt x="1196" y="12731"/>
                  </a:cubicBezTo>
                  <a:cubicBezTo>
                    <a:pt x="1253" y="12844"/>
                    <a:pt x="1343" y="12956"/>
                    <a:pt x="1400" y="12976"/>
                  </a:cubicBezTo>
                  <a:cubicBezTo>
                    <a:pt x="1465" y="13002"/>
                    <a:pt x="1501" y="13062"/>
                    <a:pt x="1501" y="13148"/>
                  </a:cubicBezTo>
                  <a:cubicBezTo>
                    <a:pt x="1501" y="13221"/>
                    <a:pt x="1526" y="13280"/>
                    <a:pt x="1554" y="13280"/>
                  </a:cubicBezTo>
                  <a:cubicBezTo>
                    <a:pt x="1583" y="13280"/>
                    <a:pt x="1664" y="13406"/>
                    <a:pt x="1737" y="13558"/>
                  </a:cubicBezTo>
                  <a:cubicBezTo>
                    <a:pt x="1839" y="13769"/>
                    <a:pt x="1867" y="13895"/>
                    <a:pt x="1867" y="14120"/>
                  </a:cubicBezTo>
                  <a:cubicBezTo>
                    <a:pt x="1867" y="14305"/>
                    <a:pt x="1887" y="14424"/>
                    <a:pt x="1924" y="14445"/>
                  </a:cubicBezTo>
                  <a:cubicBezTo>
                    <a:pt x="1956" y="14464"/>
                    <a:pt x="2188" y="14517"/>
                    <a:pt x="2441" y="14557"/>
                  </a:cubicBezTo>
                  <a:cubicBezTo>
                    <a:pt x="2802" y="14616"/>
                    <a:pt x="2904" y="14656"/>
                    <a:pt x="2904" y="14735"/>
                  </a:cubicBezTo>
                  <a:cubicBezTo>
                    <a:pt x="2904" y="14794"/>
                    <a:pt x="3213" y="15118"/>
                    <a:pt x="3660" y="15535"/>
                  </a:cubicBezTo>
                  <a:lnTo>
                    <a:pt x="4417" y="16242"/>
                  </a:lnTo>
                  <a:lnTo>
                    <a:pt x="5023" y="16375"/>
                  </a:lnTo>
                  <a:cubicBezTo>
                    <a:pt x="5356" y="16447"/>
                    <a:pt x="5641" y="16494"/>
                    <a:pt x="5661" y="16473"/>
                  </a:cubicBezTo>
                  <a:cubicBezTo>
                    <a:pt x="5677" y="16461"/>
                    <a:pt x="5689" y="16368"/>
                    <a:pt x="5689" y="16282"/>
                  </a:cubicBezTo>
                  <a:cubicBezTo>
                    <a:pt x="5689" y="16123"/>
                    <a:pt x="5702" y="16117"/>
                    <a:pt x="5844" y="16149"/>
                  </a:cubicBezTo>
                  <a:cubicBezTo>
                    <a:pt x="5925" y="16170"/>
                    <a:pt x="6100" y="16202"/>
                    <a:pt x="6231" y="16223"/>
                  </a:cubicBezTo>
                  <a:cubicBezTo>
                    <a:pt x="6397" y="16256"/>
                    <a:pt x="6475" y="16302"/>
                    <a:pt x="6503" y="16388"/>
                  </a:cubicBezTo>
                  <a:cubicBezTo>
                    <a:pt x="6528" y="16461"/>
                    <a:pt x="6658" y="16699"/>
                    <a:pt x="6800" y="16930"/>
                  </a:cubicBezTo>
                  <a:cubicBezTo>
                    <a:pt x="7052" y="17340"/>
                    <a:pt x="7125" y="17538"/>
                    <a:pt x="7174" y="17955"/>
                  </a:cubicBezTo>
                  <a:cubicBezTo>
                    <a:pt x="7186" y="18067"/>
                    <a:pt x="7247" y="18226"/>
                    <a:pt x="7308" y="18305"/>
                  </a:cubicBezTo>
                  <a:cubicBezTo>
                    <a:pt x="7536" y="18596"/>
                    <a:pt x="7776" y="18821"/>
                    <a:pt x="7825" y="18794"/>
                  </a:cubicBezTo>
                  <a:cubicBezTo>
                    <a:pt x="7850" y="18775"/>
                    <a:pt x="7915" y="18642"/>
                    <a:pt x="7963" y="18497"/>
                  </a:cubicBezTo>
                  <a:cubicBezTo>
                    <a:pt x="8073" y="18186"/>
                    <a:pt x="8187" y="18094"/>
                    <a:pt x="8386" y="18173"/>
                  </a:cubicBezTo>
                  <a:cubicBezTo>
                    <a:pt x="8467" y="18199"/>
                    <a:pt x="8541" y="18213"/>
                    <a:pt x="8549" y="18199"/>
                  </a:cubicBezTo>
                  <a:cubicBezTo>
                    <a:pt x="8597" y="18120"/>
                    <a:pt x="8919" y="18775"/>
                    <a:pt x="9012" y="19125"/>
                  </a:cubicBezTo>
                  <a:cubicBezTo>
                    <a:pt x="9069" y="19350"/>
                    <a:pt x="9139" y="19574"/>
                    <a:pt x="9171" y="19628"/>
                  </a:cubicBezTo>
                  <a:cubicBezTo>
                    <a:pt x="9334" y="19919"/>
                    <a:pt x="9440" y="20170"/>
                    <a:pt x="9455" y="20335"/>
                  </a:cubicBezTo>
                  <a:cubicBezTo>
                    <a:pt x="9488" y="20619"/>
                    <a:pt x="9651" y="21148"/>
                    <a:pt x="9704" y="21148"/>
                  </a:cubicBezTo>
                  <a:cubicBezTo>
                    <a:pt x="9732" y="21148"/>
                    <a:pt x="9818" y="21208"/>
                    <a:pt x="9899" y="21280"/>
                  </a:cubicBezTo>
                  <a:cubicBezTo>
                    <a:pt x="9980" y="21353"/>
                    <a:pt x="10094" y="21413"/>
                    <a:pt x="10155" y="21413"/>
                  </a:cubicBezTo>
                  <a:cubicBezTo>
                    <a:pt x="10216" y="21413"/>
                    <a:pt x="10302" y="21459"/>
                    <a:pt x="10342" y="21512"/>
                  </a:cubicBezTo>
                  <a:cubicBezTo>
                    <a:pt x="10383" y="21564"/>
                    <a:pt x="10432" y="21591"/>
                    <a:pt x="10452" y="21578"/>
                  </a:cubicBezTo>
                  <a:cubicBezTo>
                    <a:pt x="10509" y="21518"/>
                    <a:pt x="10533" y="21042"/>
                    <a:pt x="10488" y="20857"/>
                  </a:cubicBezTo>
                  <a:cubicBezTo>
                    <a:pt x="10428" y="20599"/>
                    <a:pt x="10395" y="20679"/>
                    <a:pt x="10452" y="20943"/>
                  </a:cubicBezTo>
                  <a:cubicBezTo>
                    <a:pt x="10477" y="21062"/>
                    <a:pt x="10488" y="21168"/>
                    <a:pt x="10477" y="21194"/>
                  </a:cubicBezTo>
                  <a:cubicBezTo>
                    <a:pt x="10464" y="21214"/>
                    <a:pt x="10432" y="21102"/>
                    <a:pt x="10407" y="20950"/>
                  </a:cubicBezTo>
                  <a:cubicBezTo>
                    <a:pt x="10379" y="20771"/>
                    <a:pt x="10375" y="20652"/>
                    <a:pt x="10399" y="20626"/>
                  </a:cubicBezTo>
                  <a:cubicBezTo>
                    <a:pt x="10420" y="20606"/>
                    <a:pt x="10473" y="20414"/>
                    <a:pt x="10513" y="20209"/>
                  </a:cubicBezTo>
                  <a:cubicBezTo>
                    <a:pt x="10558" y="19998"/>
                    <a:pt x="10607" y="19826"/>
                    <a:pt x="10623" y="19826"/>
                  </a:cubicBezTo>
                  <a:cubicBezTo>
                    <a:pt x="10643" y="19826"/>
                    <a:pt x="10684" y="19780"/>
                    <a:pt x="10716" y="19727"/>
                  </a:cubicBezTo>
                  <a:cubicBezTo>
                    <a:pt x="10749" y="19674"/>
                    <a:pt x="10810" y="19601"/>
                    <a:pt x="10846" y="19568"/>
                  </a:cubicBezTo>
                  <a:cubicBezTo>
                    <a:pt x="10903" y="19515"/>
                    <a:pt x="10908" y="19482"/>
                    <a:pt x="10867" y="19370"/>
                  </a:cubicBezTo>
                  <a:cubicBezTo>
                    <a:pt x="10822" y="19251"/>
                    <a:pt x="10826" y="19244"/>
                    <a:pt x="10936" y="19264"/>
                  </a:cubicBezTo>
                  <a:cubicBezTo>
                    <a:pt x="11070" y="19290"/>
                    <a:pt x="11302" y="19125"/>
                    <a:pt x="11501" y="18841"/>
                  </a:cubicBezTo>
                  <a:cubicBezTo>
                    <a:pt x="11635" y="18662"/>
                    <a:pt x="11639" y="18649"/>
                    <a:pt x="11570" y="18536"/>
                  </a:cubicBezTo>
                  <a:cubicBezTo>
                    <a:pt x="11513" y="18444"/>
                    <a:pt x="11510" y="18404"/>
                    <a:pt x="11554" y="18364"/>
                  </a:cubicBezTo>
                  <a:cubicBezTo>
                    <a:pt x="11587" y="18331"/>
                    <a:pt x="11615" y="18344"/>
                    <a:pt x="11627" y="18410"/>
                  </a:cubicBezTo>
                  <a:cubicBezTo>
                    <a:pt x="11655" y="18536"/>
                    <a:pt x="11627" y="18543"/>
                    <a:pt x="11973" y="18351"/>
                  </a:cubicBezTo>
                  <a:cubicBezTo>
                    <a:pt x="12229" y="18206"/>
                    <a:pt x="12274" y="18199"/>
                    <a:pt x="12408" y="18278"/>
                  </a:cubicBezTo>
                  <a:cubicBezTo>
                    <a:pt x="12607" y="18391"/>
                    <a:pt x="13010" y="18450"/>
                    <a:pt x="13010" y="18370"/>
                  </a:cubicBezTo>
                  <a:cubicBezTo>
                    <a:pt x="13010" y="18330"/>
                    <a:pt x="12962" y="18304"/>
                    <a:pt x="12900" y="18304"/>
                  </a:cubicBezTo>
                  <a:cubicBezTo>
                    <a:pt x="12823" y="18304"/>
                    <a:pt x="12802" y="18284"/>
                    <a:pt x="12835" y="18231"/>
                  </a:cubicBezTo>
                  <a:cubicBezTo>
                    <a:pt x="12900" y="18125"/>
                    <a:pt x="13217" y="18370"/>
                    <a:pt x="13193" y="18509"/>
                  </a:cubicBezTo>
                  <a:cubicBezTo>
                    <a:pt x="13161" y="18674"/>
                    <a:pt x="13453" y="18741"/>
                    <a:pt x="13522" y="18583"/>
                  </a:cubicBezTo>
                  <a:cubicBezTo>
                    <a:pt x="13567" y="18477"/>
                    <a:pt x="13579" y="18477"/>
                    <a:pt x="13657" y="18596"/>
                  </a:cubicBezTo>
                  <a:cubicBezTo>
                    <a:pt x="13734" y="18708"/>
                    <a:pt x="13742" y="18708"/>
                    <a:pt x="13767" y="18609"/>
                  </a:cubicBezTo>
                  <a:cubicBezTo>
                    <a:pt x="13779" y="18549"/>
                    <a:pt x="13782" y="18457"/>
                    <a:pt x="13767" y="18404"/>
                  </a:cubicBezTo>
                  <a:cubicBezTo>
                    <a:pt x="13750" y="18331"/>
                    <a:pt x="13811" y="18363"/>
                    <a:pt x="13962" y="18496"/>
                  </a:cubicBezTo>
                  <a:cubicBezTo>
                    <a:pt x="14165" y="18682"/>
                    <a:pt x="14230" y="18695"/>
                    <a:pt x="14230" y="18555"/>
                  </a:cubicBezTo>
                  <a:cubicBezTo>
                    <a:pt x="14230" y="18522"/>
                    <a:pt x="14165" y="18450"/>
                    <a:pt x="14087" y="18391"/>
                  </a:cubicBezTo>
                  <a:cubicBezTo>
                    <a:pt x="13929" y="18272"/>
                    <a:pt x="13917" y="18225"/>
                    <a:pt x="14002" y="18086"/>
                  </a:cubicBezTo>
                  <a:cubicBezTo>
                    <a:pt x="14038" y="18027"/>
                    <a:pt x="14047" y="17960"/>
                    <a:pt x="14022" y="17901"/>
                  </a:cubicBezTo>
                  <a:cubicBezTo>
                    <a:pt x="13990" y="17822"/>
                    <a:pt x="13982" y="17822"/>
                    <a:pt x="13949" y="17901"/>
                  </a:cubicBezTo>
                  <a:cubicBezTo>
                    <a:pt x="13929" y="17954"/>
                    <a:pt x="13904" y="17960"/>
                    <a:pt x="13888" y="17920"/>
                  </a:cubicBezTo>
                  <a:cubicBezTo>
                    <a:pt x="13860" y="17841"/>
                    <a:pt x="14034" y="17623"/>
                    <a:pt x="14181" y="17543"/>
                  </a:cubicBezTo>
                  <a:cubicBezTo>
                    <a:pt x="14238" y="17517"/>
                    <a:pt x="14299" y="17530"/>
                    <a:pt x="14339" y="17590"/>
                  </a:cubicBezTo>
                  <a:cubicBezTo>
                    <a:pt x="14388" y="17649"/>
                    <a:pt x="14400" y="17649"/>
                    <a:pt x="14376" y="17590"/>
                  </a:cubicBezTo>
                  <a:cubicBezTo>
                    <a:pt x="14356" y="17536"/>
                    <a:pt x="14384" y="17510"/>
                    <a:pt x="14470" y="17510"/>
                  </a:cubicBezTo>
                  <a:cubicBezTo>
                    <a:pt x="14567" y="17510"/>
                    <a:pt x="14596" y="17484"/>
                    <a:pt x="14596" y="17378"/>
                  </a:cubicBezTo>
                  <a:cubicBezTo>
                    <a:pt x="14596" y="17186"/>
                    <a:pt x="14665" y="17213"/>
                    <a:pt x="14693" y="17418"/>
                  </a:cubicBezTo>
                  <a:cubicBezTo>
                    <a:pt x="14710" y="17517"/>
                    <a:pt x="14742" y="17577"/>
                    <a:pt x="14771" y="17557"/>
                  </a:cubicBezTo>
                  <a:cubicBezTo>
                    <a:pt x="14799" y="17537"/>
                    <a:pt x="14926" y="17491"/>
                    <a:pt x="15055" y="17451"/>
                  </a:cubicBezTo>
                  <a:cubicBezTo>
                    <a:pt x="15181" y="17405"/>
                    <a:pt x="15295" y="17339"/>
                    <a:pt x="15307" y="17306"/>
                  </a:cubicBezTo>
                  <a:cubicBezTo>
                    <a:pt x="15324" y="17273"/>
                    <a:pt x="15353" y="17246"/>
                    <a:pt x="15372" y="17246"/>
                  </a:cubicBezTo>
                  <a:cubicBezTo>
                    <a:pt x="15397" y="17246"/>
                    <a:pt x="15401" y="17273"/>
                    <a:pt x="15389" y="17312"/>
                  </a:cubicBezTo>
                  <a:cubicBezTo>
                    <a:pt x="15364" y="17371"/>
                    <a:pt x="15458" y="17405"/>
                    <a:pt x="15608" y="17391"/>
                  </a:cubicBezTo>
                  <a:cubicBezTo>
                    <a:pt x="15673" y="17391"/>
                    <a:pt x="15857" y="17669"/>
                    <a:pt x="15857" y="17775"/>
                  </a:cubicBezTo>
                  <a:cubicBezTo>
                    <a:pt x="15857" y="17808"/>
                    <a:pt x="15885" y="17848"/>
                    <a:pt x="15918" y="17848"/>
                  </a:cubicBezTo>
                  <a:cubicBezTo>
                    <a:pt x="15950" y="17854"/>
                    <a:pt x="15995" y="17861"/>
                    <a:pt x="16019" y="17867"/>
                  </a:cubicBezTo>
                  <a:cubicBezTo>
                    <a:pt x="16039" y="17874"/>
                    <a:pt x="16129" y="17761"/>
                    <a:pt x="16219" y="17623"/>
                  </a:cubicBezTo>
                  <a:cubicBezTo>
                    <a:pt x="16418" y="17312"/>
                    <a:pt x="16503" y="17332"/>
                    <a:pt x="16751" y="17749"/>
                  </a:cubicBezTo>
                  <a:cubicBezTo>
                    <a:pt x="16845" y="17908"/>
                    <a:pt x="16946" y="18040"/>
                    <a:pt x="16975" y="18040"/>
                  </a:cubicBezTo>
                  <a:cubicBezTo>
                    <a:pt x="17000" y="18040"/>
                    <a:pt x="17056" y="18099"/>
                    <a:pt x="17093" y="18165"/>
                  </a:cubicBezTo>
                  <a:cubicBezTo>
                    <a:pt x="17150" y="18265"/>
                    <a:pt x="17162" y="18391"/>
                    <a:pt x="17150" y="18741"/>
                  </a:cubicBezTo>
                  <a:cubicBezTo>
                    <a:pt x="17141" y="19052"/>
                    <a:pt x="17154" y="19190"/>
                    <a:pt x="17190" y="19210"/>
                  </a:cubicBezTo>
                  <a:cubicBezTo>
                    <a:pt x="17215" y="19230"/>
                    <a:pt x="17239" y="19197"/>
                    <a:pt x="17239" y="19138"/>
                  </a:cubicBezTo>
                  <a:cubicBezTo>
                    <a:pt x="17239" y="19078"/>
                    <a:pt x="17259" y="19032"/>
                    <a:pt x="17279" y="19032"/>
                  </a:cubicBezTo>
                  <a:cubicBezTo>
                    <a:pt x="17328" y="19032"/>
                    <a:pt x="17328" y="19045"/>
                    <a:pt x="17279" y="19263"/>
                  </a:cubicBezTo>
                  <a:cubicBezTo>
                    <a:pt x="17247" y="19409"/>
                    <a:pt x="17255" y="19481"/>
                    <a:pt x="17328" y="19647"/>
                  </a:cubicBezTo>
                  <a:cubicBezTo>
                    <a:pt x="17437" y="19904"/>
                    <a:pt x="17495" y="19971"/>
                    <a:pt x="17527" y="19885"/>
                  </a:cubicBezTo>
                  <a:cubicBezTo>
                    <a:pt x="17539" y="19845"/>
                    <a:pt x="17564" y="19891"/>
                    <a:pt x="17572" y="19984"/>
                  </a:cubicBezTo>
                  <a:cubicBezTo>
                    <a:pt x="17585" y="20076"/>
                    <a:pt x="17572" y="20169"/>
                    <a:pt x="17548" y="20182"/>
                  </a:cubicBezTo>
                  <a:cubicBezTo>
                    <a:pt x="17523" y="20202"/>
                    <a:pt x="17539" y="20208"/>
                    <a:pt x="17580" y="20202"/>
                  </a:cubicBezTo>
                  <a:cubicBezTo>
                    <a:pt x="17629" y="20195"/>
                    <a:pt x="17682" y="20261"/>
                    <a:pt x="17727" y="20387"/>
                  </a:cubicBezTo>
                  <a:cubicBezTo>
                    <a:pt x="17763" y="20493"/>
                    <a:pt x="17833" y="20592"/>
                    <a:pt x="17886" y="20605"/>
                  </a:cubicBezTo>
                  <a:cubicBezTo>
                    <a:pt x="17979" y="20632"/>
                    <a:pt x="18113" y="20903"/>
                    <a:pt x="18113" y="21075"/>
                  </a:cubicBezTo>
                  <a:cubicBezTo>
                    <a:pt x="18113" y="21201"/>
                    <a:pt x="18268" y="21180"/>
                    <a:pt x="18397" y="21042"/>
                  </a:cubicBezTo>
                  <a:cubicBezTo>
                    <a:pt x="18495" y="20943"/>
                    <a:pt x="18540" y="20612"/>
                    <a:pt x="18540" y="20037"/>
                  </a:cubicBezTo>
                  <a:cubicBezTo>
                    <a:pt x="18540" y="19726"/>
                    <a:pt x="18483" y="19535"/>
                    <a:pt x="18162" y="18708"/>
                  </a:cubicBezTo>
                  <a:cubicBezTo>
                    <a:pt x="18048" y="18430"/>
                    <a:pt x="18011" y="18272"/>
                    <a:pt x="18044" y="18251"/>
                  </a:cubicBezTo>
                  <a:cubicBezTo>
                    <a:pt x="18076" y="18238"/>
                    <a:pt x="18044" y="18125"/>
                    <a:pt x="17951" y="17947"/>
                  </a:cubicBezTo>
                  <a:cubicBezTo>
                    <a:pt x="17820" y="17683"/>
                    <a:pt x="17568" y="16896"/>
                    <a:pt x="17548" y="16684"/>
                  </a:cubicBezTo>
                  <a:cubicBezTo>
                    <a:pt x="17543" y="16631"/>
                    <a:pt x="17528" y="16565"/>
                    <a:pt x="17512" y="16545"/>
                  </a:cubicBezTo>
                  <a:cubicBezTo>
                    <a:pt x="17471" y="16480"/>
                    <a:pt x="17475" y="16188"/>
                    <a:pt x="17515" y="16188"/>
                  </a:cubicBezTo>
                  <a:cubicBezTo>
                    <a:pt x="17536" y="16188"/>
                    <a:pt x="17552" y="16109"/>
                    <a:pt x="17556" y="16004"/>
                  </a:cubicBezTo>
                  <a:cubicBezTo>
                    <a:pt x="17556" y="15904"/>
                    <a:pt x="17597" y="15693"/>
                    <a:pt x="17641" y="15528"/>
                  </a:cubicBezTo>
                  <a:cubicBezTo>
                    <a:pt x="17686" y="15369"/>
                    <a:pt x="17711" y="15210"/>
                    <a:pt x="17698" y="15170"/>
                  </a:cubicBezTo>
                  <a:cubicBezTo>
                    <a:pt x="17682" y="15137"/>
                    <a:pt x="17702" y="15124"/>
                    <a:pt x="17747" y="15151"/>
                  </a:cubicBezTo>
                  <a:cubicBezTo>
                    <a:pt x="17804" y="15191"/>
                    <a:pt x="17812" y="15170"/>
                    <a:pt x="17795" y="15064"/>
                  </a:cubicBezTo>
                  <a:cubicBezTo>
                    <a:pt x="17783" y="14978"/>
                    <a:pt x="17795" y="14932"/>
                    <a:pt x="17828" y="14932"/>
                  </a:cubicBezTo>
                  <a:cubicBezTo>
                    <a:pt x="17897" y="14932"/>
                    <a:pt x="18133" y="14615"/>
                    <a:pt x="18133" y="14522"/>
                  </a:cubicBezTo>
                  <a:cubicBezTo>
                    <a:pt x="18133" y="14482"/>
                    <a:pt x="18166" y="14410"/>
                    <a:pt x="18202" y="14363"/>
                  </a:cubicBezTo>
                  <a:cubicBezTo>
                    <a:pt x="18243" y="14317"/>
                    <a:pt x="18280" y="14251"/>
                    <a:pt x="18280" y="14212"/>
                  </a:cubicBezTo>
                  <a:cubicBezTo>
                    <a:pt x="18284" y="14172"/>
                    <a:pt x="18288" y="14092"/>
                    <a:pt x="18292" y="14033"/>
                  </a:cubicBezTo>
                  <a:cubicBezTo>
                    <a:pt x="18300" y="13874"/>
                    <a:pt x="18560" y="13477"/>
                    <a:pt x="18658" y="13477"/>
                  </a:cubicBezTo>
                  <a:cubicBezTo>
                    <a:pt x="18715" y="13477"/>
                    <a:pt x="18743" y="13437"/>
                    <a:pt x="18743" y="13359"/>
                  </a:cubicBezTo>
                  <a:cubicBezTo>
                    <a:pt x="18743" y="13186"/>
                    <a:pt x="18983" y="12684"/>
                    <a:pt x="19065" y="12684"/>
                  </a:cubicBezTo>
                  <a:cubicBezTo>
                    <a:pt x="19101" y="12684"/>
                    <a:pt x="19154" y="12651"/>
                    <a:pt x="19183" y="12605"/>
                  </a:cubicBezTo>
                  <a:cubicBezTo>
                    <a:pt x="19211" y="12559"/>
                    <a:pt x="19231" y="12552"/>
                    <a:pt x="19231" y="12578"/>
                  </a:cubicBezTo>
                  <a:cubicBezTo>
                    <a:pt x="19231" y="12612"/>
                    <a:pt x="19260" y="12598"/>
                    <a:pt x="19292" y="12552"/>
                  </a:cubicBezTo>
                  <a:cubicBezTo>
                    <a:pt x="19390" y="12420"/>
                    <a:pt x="19362" y="12334"/>
                    <a:pt x="19235" y="12367"/>
                  </a:cubicBezTo>
                  <a:cubicBezTo>
                    <a:pt x="19129" y="12393"/>
                    <a:pt x="19121" y="12380"/>
                    <a:pt x="19167" y="12268"/>
                  </a:cubicBezTo>
                  <a:cubicBezTo>
                    <a:pt x="19199" y="12169"/>
                    <a:pt x="19199" y="12129"/>
                    <a:pt x="19162" y="12109"/>
                  </a:cubicBezTo>
                  <a:cubicBezTo>
                    <a:pt x="19061" y="12050"/>
                    <a:pt x="19113" y="11983"/>
                    <a:pt x="19235" y="12010"/>
                  </a:cubicBezTo>
                  <a:cubicBezTo>
                    <a:pt x="19333" y="12036"/>
                    <a:pt x="19362" y="12010"/>
                    <a:pt x="19381" y="11897"/>
                  </a:cubicBezTo>
                  <a:cubicBezTo>
                    <a:pt x="19394" y="11825"/>
                    <a:pt x="19419" y="11759"/>
                    <a:pt x="19438" y="11759"/>
                  </a:cubicBezTo>
                  <a:cubicBezTo>
                    <a:pt x="19459" y="11759"/>
                    <a:pt x="19475" y="11712"/>
                    <a:pt x="19475" y="11659"/>
                  </a:cubicBezTo>
                  <a:cubicBezTo>
                    <a:pt x="19475" y="11533"/>
                    <a:pt x="19300" y="11415"/>
                    <a:pt x="19203" y="11467"/>
                  </a:cubicBezTo>
                  <a:cubicBezTo>
                    <a:pt x="19154" y="11494"/>
                    <a:pt x="19166" y="11461"/>
                    <a:pt x="19231" y="11375"/>
                  </a:cubicBezTo>
                  <a:lnTo>
                    <a:pt x="19332" y="11236"/>
                  </a:lnTo>
                  <a:lnTo>
                    <a:pt x="19430" y="11382"/>
                  </a:lnTo>
                  <a:cubicBezTo>
                    <a:pt x="19548" y="11560"/>
                    <a:pt x="19536" y="11501"/>
                    <a:pt x="19357" y="11044"/>
                  </a:cubicBezTo>
                  <a:cubicBezTo>
                    <a:pt x="19243" y="10747"/>
                    <a:pt x="19203" y="10693"/>
                    <a:pt x="19121" y="10720"/>
                  </a:cubicBezTo>
                  <a:cubicBezTo>
                    <a:pt x="19068" y="10733"/>
                    <a:pt x="19015" y="10720"/>
                    <a:pt x="19000" y="10680"/>
                  </a:cubicBezTo>
                  <a:cubicBezTo>
                    <a:pt x="18987" y="10647"/>
                    <a:pt x="18995" y="10634"/>
                    <a:pt x="19019" y="10661"/>
                  </a:cubicBezTo>
                  <a:cubicBezTo>
                    <a:pt x="19089" y="10726"/>
                    <a:pt x="19113" y="10587"/>
                    <a:pt x="19044" y="10501"/>
                  </a:cubicBezTo>
                  <a:cubicBezTo>
                    <a:pt x="18995" y="10428"/>
                    <a:pt x="18995" y="10402"/>
                    <a:pt x="19036" y="10356"/>
                  </a:cubicBezTo>
                  <a:cubicBezTo>
                    <a:pt x="19076" y="10310"/>
                    <a:pt x="19076" y="10283"/>
                    <a:pt x="19020" y="10217"/>
                  </a:cubicBezTo>
                  <a:cubicBezTo>
                    <a:pt x="18975" y="10158"/>
                    <a:pt x="18963" y="10098"/>
                    <a:pt x="18987" y="10032"/>
                  </a:cubicBezTo>
                  <a:cubicBezTo>
                    <a:pt x="19016" y="9966"/>
                    <a:pt x="19000" y="9906"/>
                    <a:pt x="18934" y="9821"/>
                  </a:cubicBezTo>
                  <a:cubicBezTo>
                    <a:pt x="18885" y="9755"/>
                    <a:pt x="18869" y="9715"/>
                    <a:pt x="18898" y="9741"/>
                  </a:cubicBezTo>
                  <a:cubicBezTo>
                    <a:pt x="18951" y="9788"/>
                    <a:pt x="18967" y="9696"/>
                    <a:pt x="18918" y="9616"/>
                  </a:cubicBezTo>
                  <a:cubicBezTo>
                    <a:pt x="18898" y="9589"/>
                    <a:pt x="18885" y="9543"/>
                    <a:pt x="18885" y="9523"/>
                  </a:cubicBezTo>
                  <a:cubicBezTo>
                    <a:pt x="18881" y="9497"/>
                    <a:pt x="18861" y="9418"/>
                    <a:pt x="18837" y="9338"/>
                  </a:cubicBezTo>
                  <a:cubicBezTo>
                    <a:pt x="18780" y="9173"/>
                    <a:pt x="18755" y="8743"/>
                    <a:pt x="18796" y="8677"/>
                  </a:cubicBezTo>
                  <a:cubicBezTo>
                    <a:pt x="18841" y="8604"/>
                    <a:pt x="18861" y="8670"/>
                    <a:pt x="18873" y="8935"/>
                  </a:cubicBezTo>
                  <a:cubicBezTo>
                    <a:pt x="18877" y="9067"/>
                    <a:pt x="18898" y="9179"/>
                    <a:pt x="18914" y="9179"/>
                  </a:cubicBezTo>
                  <a:cubicBezTo>
                    <a:pt x="18930" y="9179"/>
                    <a:pt x="18947" y="9252"/>
                    <a:pt x="18947" y="9345"/>
                  </a:cubicBezTo>
                  <a:cubicBezTo>
                    <a:pt x="18947" y="9490"/>
                    <a:pt x="18983" y="9543"/>
                    <a:pt x="19081" y="9517"/>
                  </a:cubicBezTo>
                  <a:cubicBezTo>
                    <a:pt x="19097" y="9517"/>
                    <a:pt x="19109" y="9536"/>
                    <a:pt x="19109" y="9570"/>
                  </a:cubicBezTo>
                  <a:cubicBezTo>
                    <a:pt x="19109" y="9603"/>
                    <a:pt x="19138" y="9682"/>
                    <a:pt x="19170" y="9735"/>
                  </a:cubicBezTo>
                  <a:cubicBezTo>
                    <a:pt x="19219" y="9814"/>
                    <a:pt x="19223" y="9867"/>
                    <a:pt x="19190" y="9967"/>
                  </a:cubicBezTo>
                  <a:cubicBezTo>
                    <a:pt x="19138" y="10131"/>
                    <a:pt x="19138" y="10436"/>
                    <a:pt x="19190" y="10436"/>
                  </a:cubicBezTo>
                  <a:cubicBezTo>
                    <a:pt x="19215" y="10436"/>
                    <a:pt x="19231" y="10390"/>
                    <a:pt x="19231" y="10336"/>
                  </a:cubicBezTo>
                  <a:cubicBezTo>
                    <a:pt x="19231" y="10283"/>
                    <a:pt x="19247" y="10185"/>
                    <a:pt x="19268" y="10119"/>
                  </a:cubicBezTo>
                  <a:cubicBezTo>
                    <a:pt x="19459" y="9537"/>
                    <a:pt x="19462" y="9133"/>
                    <a:pt x="19292" y="8875"/>
                  </a:cubicBezTo>
                  <a:cubicBezTo>
                    <a:pt x="19235" y="8789"/>
                    <a:pt x="19190" y="8697"/>
                    <a:pt x="19190" y="8664"/>
                  </a:cubicBezTo>
                  <a:cubicBezTo>
                    <a:pt x="19190" y="8552"/>
                    <a:pt x="19394" y="8664"/>
                    <a:pt x="19398" y="8776"/>
                  </a:cubicBezTo>
                  <a:cubicBezTo>
                    <a:pt x="19398" y="8842"/>
                    <a:pt x="19414" y="8823"/>
                    <a:pt x="19442" y="8718"/>
                  </a:cubicBezTo>
                  <a:cubicBezTo>
                    <a:pt x="19467" y="8625"/>
                    <a:pt x="19512" y="8459"/>
                    <a:pt x="19541" y="8340"/>
                  </a:cubicBezTo>
                  <a:cubicBezTo>
                    <a:pt x="19622" y="8049"/>
                    <a:pt x="19618" y="7460"/>
                    <a:pt x="19537" y="7460"/>
                  </a:cubicBezTo>
                  <a:cubicBezTo>
                    <a:pt x="19504" y="7460"/>
                    <a:pt x="19476" y="7414"/>
                    <a:pt x="19476" y="7355"/>
                  </a:cubicBezTo>
                  <a:cubicBezTo>
                    <a:pt x="19476" y="7282"/>
                    <a:pt x="19495" y="7262"/>
                    <a:pt x="19541" y="7289"/>
                  </a:cubicBezTo>
                  <a:cubicBezTo>
                    <a:pt x="19606" y="7329"/>
                    <a:pt x="19992" y="7030"/>
                    <a:pt x="20167" y="6799"/>
                  </a:cubicBezTo>
                  <a:lnTo>
                    <a:pt x="20268" y="6667"/>
                  </a:lnTo>
                  <a:lnTo>
                    <a:pt x="20167" y="6687"/>
                  </a:lnTo>
                  <a:cubicBezTo>
                    <a:pt x="20110" y="6700"/>
                    <a:pt x="19976" y="6773"/>
                    <a:pt x="19866" y="6852"/>
                  </a:cubicBezTo>
                  <a:cubicBezTo>
                    <a:pt x="19756" y="6931"/>
                    <a:pt x="19658" y="6984"/>
                    <a:pt x="19650" y="6971"/>
                  </a:cubicBezTo>
                  <a:cubicBezTo>
                    <a:pt x="19614" y="6918"/>
                    <a:pt x="19910" y="6608"/>
                    <a:pt x="20146" y="6456"/>
                  </a:cubicBezTo>
                  <a:cubicBezTo>
                    <a:pt x="20354" y="6317"/>
                    <a:pt x="20394" y="6264"/>
                    <a:pt x="20410" y="6099"/>
                  </a:cubicBezTo>
                  <a:cubicBezTo>
                    <a:pt x="20431" y="5940"/>
                    <a:pt x="20439" y="5927"/>
                    <a:pt x="20463" y="6033"/>
                  </a:cubicBezTo>
                  <a:cubicBezTo>
                    <a:pt x="20492" y="6145"/>
                    <a:pt x="20500" y="6152"/>
                    <a:pt x="20565" y="6046"/>
                  </a:cubicBezTo>
                  <a:cubicBezTo>
                    <a:pt x="20667" y="5900"/>
                    <a:pt x="20708" y="5914"/>
                    <a:pt x="20675" y="6079"/>
                  </a:cubicBezTo>
                  <a:cubicBezTo>
                    <a:pt x="20655" y="6185"/>
                    <a:pt x="20662" y="6211"/>
                    <a:pt x="20699" y="6191"/>
                  </a:cubicBezTo>
                  <a:cubicBezTo>
                    <a:pt x="20732" y="6171"/>
                    <a:pt x="20752" y="6105"/>
                    <a:pt x="20748" y="6046"/>
                  </a:cubicBezTo>
                  <a:cubicBezTo>
                    <a:pt x="20748" y="5980"/>
                    <a:pt x="20789" y="5900"/>
                    <a:pt x="20842" y="5861"/>
                  </a:cubicBezTo>
                  <a:cubicBezTo>
                    <a:pt x="20956" y="5775"/>
                    <a:pt x="20968" y="5662"/>
                    <a:pt x="20870" y="5536"/>
                  </a:cubicBezTo>
                  <a:cubicBezTo>
                    <a:pt x="20805" y="5457"/>
                    <a:pt x="20801" y="5457"/>
                    <a:pt x="20845" y="5550"/>
                  </a:cubicBezTo>
                  <a:cubicBezTo>
                    <a:pt x="20874" y="5609"/>
                    <a:pt x="20886" y="5676"/>
                    <a:pt x="20870" y="5695"/>
                  </a:cubicBezTo>
                  <a:cubicBezTo>
                    <a:pt x="20813" y="5787"/>
                    <a:pt x="20711" y="5735"/>
                    <a:pt x="20638" y="5576"/>
                  </a:cubicBezTo>
                  <a:cubicBezTo>
                    <a:pt x="20597" y="5484"/>
                    <a:pt x="20537" y="5411"/>
                    <a:pt x="20508" y="5411"/>
                  </a:cubicBezTo>
                  <a:cubicBezTo>
                    <a:pt x="20435" y="5411"/>
                    <a:pt x="20435" y="5312"/>
                    <a:pt x="20512" y="5213"/>
                  </a:cubicBezTo>
                  <a:cubicBezTo>
                    <a:pt x="20569" y="5140"/>
                    <a:pt x="20565" y="5120"/>
                    <a:pt x="20508" y="5048"/>
                  </a:cubicBezTo>
                  <a:cubicBezTo>
                    <a:pt x="20447" y="4975"/>
                    <a:pt x="20447" y="4935"/>
                    <a:pt x="20495" y="4611"/>
                  </a:cubicBezTo>
                  <a:cubicBezTo>
                    <a:pt x="20528" y="4413"/>
                    <a:pt x="20552" y="4208"/>
                    <a:pt x="20552" y="4155"/>
                  </a:cubicBezTo>
                  <a:cubicBezTo>
                    <a:pt x="20552" y="4102"/>
                    <a:pt x="20585" y="4049"/>
                    <a:pt x="20625" y="4036"/>
                  </a:cubicBezTo>
                  <a:cubicBezTo>
                    <a:pt x="20662" y="4023"/>
                    <a:pt x="20694" y="3970"/>
                    <a:pt x="20694" y="3917"/>
                  </a:cubicBezTo>
                  <a:cubicBezTo>
                    <a:pt x="20694" y="3864"/>
                    <a:pt x="20707" y="3831"/>
                    <a:pt x="20727" y="3838"/>
                  </a:cubicBezTo>
                  <a:cubicBezTo>
                    <a:pt x="20821" y="3871"/>
                    <a:pt x="20898" y="3725"/>
                    <a:pt x="20898" y="3520"/>
                  </a:cubicBezTo>
                  <a:cubicBezTo>
                    <a:pt x="20898" y="3295"/>
                    <a:pt x="20951" y="3223"/>
                    <a:pt x="20996" y="3375"/>
                  </a:cubicBezTo>
                  <a:cubicBezTo>
                    <a:pt x="21016" y="3441"/>
                    <a:pt x="21024" y="3441"/>
                    <a:pt x="21044" y="3381"/>
                  </a:cubicBezTo>
                  <a:cubicBezTo>
                    <a:pt x="21056" y="3335"/>
                    <a:pt x="21089" y="3315"/>
                    <a:pt x="21118" y="3335"/>
                  </a:cubicBezTo>
                  <a:cubicBezTo>
                    <a:pt x="21146" y="3355"/>
                    <a:pt x="21191" y="3295"/>
                    <a:pt x="21219" y="3216"/>
                  </a:cubicBezTo>
                  <a:cubicBezTo>
                    <a:pt x="21244" y="3130"/>
                    <a:pt x="21321" y="3005"/>
                    <a:pt x="21386" y="2932"/>
                  </a:cubicBezTo>
                  <a:cubicBezTo>
                    <a:pt x="21512" y="2793"/>
                    <a:pt x="21577" y="2635"/>
                    <a:pt x="21508" y="2635"/>
                  </a:cubicBezTo>
                  <a:cubicBezTo>
                    <a:pt x="21483" y="2635"/>
                    <a:pt x="21467" y="2589"/>
                    <a:pt x="21467" y="2536"/>
                  </a:cubicBezTo>
                  <a:cubicBezTo>
                    <a:pt x="21467" y="2482"/>
                    <a:pt x="21430" y="2436"/>
                    <a:pt x="21386" y="2436"/>
                  </a:cubicBezTo>
                  <a:cubicBezTo>
                    <a:pt x="21332" y="2436"/>
                    <a:pt x="21296" y="2377"/>
                    <a:pt x="21280" y="2271"/>
                  </a:cubicBezTo>
                  <a:cubicBezTo>
                    <a:pt x="21268" y="2179"/>
                    <a:pt x="21227" y="2106"/>
                    <a:pt x="21186" y="2106"/>
                  </a:cubicBezTo>
                  <a:cubicBezTo>
                    <a:pt x="21138" y="2106"/>
                    <a:pt x="21089" y="1954"/>
                    <a:pt x="21007" y="1558"/>
                  </a:cubicBezTo>
                  <a:cubicBezTo>
                    <a:pt x="20926" y="1141"/>
                    <a:pt x="20873" y="982"/>
                    <a:pt x="20796" y="916"/>
                  </a:cubicBezTo>
                  <a:cubicBezTo>
                    <a:pt x="20706" y="837"/>
                    <a:pt x="20686" y="843"/>
                    <a:pt x="20613" y="949"/>
                  </a:cubicBezTo>
                  <a:cubicBezTo>
                    <a:pt x="20544" y="1055"/>
                    <a:pt x="20511" y="1061"/>
                    <a:pt x="20451" y="995"/>
                  </a:cubicBezTo>
                  <a:cubicBezTo>
                    <a:pt x="20405" y="949"/>
                    <a:pt x="20360" y="916"/>
                    <a:pt x="20353" y="916"/>
                  </a:cubicBezTo>
                  <a:cubicBezTo>
                    <a:pt x="20304" y="916"/>
                    <a:pt x="20190" y="1663"/>
                    <a:pt x="20186" y="2047"/>
                  </a:cubicBezTo>
                  <a:cubicBezTo>
                    <a:pt x="20182" y="2285"/>
                    <a:pt x="20157" y="2543"/>
                    <a:pt x="20133" y="2615"/>
                  </a:cubicBezTo>
                  <a:cubicBezTo>
                    <a:pt x="20108" y="2688"/>
                    <a:pt x="20096" y="2761"/>
                    <a:pt x="20104" y="2781"/>
                  </a:cubicBezTo>
                  <a:cubicBezTo>
                    <a:pt x="20117" y="2800"/>
                    <a:pt x="20072" y="2886"/>
                    <a:pt x="20007" y="2979"/>
                  </a:cubicBezTo>
                  <a:cubicBezTo>
                    <a:pt x="19941" y="3078"/>
                    <a:pt x="19885" y="3177"/>
                    <a:pt x="19877" y="3217"/>
                  </a:cubicBezTo>
                  <a:cubicBezTo>
                    <a:pt x="19861" y="3276"/>
                    <a:pt x="19116" y="3633"/>
                    <a:pt x="18807" y="3726"/>
                  </a:cubicBezTo>
                  <a:cubicBezTo>
                    <a:pt x="18649" y="3779"/>
                    <a:pt x="18628" y="3812"/>
                    <a:pt x="18355" y="4499"/>
                  </a:cubicBezTo>
                  <a:cubicBezTo>
                    <a:pt x="18299" y="4638"/>
                    <a:pt x="18270" y="4751"/>
                    <a:pt x="18290" y="4751"/>
                  </a:cubicBezTo>
                  <a:cubicBezTo>
                    <a:pt x="18311" y="4751"/>
                    <a:pt x="18336" y="4837"/>
                    <a:pt x="18343" y="4949"/>
                  </a:cubicBezTo>
                  <a:cubicBezTo>
                    <a:pt x="18355" y="5101"/>
                    <a:pt x="18336" y="5187"/>
                    <a:pt x="18250" y="5319"/>
                  </a:cubicBezTo>
                  <a:cubicBezTo>
                    <a:pt x="18161" y="5458"/>
                    <a:pt x="18088" y="5497"/>
                    <a:pt x="17860" y="5524"/>
                  </a:cubicBezTo>
                  <a:cubicBezTo>
                    <a:pt x="17575" y="5564"/>
                    <a:pt x="17359" y="5689"/>
                    <a:pt x="17359" y="5821"/>
                  </a:cubicBezTo>
                  <a:cubicBezTo>
                    <a:pt x="17359" y="5861"/>
                    <a:pt x="17388" y="5947"/>
                    <a:pt x="17421" y="6007"/>
                  </a:cubicBezTo>
                  <a:cubicBezTo>
                    <a:pt x="17477" y="6106"/>
                    <a:pt x="17465" y="6145"/>
                    <a:pt x="17319" y="6417"/>
                  </a:cubicBezTo>
                  <a:cubicBezTo>
                    <a:pt x="17230" y="6589"/>
                    <a:pt x="17051" y="6833"/>
                    <a:pt x="16924" y="6965"/>
                  </a:cubicBezTo>
                  <a:cubicBezTo>
                    <a:pt x="16794" y="7105"/>
                    <a:pt x="16644" y="7283"/>
                    <a:pt x="16587" y="7356"/>
                  </a:cubicBezTo>
                  <a:cubicBezTo>
                    <a:pt x="16473" y="7515"/>
                    <a:pt x="16233" y="7667"/>
                    <a:pt x="16140" y="7634"/>
                  </a:cubicBezTo>
                  <a:cubicBezTo>
                    <a:pt x="15981" y="7581"/>
                    <a:pt x="15855" y="7507"/>
                    <a:pt x="15855" y="7468"/>
                  </a:cubicBezTo>
                  <a:cubicBezTo>
                    <a:pt x="15855" y="7449"/>
                    <a:pt x="15884" y="7310"/>
                    <a:pt x="15920" y="7164"/>
                  </a:cubicBezTo>
                  <a:cubicBezTo>
                    <a:pt x="15953" y="7018"/>
                    <a:pt x="15990" y="6847"/>
                    <a:pt x="16005" y="6780"/>
                  </a:cubicBezTo>
                  <a:cubicBezTo>
                    <a:pt x="16018" y="6721"/>
                    <a:pt x="16054" y="6668"/>
                    <a:pt x="16083" y="6668"/>
                  </a:cubicBezTo>
                  <a:cubicBezTo>
                    <a:pt x="16116" y="6668"/>
                    <a:pt x="16140" y="6609"/>
                    <a:pt x="16140" y="6536"/>
                  </a:cubicBezTo>
                  <a:cubicBezTo>
                    <a:pt x="16140" y="6324"/>
                    <a:pt x="15969" y="5531"/>
                    <a:pt x="15913" y="5498"/>
                  </a:cubicBezTo>
                  <a:cubicBezTo>
                    <a:pt x="15843" y="5458"/>
                    <a:pt x="15693" y="5597"/>
                    <a:pt x="15693" y="5703"/>
                  </a:cubicBezTo>
                  <a:cubicBezTo>
                    <a:pt x="15693" y="5862"/>
                    <a:pt x="15587" y="5955"/>
                    <a:pt x="15534" y="5848"/>
                  </a:cubicBezTo>
                  <a:cubicBezTo>
                    <a:pt x="15498" y="5776"/>
                    <a:pt x="15502" y="5736"/>
                    <a:pt x="15551" y="5657"/>
                  </a:cubicBezTo>
                  <a:cubicBezTo>
                    <a:pt x="15583" y="5597"/>
                    <a:pt x="15611" y="5505"/>
                    <a:pt x="15611" y="5452"/>
                  </a:cubicBezTo>
                  <a:cubicBezTo>
                    <a:pt x="15611" y="5392"/>
                    <a:pt x="15632" y="5346"/>
                    <a:pt x="15652" y="5346"/>
                  </a:cubicBezTo>
                  <a:cubicBezTo>
                    <a:pt x="15705" y="5346"/>
                    <a:pt x="15705" y="4902"/>
                    <a:pt x="15648" y="4850"/>
                  </a:cubicBezTo>
                  <a:cubicBezTo>
                    <a:pt x="15628" y="4823"/>
                    <a:pt x="15615" y="4770"/>
                    <a:pt x="15623" y="4731"/>
                  </a:cubicBezTo>
                  <a:cubicBezTo>
                    <a:pt x="15648" y="4611"/>
                    <a:pt x="15575" y="4420"/>
                    <a:pt x="15505" y="4420"/>
                  </a:cubicBezTo>
                  <a:cubicBezTo>
                    <a:pt x="15473" y="4420"/>
                    <a:pt x="15363" y="4360"/>
                    <a:pt x="15261" y="4281"/>
                  </a:cubicBezTo>
                  <a:cubicBezTo>
                    <a:pt x="15111" y="4175"/>
                    <a:pt x="15066" y="4162"/>
                    <a:pt x="15018" y="4228"/>
                  </a:cubicBezTo>
                  <a:cubicBezTo>
                    <a:pt x="14981" y="4274"/>
                    <a:pt x="14965" y="4367"/>
                    <a:pt x="14973" y="4426"/>
                  </a:cubicBezTo>
                  <a:cubicBezTo>
                    <a:pt x="14985" y="4492"/>
                    <a:pt x="14969" y="4558"/>
                    <a:pt x="14936" y="4578"/>
                  </a:cubicBezTo>
                  <a:cubicBezTo>
                    <a:pt x="14904" y="4598"/>
                    <a:pt x="14879" y="4704"/>
                    <a:pt x="14879" y="4816"/>
                  </a:cubicBezTo>
                  <a:cubicBezTo>
                    <a:pt x="14879" y="4922"/>
                    <a:pt x="14863" y="5014"/>
                    <a:pt x="14838" y="5014"/>
                  </a:cubicBezTo>
                  <a:cubicBezTo>
                    <a:pt x="14818" y="5014"/>
                    <a:pt x="14798" y="4948"/>
                    <a:pt x="14798" y="4875"/>
                  </a:cubicBezTo>
                  <a:cubicBezTo>
                    <a:pt x="14798" y="4743"/>
                    <a:pt x="14794" y="4743"/>
                    <a:pt x="14708" y="4915"/>
                  </a:cubicBezTo>
                  <a:cubicBezTo>
                    <a:pt x="14550" y="5245"/>
                    <a:pt x="14493" y="5966"/>
                    <a:pt x="14599" y="6336"/>
                  </a:cubicBezTo>
                  <a:cubicBezTo>
                    <a:pt x="14717" y="6740"/>
                    <a:pt x="14729" y="6971"/>
                    <a:pt x="14656" y="7328"/>
                  </a:cubicBezTo>
                  <a:cubicBezTo>
                    <a:pt x="14586" y="7658"/>
                    <a:pt x="14473" y="7857"/>
                    <a:pt x="14351" y="7857"/>
                  </a:cubicBezTo>
                  <a:cubicBezTo>
                    <a:pt x="14273" y="7857"/>
                    <a:pt x="14147" y="7428"/>
                    <a:pt x="14147" y="7183"/>
                  </a:cubicBezTo>
                  <a:cubicBezTo>
                    <a:pt x="14147" y="7090"/>
                    <a:pt x="14127" y="6924"/>
                    <a:pt x="14103" y="6805"/>
                  </a:cubicBezTo>
                  <a:cubicBezTo>
                    <a:pt x="14050" y="6561"/>
                    <a:pt x="14115" y="5615"/>
                    <a:pt x="14217" y="5159"/>
                  </a:cubicBezTo>
                  <a:cubicBezTo>
                    <a:pt x="14282" y="4855"/>
                    <a:pt x="14265" y="4710"/>
                    <a:pt x="14192" y="4941"/>
                  </a:cubicBezTo>
                  <a:cubicBezTo>
                    <a:pt x="14167" y="5014"/>
                    <a:pt x="14099" y="5159"/>
                    <a:pt x="14042" y="5258"/>
                  </a:cubicBezTo>
                  <a:lnTo>
                    <a:pt x="13932" y="5443"/>
                  </a:lnTo>
                  <a:lnTo>
                    <a:pt x="13965" y="5278"/>
                  </a:lnTo>
                  <a:cubicBezTo>
                    <a:pt x="13981" y="5186"/>
                    <a:pt x="14010" y="5100"/>
                    <a:pt x="14022" y="5080"/>
                  </a:cubicBezTo>
                  <a:cubicBezTo>
                    <a:pt x="14034" y="5060"/>
                    <a:pt x="14091" y="4895"/>
                    <a:pt x="14144" y="4703"/>
                  </a:cubicBezTo>
                  <a:cubicBezTo>
                    <a:pt x="14197" y="4511"/>
                    <a:pt x="14258" y="4372"/>
                    <a:pt x="14278" y="4392"/>
                  </a:cubicBezTo>
                  <a:cubicBezTo>
                    <a:pt x="14294" y="4412"/>
                    <a:pt x="14311" y="4392"/>
                    <a:pt x="14311" y="4359"/>
                  </a:cubicBezTo>
                  <a:cubicBezTo>
                    <a:pt x="14311" y="4319"/>
                    <a:pt x="14331" y="4286"/>
                    <a:pt x="14355" y="4286"/>
                  </a:cubicBezTo>
                  <a:cubicBezTo>
                    <a:pt x="14376" y="4286"/>
                    <a:pt x="14384" y="4312"/>
                    <a:pt x="14371" y="4352"/>
                  </a:cubicBezTo>
                  <a:cubicBezTo>
                    <a:pt x="14359" y="4385"/>
                    <a:pt x="14363" y="4418"/>
                    <a:pt x="14388" y="4418"/>
                  </a:cubicBezTo>
                  <a:cubicBezTo>
                    <a:pt x="14412" y="4418"/>
                    <a:pt x="14449" y="4358"/>
                    <a:pt x="14474" y="4292"/>
                  </a:cubicBezTo>
                  <a:cubicBezTo>
                    <a:pt x="14493" y="4219"/>
                    <a:pt x="14567" y="4146"/>
                    <a:pt x="14636" y="4120"/>
                  </a:cubicBezTo>
                  <a:cubicBezTo>
                    <a:pt x="14701" y="4093"/>
                    <a:pt x="14766" y="4054"/>
                    <a:pt x="14778" y="4020"/>
                  </a:cubicBezTo>
                  <a:cubicBezTo>
                    <a:pt x="14790" y="3987"/>
                    <a:pt x="14856" y="3994"/>
                    <a:pt x="14925" y="4034"/>
                  </a:cubicBezTo>
                  <a:cubicBezTo>
                    <a:pt x="15006" y="4080"/>
                    <a:pt x="15059" y="4080"/>
                    <a:pt x="15079" y="4040"/>
                  </a:cubicBezTo>
                  <a:cubicBezTo>
                    <a:pt x="15092" y="4000"/>
                    <a:pt x="15148" y="3981"/>
                    <a:pt x="15205" y="3987"/>
                  </a:cubicBezTo>
                  <a:cubicBezTo>
                    <a:pt x="15356" y="4013"/>
                    <a:pt x="15385" y="3954"/>
                    <a:pt x="15291" y="3815"/>
                  </a:cubicBezTo>
                  <a:cubicBezTo>
                    <a:pt x="15242" y="3742"/>
                    <a:pt x="15205" y="3656"/>
                    <a:pt x="15205" y="3623"/>
                  </a:cubicBezTo>
                  <a:cubicBezTo>
                    <a:pt x="15205" y="3583"/>
                    <a:pt x="15140" y="3577"/>
                    <a:pt x="15063" y="3597"/>
                  </a:cubicBezTo>
                  <a:cubicBezTo>
                    <a:pt x="14937" y="3630"/>
                    <a:pt x="14921" y="3617"/>
                    <a:pt x="14921" y="3491"/>
                  </a:cubicBezTo>
                  <a:cubicBezTo>
                    <a:pt x="14921" y="3378"/>
                    <a:pt x="14905" y="3359"/>
                    <a:pt x="14852" y="3392"/>
                  </a:cubicBezTo>
                  <a:cubicBezTo>
                    <a:pt x="14811" y="3418"/>
                    <a:pt x="14709" y="3465"/>
                    <a:pt x="14624" y="3491"/>
                  </a:cubicBezTo>
                  <a:cubicBezTo>
                    <a:pt x="14538" y="3517"/>
                    <a:pt x="14441" y="3590"/>
                    <a:pt x="14400" y="3643"/>
                  </a:cubicBezTo>
                  <a:cubicBezTo>
                    <a:pt x="14307" y="3782"/>
                    <a:pt x="14128" y="3749"/>
                    <a:pt x="14005" y="3557"/>
                  </a:cubicBezTo>
                  <a:cubicBezTo>
                    <a:pt x="13933" y="3444"/>
                    <a:pt x="13880" y="3418"/>
                    <a:pt x="13782" y="3444"/>
                  </a:cubicBezTo>
                  <a:cubicBezTo>
                    <a:pt x="13717" y="3471"/>
                    <a:pt x="13660" y="3477"/>
                    <a:pt x="13660" y="3458"/>
                  </a:cubicBezTo>
                  <a:cubicBezTo>
                    <a:pt x="13660" y="3444"/>
                    <a:pt x="13717" y="3325"/>
                    <a:pt x="13786" y="3193"/>
                  </a:cubicBezTo>
                  <a:cubicBezTo>
                    <a:pt x="13904" y="2982"/>
                    <a:pt x="13904" y="2962"/>
                    <a:pt x="13827" y="2962"/>
                  </a:cubicBezTo>
                  <a:cubicBezTo>
                    <a:pt x="13782" y="2962"/>
                    <a:pt x="13656" y="3094"/>
                    <a:pt x="13551" y="3259"/>
                  </a:cubicBezTo>
                  <a:cubicBezTo>
                    <a:pt x="13449" y="3424"/>
                    <a:pt x="13335" y="3557"/>
                    <a:pt x="13298" y="3557"/>
                  </a:cubicBezTo>
                  <a:cubicBezTo>
                    <a:pt x="13266" y="3557"/>
                    <a:pt x="13209" y="3603"/>
                    <a:pt x="13172" y="3656"/>
                  </a:cubicBezTo>
                  <a:cubicBezTo>
                    <a:pt x="13132" y="3715"/>
                    <a:pt x="13030" y="3782"/>
                    <a:pt x="12944" y="3801"/>
                  </a:cubicBezTo>
                  <a:lnTo>
                    <a:pt x="12785" y="3841"/>
                  </a:lnTo>
                  <a:lnTo>
                    <a:pt x="12887" y="3649"/>
                  </a:lnTo>
                  <a:cubicBezTo>
                    <a:pt x="12944" y="3543"/>
                    <a:pt x="12965" y="3490"/>
                    <a:pt x="12932" y="3537"/>
                  </a:cubicBezTo>
                  <a:cubicBezTo>
                    <a:pt x="12904" y="3577"/>
                    <a:pt x="12854" y="3596"/>
                    <a:pt x="12826" y="3577"/>
                  </a:cubicBezTo>
                  <a:cubicBezTo>
                    <a:pt x="12798" y="3563"/>
                    <a:pt x="12716" y="3596"/>
                    <a:pt x="12647" y="3649"/>
                  </a:cubicBezTo>
                  <a:cubicBezTo>
                    <a:pt x="12402" y="3864"/>
                    <a:pt x="12386" y="3771"/>
                    <a:pt x="12605" y="3368"/>
                  </a:cubicBezTo>
                  <a:cubicBezTo>
                    <a:pt x="12732" y="3130"/>
                    <a:pt x="12890" y="2918"/>
                    <a:pt x="13012" y="2825"/>
                  </a:cubicBezTo>
                  <a:cubicBezTo>
                    <a:pt x="13191" y="2693"/>
                    <a:pt x="13228" y="2614"/>
                    <a:pt x="13126" y="2593"/>
                  </a:cubicBezTo>
                  <a:cubicBezTo>
                    <a:pt x="13106" y="2587"/>
                    <a:pt x="13085" y="2581"/>
                    <a:pt x="13081" y="2574"/>
                  </a:cubicBezTo>
                  <a:cubicBezTo>
                    <a:pt x="13037" y="2521"/>
                    <a:pt x="12691" y="2534"/>
                    <a:pt x="12651" y="2587"/>
                  </a:cubicBezTo>
                  <a:cubicBezTo>
                    <a:pt x="12610" y="2640"/>
                    <a:pt x="12561" y="2627"/>
                    <a:pt x="12476" y="2541"/>
                  </a:cubicBezTo>
                  <a:cubicBezTo>
                    <a:pt x="12406" y="2475"/>
                    <a:pt x="12329" y="2442"/>
                    <a:pt x="12297" y="2455"/>
                  </a:cubicBezTo>
                  <a:cubicBezTo>
                    <a:pt x="12268" y="2475"/>
                    <a:pt x="12211" y="2435"/>
                    <a:pt x="12175" y="2369"/>
                  </a:cubicBezTo>
                  <a:cubicBezTo>
                    <a:pt x="12081" y="2197"/>
                    <a:pt x="11972" y="2151"/>
                    <a:pt x="11878" y="2230"/>
                  </a:cubicBezTo>
                  <a:cubicBezTo>
                    <a:pt x="11825" y="2276"/>
                    <a:pt x="11748" y="2270"/>
                    <a:pt x="11622" y="2210"/>
                  </a:cubicBezTo>
                  <a:cubicBezTo>
                    <a:pt x="11467" y="2138"/>
                    <a:pt x="11439" y="2091"/>
                    <a:pt x="11406" y="1880"/>
                  </a:cubicBezTo>
                  <a:cubicBezTo>
                    <a:pt x="11365" y="1622"/>
                    <a:pt x="11260" y="1550"/>
                    <a:pt x="11260" y="1780"/>
                  </a:cubicBezTo>
                  <a:lnTo>
                    <a:pt x="11260" y="1928"/>
                  </a:lnTo>
                  <a:lnTo>
                    <a:pt x="9930" y="1888"/>
                  </a:lnTo>
                  <a:cubicBezTo>
                    <a:pt x="8490" y="1848"/>
                    <a:pt x="8011" y="1796"/>
                    <a:pt x="6664" y="1538"/>
                  </a:cubicBezTo>
                  <a:cubicBezTo>
                    <a:pt x="5074" y="1233"/>
                    <a:pt x="3252" y="658"/>
                    <a:pt x="1837" y="17"/>
                  </a:cubicBezTo>
                  <a:cubicBezTo>
                    <a:pt x="1787" y="-9"/>
                    <a:pt x="1746" y="-3"/>
                    <a:pt x="1746" y="17"/>
                  </a:cubicBezTo>
                  <a:close/>
                </a:path>
              </a:pathLst>
            </a:custGeom>
            <a:solidFill>
              <a:srgbClr val="A7A7A7"/>
            </a:solidFill>
            <a:ln w="12700" cap="flat">
              <a:noFill/>
              <a:miter lim="400000"/>
            </a:ln>
            <a:effectLst/>
          </p:spPr>
          <p:txBody>
            <a:bodyPr wrap="square" lIns="45719" tIns="45719" rIns="45719" bIns="45719" numCol="1" anchor="ctr">
              <a:noAutofit/>
            </a:bodyPr>
            <a:lstStyle/>
            <a:p>
              <a:pPr>
                <a:defRPr sz="1400" b="1">
                  <a:solidFill>
                    <a:srgbClr val="000000"/>
                  </a:solidFill>
                </a:defRPr>
              </a:pPr>
              <a:endParaRPr/>
            </a:p>
          </p:txBody>
        </p:sp>
        <p:pic>
          <p:nvPicPr>
            <p:cNvPr id="284" name="Image" descr="Image"/>
            <p:cNvPicPr>
              <a:picLocks noChangeAspect="1"/>
            </p:cNvPicPr>
            <p:nvPr/>
          </p:nvPicPr>
          <p:blipFill>
            <a:blip r:embed="rId5"/>
            <a:stretch>
              <a:fillRect/>
            </a:stretch>
          </p:blipFill>
          <p:spPr>
            <a:xfrm>
              <a:off x="349612" y="1186952"/>
              <a:ext cx="1065642" cy="1065642"/>
            </a:xfrm>
            <a:prstGeom prst="rect">
              <a:avLst/>
            </a:prstGeom>
            <a:ln w="12700" cap="flat">
              <a:noFill/>
              <a:miter lim="400000"/>
            </a:ln>
            <a:effectLst/>
          </p:spPr>
        </p:pic>
        <p:pic>
          <p:nvPicPr>
            <p:cNvPr id="285" name="Image" descr="Image"/>
            <p:cNvPicPr>
              <a:picLocks noChangeAspect="1"/>
            </p:cNvPicPr>
            <p:nvPr/>
          </p:nvPicPr>
          <p:blipFill>
            <a:blip r:embed="rId5"/>
            <a:stretch>
              <a:fillRect/>
            </a:stretch>
          </p:blipFill>
          <p:spPr>
            <a:xfrm>
              <a:off x="923138" y="1186952"/>
              <a:ext cx="1065642" cy="1065642"/>
            </a:xfrm>
            <a:prstGeom prst="rect">
              <a:avLst/>
            </a:prstGeom>
            <a:ln w="12700" cap="flat">
              <a:noFill/>
              <a:miter lim="400000"/>
            </a:ln>
            <a:effectLst/>
          </p:spPr>
        </p:pic>
        <p:pic>
          <p:nvPicPr>
            <p:cNvPr id="286" name="Image" descr="Image"/>
            <p:cNvPicPr>
              <a:picLocks noChangeAspect="1"/>
            </p:cNvPicPr>
            <p:nvPr/>
          </p:nvPicPr>
          <p:blipFill>
            <a:blip r:embed="rId5"/>
            <a:stretch>
              <a:fillRect/>
            </a:stretch>
          </p:blipFill>
          <p:spPr>
            <a:xfrm>
              <a:off x="1496663" y="1186952"/>
              <a:ext cx="1065642" cy="1065642"/>
            </a:xfrm>
            <a:prstGeom prst="rect">
              <a:avLst/>
            </a:prstGeom>
            <a:ln w="12700" cap="flat">
              <a:noFill/>
              <a:miter lim="400000"/>
            </a:ln>
            <a:effectLst/>
          </p:spPr>
        </p:pic>
        <p:pic>
          <p:nvPicPr>
            <p:cNvPr id="287" name="Image" descr="Image"/>
            <p:cNvPicPr>
              <a:picLocks noChangeAspect="1"/>
            </p:cNvPicPr>
            <p:nvPr/>
          </p:nvPicPr>
          <p:blipFill>
            <a:blip r:embed="rId5"/>
            <a:stretch>
              <a:fillRect/>
            </a:stretch>
          </p:blipFill>
          <p:spPr>
            <a:xfrm>
              <a:off x="2643714" y="1186952"/>
              <a:ext cx="1065642" cy="1065642"/>
            </a:xfrm>
            <a:prstGeom prst="rect">
              <a:avLst/>
            </a:prstGeom>
            <a:ln w="12700" cap="flat">
              <a:noFill/>
              <a:miter lim="400000"/>
            </a:ln>
            <a:effectLst/>
          </p:spPr>
        </p:pic>
        <p:pic>
          <p:nvPicPr>
            <p:cNvPr id="288" name="Image" descr="Image"/>
            <p:cNvPicPr>
              <a:picLocks noChangeAspect="1"/>
            </p:cNvPicPr>
            <p:nvPr/>
          </p:nvPicPr>
          <p:blipFill>
            <a:blip r:embed="rId5"/>
            <a:stretch>
              <a:fillRect/>
            </a:stretch>
          </p:blipFill>
          <p:spPr>
            <a:xfrm>
              <a:off x="3217240" y="1186952"/>
              <a:ext cx="1065642" cy="1065642"/>
            </a:xfrm>
            <a:prstGeom prst="rect">
              <a:avLst/>
            </a:prstGeom>
            <a:ln w="12700" cap="flat">
              <a:noFill/>
              <a:miter lim="400000"/>
            </a:ln>
            <a:effectLst/>
          </p:spPr>
        </p:pic>
        <p:pic>
          <p:nvPicPr>
            <p:cNvPr id="289" name="Image" descr="Image"/>
            <p:cNvPicPr>
              <a:picLocks noChangeAspect="1"/>
            </p:cNvPicPr>
            <p:nvPr/>
          </p:nvPicPr>
          <p:blipFill>
            <a:blip r:embed="rId5"/>
            <a:stretch>
              <a:fillRect/>
            </a:stretch>
          </p:blipFill>
          <p:spPr>
            <a:xfrm>
              <a:off x="3790765" y="1186952"/>
              <a:ext cx="1065642" cy="1065642"/>
            </a:xfrm>
            <a:prstGeom prst="rect">
              <a:avLst/>
            </a:prstGeom>
            <a:ln w="12700" cap="flat">
              <a:noFill/>
              <a:miter lim="400000"/>
            </a:ln>
            <a:effectLst/>
          </p:spPr>
        </p:pic>
        <p:pic>
          <p:nvPicPr>
            <p:cNvPr id="290" name="Image" descr="Image"/>
            <p:cNvPicPr>
              <a:picLocks noChangeAspect="1"/>
            </p:cNvPicPr>
            <p:nvPr/>
          </p:nvPicPr>
          <p:blipFill>
            <a:blip r:embed="rId6"/>
            <a:stretch>
              <a:fillRect/>
            </a:stretch>
          </p:blipFill>
          <p:spPr>
            <a:xfrm>
              <a:off x="2070189" y="1186952"/>
              <a:ext cx="1065642" cy="1065642"/>
            </a:xfrm>
            <a:prstGeom prst="rect">
              <a:avLst/>
            </a:prstGeom>
            <a:ln w="12700" cap="flat">
              <a:noFill/>
              <a:miter lim="400000"/>
            </a:ln>
            <a:effectLst/>
          </p:spPr>
        </p:pic>
      </p:grpSp>
      <p:pic>
        <p:nvPicPr>
          <p:cNvPr id="292" name="Image" descr="Image"/>
          <p:cNvPicPr>
            <a:picLocks noChangeAspect="1"/>
          </p:cNvPicPr>
          <p:nvPr/>
        </p:nvPicPr>
        <p:blipFill>
          <a:blip r:embed="rId7"/>
          <a:stretch>
            <a:fillRect/>
          </a:stretch>
        </p:blipFill>
        <p:spPr>
          <a:xfrm>
            <a:off x="1408334" y="3128531"/>
            <a:ext cx="2134610" cy="1712192"/>
          </a:xfrm>
          <a:prstGeom prst="rect">
            <a:avLst/>
          </a:prstGeom>
          <a:ln w="12700">
            <a:miter lim="400000"/>
          </a:ln>
        </p:spPr>
      </p:pic>
      <p:grpSp>
        <p:nvGrpSpPr>
          <p:cNvPr id="295" name="Group"/>
          <p:cNvGrpSpPr/>
          <p:nvPr/>
        </p:nvGrpSpPr>
        <p:grpSpPr>
          <a:xfrm>
            <a:off x="2166937" y="3380408"/>
            <a:ext cx="1270001" cy="1784414"/>
            <a:chOff x="0" y="0"/>
            <a:chExt cx="1270000" cy="1784413"/>
          </a:xfrm>
        </p:grpSpPr>
        <p:sp>
          <p:nvSpPr>
            <p:cNvPr id="293" name="1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FFFFFF"/>
                  </a:solidFill>
                </a:defRPr>
              </a:lvl1pPr>
            </a:lstStyle>
            <a:p>
              <a:r>
                <a:t>15%</a:t>
              </a:r>
            </a:p>
          </p:txBody>
        </p:sp>
        <p:sp>
          <p:nvSpPr>
            <p:cNvPr id="294" name="B"/>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FFFFFF"/>
                  </a:solidFill>
                </a:defRPr>
              </a:lvl1pPr>
            </a:lstStyle>
            <a:p>
              <a:r>
                <a:t>B</a:t>
              </a:r>
            </a:p>
          </p:txBody>
        </p:sp>
      </p:grpSp>
      <p:grpSp>
        <p:nvGrpSpPr>
          <p:cNvPr id="298" name="Group"/>
          <p:cNvGrpSpPr/>
          <p:nvPr/>
        </p:nvGrpSpPr>
        <p:grpSpPr>
          <a:xfrm>
            <a:off x="9147864" y="3602256"/>
            <a:ext cx="2413898" cy="1536996"/>
            <a:chOff x="0" y="0"/>
            <a:chExt cx="2413897" cy="1536994"/>
          </a:xfrm>
        </p:grpSpPr>
        <p:pic>
          <p:nvPicPr>
            <p:cNvPr id="296"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2413898" cy="1536995"/>
            </a:xfrm>
            <a:prstGeom prst="rect">
              <a:avLst/>
            </a:prstGeom>
            <a:ln w="12700" cap="flat">
              <a:noFill/>
              <a:miter lim="400000"/>
            </a:ln>
            <a:effectLst/>
          </p:spPr>
        </p:pic>
        <p:sp>
          <p:nvSpPr>
            <p:cNvPr id="297" name="Esto es aproximadamente 1 de cada 7 adultos"/>
            <p:cNvSpPr txBox="1"/>
            <p:nvPr/>
          </p:nvSpPr>
          <p:spPr>
            <a:xfrm>
              <a:off x="165036" y="132169"/>
              <a:ext cx="2083825" cy="11539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buClr>
                  <a:srgbClr val="00599C"/>
                </a:buClr>
                <a:buFont typeface="Arial"/>
                <a:defRPr b="1">
                  <a:solidFill>
                    <a:srgbClr val="FFFFFF"/>
                  </a:solidFill>
                </a:defRPr>
              </a:lvl1pPr>
            </a:lstStyle>
            <a:p>
              <a:r>
                <a:t>Esto es aproximadamente 1 de cada 7 adultos</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ctangle: Rounded Corners 63"/>
          <p:cNvSpPr/>
          <p:nvPr/>
        </p:nvSpPr>
        <p:spPr>
          <a:xfrm>
            <a:off x="855030" y="1979434"/>
            <a:ext cx="10275846" cy="3846230"/>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sp>
        <p:nvSpPr>
          <p:cNvPr id="303" name="Title 1"/>
          <p:cNvSpPr txBox="1">
            <a:spLocks noGrp="1"/>
          </p:cNvSpPr>
          <p:nvPr>
            <p:ph type="title"/>
          </p:nvPr>
        </p:nvSpPr>
        <p:spPr>
          <a:prstGeom prst="rect">
            <a:avLst/>
          </a:prstGeom>
        </p:spPr>
        <p:txBody>
          <a:bodyPr/>
          <a:lstStyle/>
          <a:p>
            <a:r>
              <a:t>Las 5 etapas de la CKD</a:t>
            </a:r>
          </a:p>
        </p:txBody>
      </p:sp>
      <p:sp>
        <p:nvSpPr>
          <p:cNvPr id="304" name="Straight Connector 27"/>
          <p:cNvSpPr/>
          <p:nvPr/>
        </p:nvSpPr>
        <p:spPr>
          <a:xfrm>
            <a:off x="1779131" y="2470355"/>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05" name="Straight Connector 28"/>
          <p:cNvSpPr/>
          <p:nvPr/>
        </p:nvSpPr>
        <p:spPr>
          <a:xfrm>
            <a:off x="1779131" y="3254089"/>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06" name="Straight Connector 29"/>
          <p:cNvSpPr/>
          <p:nvPr/>
        </p:nvSpPr>
        <p:spPr>
          <a:xfrm>
            <a:off x="1779131" y="4034011"/>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07" name="Straight Connector 30"/>
          <p:cNvSpPr/>
          <p:nvPr/>
        </p:nvSpPr>
        <p:spPr>
          <a:xfrm>
            <a:off x="1779131" y="4814102"/>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graphicFrame>
        <p:nvGraphicFramePr>
          <p:cNvPr id="308" name="Group 214"/>
          <p:cNvGraphicFramePr/>
          <p:nvPr>
            <p:extLst>
              <p:ext uri="{D42A27DB-BD31-4B8C-83A1-F6EECF244321}">
                <p14:modId xmlns:p14="http://schemas.microsoft.com/office/powerpoint/2010/main" val="517606953"/>
              </p:ext>
            </p:extLst>
          </p:nvPr>
        </p:nvGraphicFramePr>
        <p:xfrm>
          <a:off x="1042557" y="2180607"/>
          <a:ext cx="9900789" cy="3378572"/>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Etapa de la CKD</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Cuánto daño</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Qué tan bien funcionan (trabajan) los riñones</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Etapa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Leve</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Funcionamiento normal o pérdida ligera del funcionamiento</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Leve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Pérdida leve del funcionamiento</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Leve a moderado</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Perdida del funcionamiento de leve a moderado</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Moderado a grave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Perdida del funcionamiento de medio a severo</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Grave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Pérdida grave del funcionamiento</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dirty="0">
                          <a:solidFill>
                            <a:srgbClr val="535353"/>
                          </a:solidFill>
                          <a:latin typeface="Arial"/>
                          <a:ea typeface="Arial"/>
                          <a:cs typeface="Arial"/>
                        </a:rPr>
                        <a:t>Etapa 5 (ERT/ERET, </a:t>
                      </a:r>
                      <a:r>
                        <a:rPr sz="1400" dirty="0" err="1">
                          <a:solidFill>
                            <a:srgbClr val="535353"/>
                          </a:solidFill>
                          <a:latin typeface="Arial"/>
                          <a:ea typeface="Arial"/>
                          <a:cs typeface="Arial"/>
                        </a:rPr>
                        <a:t>insuficiencia</a:t>
                      </a:r>
                      <a:r>
                        <a:rPr sz="1400" dirty="0">
                          <a:solidFill>
                            <a:srgbClr val="535353"/>
                          </a:solidFill>
                          <a:latin typeface="Arial"/>
                          <a:ea typeface="Arial"/>
                          <a:cs typeface="Arial"/>
                        </a:rPr>
                        <a:t> renal)</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La más grave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err="1">
                          <a:solidFill>
                            <a:srgbClr val="535353"/>
                          </a:solidFill>
                          <a:latin typeface="Arial"/>
                          <a:ea typeface="Arial"/>
                          <a:cs typeface="Arial"/>
                        </a:rPr>
                        <a:t>Pérdida</a:t>
                      </a:r>
                      <a:r>
                        <a:rPr sz="1400" dirty="0">
                          <a:solidFill>
                            <a:srgbClr val="535353"/>
                          </a:solidFill>
                          <a:latin typeface="Arial"/>
                          <a:ea typeface="Arial"/>
                          <a:cs typeface="Arial"/>
                        </a:rPr>
                        <a:t> </a:t>
                      </a:r>
                      <a:r>
                        <a:rPr sz="1400" dirty="0" err="1">
                          <a:solidFill>
                            <a:srgbClr val="535353"/>
                          </a:solidFill>
                          <a:latin typeface="Arial"/>
                          <a:ea typeface="Arial"/>
                          <a:cs typeface="Arial"/>
                        </a:rPr>
                        <a:t>casi</a:t>
                      </a:r>
                      <a:r>
                        <a:rPr sz="1400" dirty="0">
                          <a:solidFill>
                            <a:srgbClr val="535353"/>
                          </a:solidFill>
                          <a:latin typeface="Arial"/>
                          <a:ea typeface="Arial"/>
                          <a:cs typeface="Arial"/>
                        </a:rPr>
                        <a:t> total o total del </a:t>
                      </a:r>
                      <a:r>
                        <a:rPr sz="1400" dirty="0" err="1">
                          <a:solidFill>
                            <a:srgbClr val="535353"/>
                          </a:solidFill>
                          <a:latin typeface="Arial"/>
                          <a:ea typeface="Arial"/>
                          <a:cs typeface="Arial"/>
                        </a:rPr>
                        <a:t>funcionamiento</a:t>
                      </a:r>
                      <a:endParaRPr sz="1400" dirty="0">
                        <a:solidFill>
                          <a:srgbClr val="535353"/>
                        </a:solidFill>
                        <a:latin typeface="Arial"/>
                        <a:ea typeface="Arial"/>
                        <a:cs typeface="Arial"/>
                      </a:endParaRP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3"/>
          <p:cNvSpPr txBox="1">
            <a:spLocks noGrp="1"/>
          </p:cNvSpPr>
          <p:nvPr>
            <p:ph type="title"/>
          </p:nvPr>
        </p:nvSpPr>
        <p:spPr>
          <a:prstGeom prst="rect">
            <a:avLst/>
          </a:prstGeom>
        </p:spPr>
        <p:txBody>
          <a:bodyPr/>
          <a:lstStyle/>
          <a:p>
            <a:r>
              <a:t>Insuficiencia renal</a:t>
            </a:r>
          </a:p>
        </p:txBody>
      </p:sp>
      <p:sp>
        <p:nvSpPr>
          <p:cNvPr id="313" name="Content Placeholder 2"/>
          <p:cNvSpPr txBox="1">
            <a:spLocks noGrp="1"/>
          </p:cNvSpPr>
          <p:nvPr>
            <p:ph type="body" sz="half" idx="1"/>
          </p:nvPr>
        </p:nvSpPr>
        <p:spPr>
          <a:xfrm>
            <a:off x="838200" y="2157351"/>
            <a:ext cx="7341501" cy="3734335"/>
          </a:xfrm>
          <a:prstGeom prst="rect">
            <a:avLst/>
          </a:prstGeom>
        </p:spPr>
        <p:txBody>
          <a:bodyPr/>
          <a:lstStyle/>
          <a:p>
            <a:r>
              <a:t>También conocida como la enfermedad renal terminal (ERT) </a:t>
            </a:r>
          </a:p>
          <a:p>
            <a:r>
              <a:t>En ingles, es conocida como ‘end-stage renal disease, ESRD; o end-stage kidney disease, ESKD’</a:t>
            </a:r>
          </a:p>
          <a:p>
            <a:r>
              <a:t>Los riñones han dejado de funcionar suficientemente para mantener a una persona con vida</a:t>
            </a:r>
          </a:p>
          <a:p>
            <a:r>
              <a:t>Se necesita diálisis o un trasplante de riñón para conservar la vida y disfrutar una buena calidad de vida</a:t>
            </a:r>
          </a:p>
        </p:txBody>
      </p:sp>
      <p:pic>
        <p:nvPicPr>
          <p:cNvPr id="314"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543032" y="2157348"/>
            <a:ext cx="2775148" cy="373433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1"/>
          <p:cNvSpPr txBox="1">
            <a:spLocks noGrp="1"/>
          </p:cNvSpPr>
          <p:nvPr>
            <p:ph type="title"/>
          </p:nvPr>
        </p:nvSpPr>
        <p:spPr>
          <a:prstGeom prst="rect">
            <a:avLst/>
          </a:prstGeom>
        </p:spPr>
        <p:txBody>
          <a:bodyPr/>
          <a:lstStyle/>
          <a:p>
            <a:r>
              <a:t>Síntomas de la ERC</a:t>
            </a:r>
          </a:p>
        </p:txBody>
      </p:sp>
      <p:sp>
        <p:nvSpPr>
          <p:cNvPr id="319" name="La ERC empeora lentamente con el tiempo…"/>
          <p:cNvSpPr txBox="1">
            <a:spLocks noGrp="1"/>
          </p:cNvSpPr>
          <p:nvPr>
            <p:ph type="body" idx="1"/>
          </p:nvPr>
        </p:nvSpPr>
        <p:spPr>
          <a:prstGeom prst="rect">
            <a:avLst/>
          </a:prstGeom>
        </p:spPr>
        <p:txBody>
          <a:bodyPr/>
          <a:lstStyle/>
          <a:p>
            <a:r>
              <a:t>La ERC empeora lentamente con el tiempo</a:t>
            </a:r>
          </a:p>
          <a:p>
            <a:r>
              <a:t>La mayoría de las personas no presentan síntomas en las primeras etapas (etapas 1 a 3)</a:t>
            </a:r>
          </a:p>
          <a:p>
            <a:r>
              <a:t>Por lo general presentan síntomas sino hasta que sus riñones estén gravemente dañados, como en las etapas 4 y 5</a:t>
            </a:r>
          </a:p>
          <a:p>
            <a:r>
              <a:t>¡La única manera de saber si tiene ERC es haciéndose pruebas!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itle 1"/>
          <p:cNvSpPr txBox="1">
            <a:spLocks noGrp="1"/>
          </p:cNvSpPr>
          <p:nvPr>
            <p:ph type="title"/>
          </p:nvPr>
        </p:nvSpPr>
        <p:spPr>
          <a:xfrm>
            <a:off x="1619573" y="1123625"/>
            <a:ext cx="9734227" cy="856213"/>
          </a:xfrm>
          <a:prstGeom prst="rect">
            <a:avLst/>
          </a:prstGeom>
          <a:solidFill>
            <a:srgbClr val="FFFFFF"/>
          </a:solidFill>
        </p:spPr>
        <p:txBody>
          <a:bodyPr/>
          <a:lstStyle/>
          <a:p>
            <a:r>
              <a:t>Actividad: Síntomas de la enfermedad renal avanzada</a:t>
            </a:r>
          </a:p>
        </p:txBody>
      </p:sp>
      <p:sp>
        <p:nvSpPr>
          <p:cNvPr id="324" name="Cuando sus riñones comienzan a fallar, es posible que presente:"/>
          <p:cNvSpPr txBox="1">
            <a:spLocks noGrp="1"/>
          </p:cNvSpPr>
          <p:nvPr>
            <p:ph type="body" sz="quarter" idx="1"/>
          </p:nvPr>
        </p:nvSpPr>
        <p:spPr>
          <a:xfrm>
            <a:off x="838200" y="2157351"/>
            <a:ext cx="10515600" cy="377826"/>
          </a:xfrm>
          <a:prstGeom prst="rect">
            <a:avLst/>
          </a:prstGeom>
        </p:spPr>
        <p:txBody>
          <a:bodyPr/>
          <a:lstStyle>
            <a:lvl1pPr marL="0" indent="0">
              <a:buClrTx/>
              <a:buSzTx/>
              <a:buFontTx/>
              <a:buNone/>
            </a:lvl1pPr>
          </a:lstStyle>
          <a:p>
            <a:r>
              <a:t>Cuando sus riñones comienzan a fallar, es posible que presente:</a:t>
            </a:r>
          </a:p>
        </p:txBody>
      </p:sp>
      <p:grpSp>
        <p:nvGrpSpPr>
          <p:cNvPr id="343" name="Group"/>
          <p:cNvGrpSpPr/>
          <p:nvPr/>
        </p:nvGrpSpPr>
        <p:grpSpPr>
          <a:xfrm>
            <a:off x="737242" y="2620728"/>
            <a:ext cx="10717515" cy="4157638"/>
            <a:chOff x="0" y="0"/>
            <a:chExt cx="10717514" cy="4157637"/>
          </a:xfrm>
        </p:grpSpPr>
        <p:sp>
          <p:nvSpPr>
            <p:cNvPr id="325"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26"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27"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28"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29"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30"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31"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32"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33"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334"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335"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336"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337"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338"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339"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340"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341"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342"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344"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345" name="Straight Connector 7"/>
          <p:cNvSpPr/>
          <p:nvPr/>
        </p:nvSpPr>
        <p:spPr>
          <a:xfrm>
            <a:off x="838200" y="20878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roup"/>
          <p:cNvGrpSpPr/>
          <p:nvPr/>
        </p:nvGrpSpPr>
        <p:grpSpPr>
          <a:xfrm>
            <a:off x="737242" y="2620728"/>
            <a:ext cx="10717515" cy="4157638"/>
            <a:chOff x="0" y="0"/>
            <a:chExt cx="10717514" cy="4157637"/>
          </a:xfrm>
        </p:grpSpPr>
        <p:sp>
          <p:nvSpPr>
            <p:cNvPr id="349"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0"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1"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2"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3"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4"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5"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6"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7"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358"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359"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360"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361"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362"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363"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364"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365"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366"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368"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369" name="Straight Connector 7"/>
          <p:cNvSpPr/>
          <p:nvPr/>
        </p:nvSpPr>
        <p:spPr>
          <a:xfrm>
            <a:off x="838200" y="20878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370" name="Cuando sus riñones comienzan a fallar, es posible que presente:"/>
          <p:cNvSpPr txBox="1"/>
          <p:nvPr/>
        </p:nvSpPr>
        <p:spPr>
          <a:xfrm>
            <a:off x="838200" y="2157351"/>
            <a:ext cx="10515600" cy="3778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nSpc>
                <a:spcPct val="90000"/>
              </a:lnSpc>
              <a:spcBef>
                <a:spcPts val="1000"/>
              </a:spcBef>
              <a:defRPr sz="2400">
                <a:solidFill>
                  <a:srgbClr val="4D4D4F"/>
                </a:solidFill>
              </a:defRPr>
            </a:lvl1pPr>
          </a:lstStyle>
          <a:p>
            <a:r>
              <a:t>Cuando sus riñones comienzan a fallar, es posible que presente:</a:t>
            </a:r>
          </a:p>
        </p:txBody>
      </p:sp>
      <p:sp>
        <p:nvSpPr>
          <p:cNvPr id="371" name="Title 1"/>
          <p:cNvSpPr txBox="1">
            <a:spLocks noGrp="1"/>
          </p:cNvSpPr>
          <p:nvPr>
            <p:ph type="title"/>
          </p:nvPr>
        </p:nvSpPr>
        <p:spPr>
          <a:xfrm>
            <a:off x="1619573" y="1123625"/>
            <a:ext cx="9734227" cy="856213"/>
          </a:xfrm>
          <a:prstGeom prst="rect">
            <a:avLst/>
          </a:prstGeom>
          <a:solidFill>
            <a:srgbClr val="FFFFFF"/>
          </a:solidFill>
        </p:spPr>
        <p:txBody>
          <a:bodyPr/>
          <a:lstStyle/>
          <a:p>
            <a:r>
              <a:t>Respuesta: Síntomas de la enfermedad renal avanzada</a:t>
            </a:r>
          </a:p>
        </p:txBody>
      </p:sp>
      <p:sp>
        <p:nvSpPr>
          <p:cNvPr id="372" name="TextBox 17"/>
          <p:cNvSpPr txBox="1"/>
          <p:nvPr/>
        </p:nvSpPr>
        <p:spPr>
          <a:xfrm>
            <a:off x="960751" y="4181062"/>
            <a:ext cx="2290063"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lgn="ctr">
              <a:defRPr sz="1400" b="1">
                <a:solidFill>
                  <a:srgbClr val="FFFFFF"/>
                </a:solidFill>
              </a:defRPr>
            </a:lvl1pPr>
          </a:lstStyle>
          <a:p>
            <a:r>
              <a:t>Piel seca, con comezón</a:t>
            </a:r>
          </a:p>
        </p:txBody>
      </p:sp>
      <p:sp>
        <p:nvSpPr>
          <p:cNvPr id="373" name="TextBox 18"/>
          <p:cNvSpPr txBox="1"/>
          <p:nvPr/>
        </p:nvSpPr>
        <p:spPr>
          <a:xfrm>
            <a:off x="6094087" y="4124855"/>
            <a:ext cx="2484055" cy="446305"/>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lgn="ctr">
              <a:defRPr sz="1400" b="1">
                <a:solidFill>
                  <a:srgbClr val="FFFFFF"/>
                </a:solidFill>
              </a:defRPr>
            </a:lvl1pPr>
          </a:lstStyle>
          <a:p>
            <a:r>
              <a:t>Malestar estomacal y vómitos</a:t>
            </a:r>
          </a:p>
        </p:txBody>
      </p:sp>
      <p:sp>
        <p:nvSpPr>
          <p:cNvPr id="374" name="TextBox 19"/>
          <p:cNvSpPr txBox="1"/>
          <p:nvPr/>
        </p:nvSpPr>
        <p:spPr>
          <a:xfrm>
            <a:off x="3513001" y="4184975"/>
            <a:ext cx="2425079"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lgn="ctr">
              <a:defRPr sz="1400" b="1">
                <a:solidFill>
                  <a:srgbClr val="FFFFFF"/>
                </a:solidFill>
              </a:defRPr>
            </a:lvl1pPr>
          </a:lstStyle>
          <a:p>
            <a:r>
              <a:t>Calambres musculares</a:t>
            </a:r>
          </a:p>
        </p:txBody>
      </p:sp>
      <p:sp>
        <p:nvSpPr>
          <p:cNvPr id="375" name="TextBox 20"/>
          <p:cNvSpPr txBox="1"/>
          <p:nvPr/>
        </p:nvSpPr>
        <p:spPr>
          <a:xfrm>
            <a:off x="3609418" y="6186239"/>
            <a:ext cx="2232246" cy="4463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nchor="ctr">
            <a:spAutoFit/>
          </a:bodyPr>
          <a:lstStyle>
            <a:lvl1pPr algn="ctr">
              <a:defRPr sz="1400" b="1">
                <a:solidFill>
                  <a:srgbClr val="FFFFFF"/>
                </a:solidFill>
              </a:defRPr>
            </a:lvl1pPr>
          </a:lstStyle>
          <a:p>
            <a:r>
              <a:t>Reducción de la micción (orinar)</a:t>
            </a:r>
          </a:p>
        </p:txBody>
      </p:sp>
      <p:sp>
        <p:nvSpPr>
          <p:cNvPr id="376" name="TextBox 21"/>
          <p:cNvSpPr txBox="1"/>
          <p:nvPr/>
        </p:nvSpPr>
        <p:spPr>
          <a:xfrm>
            <a:off x="8833852" y="4181062"/>
            <a:ext cx="2425079"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lgn="ctr">
              <a:defRPr sz="1400" b="1">
                <a:solidFill>
                  <a:srgbClr val="FFFFFF"/>
                </a:solidFill>
              </a:defRPr>
            </a:lvl1pPr>
          </a:lstStyle>
          <a:p>
            <a:r>
              <a:t>No tener hambre</a:t>
            </a:r>
          </a:p>
        </p:txBody>
      </p:sp>
      <p:sp>
        <p:nvSpPr>
          <p:cNvPr id="377" name="TextBox 22"/>
          <p:cNvSpPr txBox="1"/>
          <p:nvPr/>
        </p:nvSpPr>
        <p:spPr>
          <a:xfrm>
            <a:off x="1239723" y="6186239"/>
            <a:ext cx="1732118" cy="4463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nchor="ctr">
            <a:spAutoFit/>
          </a:bodyPr>
          <a:lstStyle>
            <a:lvl1pPr algn="ctr">
              <a:defRPr sz="1400" b="1">
                <a:solidFill>
                  <a:srgbClr val="FFFFFF"/>
                </a:solidFill>
              </a:defRPr>
            </a:lvl1pPr>
          </a:lstStyle>
          <a:p>
            <a:r>
              <a:t>Inflamación de pies y tobillos</a:t>
            </a:r>
          </a:p>
        </p:txBody>
      </p:sp>
      <p:sp>
        <p:nvSpPr>
          <p:cNvPr id="378" name="TextBox 23"/>
          <p:cNvSpPr txBox="1"/>
          <p:nvPr/>
        </p:nvSpPr>
        <p:spPr>
          <a:xfrm>
            <a:off x="6123575" y="6287839"/>
            <a:ext cx="2425079"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nchor="ctr">
            <a:spAutoFit/>
          </a:bodyPr>
          <a:lstStyle>
            <a:lvl1pPr algn="ctr">
              <a:defRPr sz="1400" b="1">
                <a:solidFill>
                  <a:srgbClr val="FFFFFF"/>
                </a:solidFill>
              </a:defRPr>
            </a:lvl1pPr>
          </a:lstStyle>
          <a:p>
            <a:r>
              <a:t>Dificultad para respirar</a:t>
            </a:r>
          </a:p>
        </p:txBody>
      </p:sp>
      <p:sp>
        <p:nvSpPr>
          <p:cNvPr id="379" name="TextBox 24"/>
          <p:cNvSpPr txBox="1"/>
          <p:nvPr/>
        </p:nvSpPr>
        <p:spPr>
          <a:xfrm>
            <a:off x="8713065" y="6287839"/>
            <a:ext cx="2425079"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nchor="ctr">
            <a:spAutoFit/>
          </a:bodyPr>
          <a:lstStyle>
            <a:lvl1pPr algn="ctr">
              <a:defRPr sz="1400" b="1">
                <a:solidFill>
                  <a:srgbClr val="FFFFFF"/>
                </a:solidFill>
              </a:defRPr>
            </a:lvl1pPr>
          </a:lstStyle>
          <a:p>
            <a:r>
              <a:t>Problemas para dormir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Image" descr="Image"/>
          <p:cNvPicPr>
            <a:picLocks/>
          </p:cNvPicPr>
          <p:nvPr/>
        </p:nvPicPr>
        <p:blipFill>
          <a:blip r:embed="rId3"/>
          <a:stretch>
            <a:fillRect/>
          </a:stretch>
        </p:blipFill>
        <p:spPr>
          <a:xfrm>
            <a:off x="8454143" y="2400333"/>
            <a:ext cx="2374901" cy="1841501"/>
          </a:xfrm>
          <a:prstGeom prst="rect">
            <a:avLst/>
          </a:prstGeom>
          <a:ln w="12700">
            <a:miter lim="400000"/>
          </a:ln>
        </p:spPr>
      </p:pic>
      <p:pic>
        <p:nvPicPr>
          <p:cNvPr id="384" name="Image" descr="Image"/>
          <p:cNvPicPr>
            <a:picLocks/>
          </p:cNvPicPr>
          <p:nvPr/>
        </p:nvPicPr>
        <p:blipFill>
          <a:blip r:embed="rId4"/>
          <a:stretch>
            <a:fillRect/>
          </a:stretch>
        </p:blipFill>
        <p:spPr>
          <a:xfrm>
            <a:off x="1263444" y="2403193"/>
            <a:ext cx="2364384" cy="1835780"/>
          </a:xfrm>
          <a:prstGeom prst="rect">
            <a:avLst/>
          </a:prstGeom>
          <a:ln w="12700">
            <a:miter lim="400000"/>
          </a:ln>
        </p:spPr>
      </p:pic>
      <p:sp>
        <p:nvSpPr>
          <p:cNvPr id="385" name="Anemia"/>
          <p:cNvSpPr txBox="1"/>
          <p:nvPr/>
        </p:nvSpPr>
        <p:spPr>
          <a:xfrm>
            <a:off x="1507765" y="36207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Anemia</a:t>
            </a:r>
          </a:p>
        </p:txBody>
      </p:sp>
      <p:pic>
        <p:nvPicPr>
          <p:cNvPr id="386" name="Image" descr="Image"/>
          <p:cNvPicPr>
            <a:picLocks/>
          </p:cNvPicPr>
          <p:nvPr/>
        </p:nvPicPr>
        <p:blipFill>
          <a:blip r:embed="rId5"/>
          <a:stretch>
            <a:fillRect/>
          </a:stretch>
        </p:blipFill>
        <p:spPr>
          <a:xfrm>
            <a:off x="4913808" y="2403193"/>
            <a:ext cx="2364384" cy="1835780"/>
          </a:xfrm>
          <a:prstGeom prst="rect">
            <a:avLst/>
          </a:prstGeom>
          <a:ln w="12700">
            <a:miter lim="400000"/>
          </a:ln>
        </p:spPr>
      </p:pic>
      <p:sp>
        <p:nvSpPr>
          <p:cNvPr id="387" name="Gota"/>
          <p:cNvSpPr txBox="1"/>
          <p:nvPr/>
        </p:nvSpPr>
        <p:spPr>
          <a:xfrm>
            <a:off x="5200846" y="36207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Gota</a:t>
            </a:r>
          </a:p>
        </p:txBody>
      </p:sp>
      <p:sp>
        <p:nvSpPr>
          <p:cNvPr id="388" name="Hiperpotasemia"/>
          <p:cNvSpPr txBox="1"/>
          <p:nvPr/>
        </p:nvSpPr>
        <p:spPr>
          <a:xfrm>
            <a:off x="8745071" y="36207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Hiperpotasemia</a:t>
            </a:r>
          </a:p>
        </p:txBody>
      </p:sp>
      <p:pic>
        <p:nvPicPr>
          <p:cNvPr id="389" name="Image" descr="Image"/>
          <p:cNvPicPr>
            <a:picLocks noChangeAspect="1"/>
          </p:cNvPicPr>
          <p:nvPr/>
        </p:nvPicPr>
        <p:blipFill>
          <a:blip r:embed="rId6"/>
          <a:stretch>
            <a:fillRect/>
          </a:stretch>
        </p:blipFill>
        <p:spPr>
          <a:xfrm>
            <a:off x="5523175" y="2571456"/>
            <a:ext cx="1035621" cy="1035622"/>
          </a:xfrm>
          <a:prstGeom prst="rect">
            <a:avLst/>
          </a:prstGeom>
          <a:ln w="12700">
            <a:miter lim="400000"/>
          </a:ln>
        </p:spPr>
      </p:pic>
      <p:pic>
        <p:nvPicPr>
          <p:cNvPr id="390" name="Image" descr="Image"/>
          <p:cNvPicPr>
            <a:picLocks noChangeAspect="1"/>
          </p:cNvPicPr>
          <p:nvPr/>
        </p:nvPicPr>
        <p:blipFill>
          <a:blip r:embed="rId7"/>
          <a:stretch>
            <a:fillRect/>
          </a:stretch>
        </p:blipFill>
        <p:spPr>
          <a:xfrm>
            <a:off x="1885108" y="2571456"/>
            <a:ext cx="1035622" cy="1035622"/>
          </a:xfrm>
          <a:prstGeom prst="rect">
            <a:avLst/>
          </a:prstGeom>
          <a:ln w="12700">
            <a:miter lim="400000"/>
          </a:ln>
        </p:spPr>
      </p:pic>
      <p:pic>
        <p:nvPicPr>
          <p:cNvPr id="391" name="Image" descr="Image"/>
          <p:cNvPicPr>
            <a:picLocks noChangeAspect="1"/>
          </p:cNvPicPr>
          <p:nvPr/>
        </p:nvPicPr>
        <p:blipFill>
          <a:blip r:embed="rId8"/>
          <a:stretch>
            <a:fillRect/>
          </a:stretch>
        </p:blipFill>
        <p:spPr>
          <a:xfrm>
            <a:off x="8952014" y="2401056"/>
            <a:ext cx="1376424" cy="1376423"/>
          </a:xfrm>
          <a:prstGeom prst="rect">
            <a:avLst/>
          </a:prstGeom>
          <a:ln w="12700">
            <a:miter lim="400000"/>
          </a:ln>
        </p:spPr>
      </p:pic>
      <p:sp>
        <p:nvSpPr>
          <p:cNvPr id="392" name="Subtitle 2"/>
          <p:cNvSpPr txBox="1"/>
          <p:nvPr/>
        </p:nvSpPr>
        <p:spPr>
          <a:xfrm>
            <a:off x="856231" y="4374648"/>
            <a:ext cx="10479538" cy="2073749"/>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3" spcCol="698500"/>
          <a:lstStyle/>
          <a:p>
            <a:pPr algn="ctr">
              <a:lnSpc>
                <a:spcPct val="90000"/>
              </a:lnSpc>
              <a:spcBef>
                <a:spcPts val="1000"/>
              </a:spcBef>
              <a:defRPr sz="2100">
                <a:solidFill>
                  <a:srgbClr val="4D4D4F"/>
                </a:solidFill>
              </a:defRPr>
            </a:pPr>
            <a:r>
              <a:rPr b="1" dirty="0"/>
              <a:t>Anemia:</a:t>
            </a:r>
            <a:r>
              <a:rPr dirty="0"/>
              <a:t> </a:t>
            </a:r>
            <a:br>
              <a:rPr dirty="0"/>
            </a:br>
            <a:r>
              <a:rPr dirty="0"/>
              <a:t>No hay </a:t>
            </a:r>
            <a:r>
              <a:rPr dirty="0" err="1"/>
              <a:t>suficientes</a:t>
            </a:r>
            <a:r>
              <a:rPr dirty="0"/>
              <a:t> </a:t>
            </a:r>
            <a:r>
              <a:rPr dirty="0" err="1"/>
              <a:t>glóbulos</a:t>
            </a:r>
            <a:r>
              <a:rPr dirty="0"/>
              <a:t> </a:t>
            </a:r>
            <a:r>
              <a:rPr dirty="0" err="1"/>
              <a:t>rojos</a:t>
            </a:r>
            <a:r>
              <a:rPr dirty="0"/>
              <a:t> </a:t>
            </a:r>
            <a:r>
              <a:rPr dirty="0" err="1"/>
              <a:t>en</a:t>
            </a:r>
            <a:r>
              <a:rPr dirty="0"/>
              <a:t> </a:t>
            </a:r>
            <a:r>
              <a:rPr dirty="0" err="1"/>
              <a:t>su</a:t>
            </a:r>
            <a:r>
              <a:rPr dirty="0"/>
              <a:t> </a:t>
            </a:r>
            <a:r>
              <a:rPr dirty="0" err="1"/>
              <a:t>cuerpo</a:t>
            </a:r>
            <a:r>
              <a:rPr dirty="0"/>
              <a:t>. </a:t>
            </a:r>
            <a:r>
              <a:rPr dirty="0" err="1"/>
              <a:t>Esto</a:t>
            </a:r>
            <a:r>
              <a:rPr dirty="0"/>
              <a:t> lo </a:t>
            </a:r>
            <a:r>
              <a:rPr dirty="0" err="1"/>
              <a:t>puede</a:t>
            </a:r>
            <a:r>
              <a:rPr dirty="0"/>
              <a:t> </a:t>
            </a:r>
            <a:r>
              <a:rPr dirty="0" err="1"/>
              <a:t>hacer</a:t>
            </a:r>
            <a:r>
              <a:rPr dirty="0"/>
              <a:t> </a:t>
            </a:r>
            <a:r>
              <a:rPr dirty="0" err="1"/>
              <a:t>sentir</a:t>
            </a:r>
            <a:r>
              <a:rPr dirty="0"/>
              <a:t> </a:t>
            </a:r>
            <a:r>
              <a:rPr dirty="0" err="1"/>
              <a:t>cansado</a:t>
            </a:r>
            <a:endParaRPr dirty="0"/>
          </a:p>
          <a:p>
            <a:pPr algn="ctr">
              <a:lnSpc>
                <a:spcPct val="90000"/>
              </a:lnSpc>
              <a:spcBef>
                <a:spcPts val="1000"/>
              </a:spcBef>
              <a:defRPr sz="2100">
                <a:solidFill>
                  <a:srgbClr val="4D4D4F"/>
                </a:solidFill>
              </a:defRPr>
            </a:pPr>
            <a:endParaRPr lang="en-US" b="1" dirty="0"/>
          </a:p>
          <a:p>
            <a:pPr algn="ctr">
              <a:lnSpc>
                <a:spcPct val="90000"/>
              </a:lnSpc>
              <a:spcBef>
                <a:spcPts val="1000"/>
              </a:spcBef>
              <a:defRPr sz="2100">
                <a:solidFill>
                  <a:srgbClr val="4D4D4F"/>
                </a:solidFill>
              </a:defRPr>
            </a:pPr>
            <a:r>
              <a:rPr b="1" dirty="0" err="1"/>
              <a:t>Gota</a:t>
            </a:r>
            <a:r>
              <a:rPr b="1" dirty="0"/>
              <a:t>:</a:t>
            </a:r>
            <a:r>
              <a:rPr dirty="0"/>
              <a:t> </a:t>
            </a:r>
            <a:br>
              <a:rPr dirty="0"/>
            </a:br>
            <a:r>
              <a:rPr dirty="0"/>
              <a:t>Un </a:t>
            </a:r>
            <a:r>
              <a:rPr dirty="0" err="1"/>
              <a:t>tipo</a:t>
            </a:r>
            <a:r>
              <a:rPr dirty="0"/>
              <a:t> de </a:t>
            </a:r>
            <a:r>
              <a:rPr dirty="0" err="1"/>
              <a:t>artritis</a:t>
            </a:r>
            <a:r>
              <a:rPr dirty="0"/>
              <a:t> que causa dolor e </a:t>
            </a:r>
            <a:r>
              <a:rPr dirty="0" err="1"/>
              <a:t>hinchazón</a:t>
            </a:r>
            <a:r>
              <a:rPr dirty="0"/>
              <a:t> </a:t>
            </a:r>
            <a:r>
              <a:rPr dirty="0" err="1"/>
              <a:t>en</a:t>
            </a:r>
            <a:r>
              <a:rPr dirty="0"/>
              <a:t> las </a:t>
            </a:r>
            <a:r>
              <a:rPr dirty="0" err="1"/>
              <a:t>articulaciones</a:t>
            </a:r>
            <a:r>
              <a:rPr dirty="0"/>
              <a:t>, </a:t>
            </a:r>
            <a:r>
              <a:rPr dirty="0" err="1"/>
              <a:t>generalmente</a:t>
            </a:r>
            <a:r>
              <a:rPr dirty="0"/>
              <a:t> </a:t>
            </a:r>
            <a:r>
              <a:rPr dirty="0" err="1"/>
              <a:t>en</a:t>
            </a:r>
            <a:r>
              <a:rPr dirty="0"/>
              <a:t> el </a:t>
            </a:r>
            <a:r>
              <a:rPr dirty="0" err="1"/>
              <a:t>dedo</a:t>
            </a:r>
            <a:r>
              <a:rPr dirty="0"/>
              <a:t> </a:t>
            </a:r>
            <a:r>
              <a:rPr dirty="0" err="1"/>
              <a:t>gordo</a:t>
            </a:r>
            <a:r>
              <a:rPr dirty="0"/>
              <a:t> del pie</a:t>
            </a:r>
          </a:p>
          <a:p>
            <a:pPr algn="ctr">
              <a:lnSpc>
                <a:spcPct val="90000"/>
              </a:lnSpc>
              <a:spcBef>
                <a:spcPts val="1000"/>
              </a:spcBef>
              <a:defRPr sz="2100">
                <a:solidFill>
                  <a:srgbClr val="4D4D4F"/>
                </a:solidFill>
              </a:defRPr>
            </a:pPr>
            <a:r>
              <a:rPr b="1" dirty="0" err="1"/>
              <a:t>Potasio</a:t>
            </a:r>
            <a:r>
              <a:rPr b="1" dirty="0"/>
              <a:t> Alto (</a:t>
            </a:r>
            <a:r>
              <a:rPr b="1" dirty="0" err="1"/>
              <a:t>hiperpotasemia</a:t>
            </a:r>
            <a:r>
              <a:rPr b="1" dirty="0"/>
              <a:t>):</a:t>
            </a:r>
            <a:br>
              <a:rPr b="1" dirty="0"/>
            </a:br>
            <a:r>
              <a:rPr dirty="0"/>
              <a:t>Alto </a:t>
            </a:r>
            <a:r>
              <a:rPr dirty="0" err="1"/>
              <a:t>nivel</a:t>
            </a:r>
            <a:r>
              <a:rPr dirty="0"/>
              <a:t> de </a:t>
            </a:r>
            <a:r>
              <a:rPr dirty="0" err="1"/>
              <a:t>potasio</a:t>
            </a:r>
            <a:r>
              <a:rPr dirty="0"/>
              <a:t> </a:t>
            </a:r>
            <a:r>
              <a:rPr dirty="0" err="1"/>
              <a:t>en</a:t>
            </a:r>
            <a:r>
              <a:rPr dirty="0"/>
              <a:t> la </a:t>
            </a:r>
            <a:r>
              <a:rPr dirty="0" err="1"/>
              <a:t>sangre</a:t>
            </a:r>
            <a:endParaRPr dirty="0"/>
          </a:p>
        </p:txBody>
      </p:sp>
      <p:sp>
        <p:nvSpPr>
          <p:cNvPr id="393" name="Title 1"/>
          <p:cNvSpPr txBox="1">
            <a:spLocks noGrp="1"/>
          </p:cNvSpPr>
          <p:nvPr>
            <p:ph type="title"/>
          </p:nvPr>
        </p:nvSpPr>
        <p:spPr>
          <a:xfrm>
            <a:off x="838200" y="1032336"/>
            <a:ext cx="10515600" cy="874552"/>
          </a:xfrm>
          <a:prstGeom prst="rect">
            <a:avLst/>
          </a:prstGeom>
          <a:solidFill>
            <a:srgbClr val="FFFFFF"/>
          </a:solidFill>
        </p:spPr>
        <p:txBody>
          <a:bodyPr/>
          <a:lstStyle/>
          <a:p>
            <a:r>
              <a:t>Otros problemas de salud pueden ser una señal que tiene ERC</a:t>
            </a:r>
          </a:p>
        </p:txBody>
      </p:sp>
      <p:sp>
        <p:nvSpPr>
          <p:cNvPr id="394" name="Straight Connector 7"/>
          <p:cNvSpPr/>
          <p:nvPr/>
        </p:nvSpPr>
        <p:spPr>
          <a:xfrm>
            <a:off x="838200" y="20116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itle 1"/>
          <p:cNvSpPr txBox="1">
            <a:spLocks noGrp="1"/>
          </p:cNvSpPr>
          <p:nvPr>
            <p:ph type="title"/>
          </p:nvPr>
        </p:nvSpPr>
        <p:spPr>
          <a:xfrm>
            <a:off x="838200" y="1032336"/>
            <a:ext cx="10515600" cy="948891"/>
          </a:xfrm>
          <a:prstGeom prst="rect">
            <a:avLst/>
          </a:prstGeom>
          <a:solidFill>
            <a:srgbClr val="FFFFFF"/>
          </a:solidFill>
        </p:spPr>
        <p:txBody>
          <a:bodyPr/>
          <a:lstStyle/>
          <a:p>
            <a:r>
              <a:t>Si se descubre temprano que tiene ERC, es posible que pueda evitar que el daño renal empeore</a:t>
            </a:r>
          </a:p>
        </p:txBody>
      </p:sp>
      <p:sp>
        <p:nvSpPr>
          <p:cNvPr id="399" name="El daño a sus riñones por lo general es permanente…"/>
          <p:cNvSpPr txBox="1">
            <a:spLocks noGrp="1"/>
          </p:cNvSpPr>
          <p:nvPr>
            <p:ph type="body" sz="half" idx="1"/>
          </p:nvPr>
        </p:nvSpPr>
        <p:spPr>
          <a:xfrm>
            <a:off x="838200" y="2274332"/>
            <a:ext cx="5181600" cy="4032448"/>
          </a:xfrm>
          <a:prstGeom prst="rect">
            <a:avLst/>
          </a:prstGeom>
        </p:spPr>
        <p:txBody>
          <a:bodyPr/>
          <a:lstStyle/>
          <a:p>
            <a:r>
              <a:t>El daño a sus riñones por lo general es permanente</a:t>
            </a:r>
          </a:p>
          <a:p>
            <a:r>
              <a:t>Es importante hacerse las pruebas para detectar ERC temprano, durante las etapas 1-3, especialmente si tiene presión arterial alta o diabetes. </a:t>
            </a:r>
          </a:p>
          <a:p>
            <a:r>
              <a:t>Puedes tomar medidas para evitar que el daño renal empeore y mantener sus riñones sanos el mayor tiempo posible </a:t>
            </a:r>
          </a:p>
        </p:txBody>
      </p:sp>
      <p:pic>
        <p:nvPicPr>
          <p:cNvPr id="400"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6422859" y="2306476"/>
            <a:ext cx="4930942" cy="3734336"/>
          </a:xfrm>
          <a:prstGeom prst="rect">
            <a:avLst/>
          </a:prstGeom>
          <a:ln w="12700">
            <a:miter lim="400000"/>
          </a:ln>
        </p:spPr>
      </p:pic>
      <p:sp>
        <p:nvSpPr>
          <p:cNvPr id="401" name="Straight Connector 7"/>
          <p:cNvSpPr/>
          <p:nvPr/>
        </p:nvSpPr>
        <p:spPr>
          <a:xfrm>
            <a:off x="838200" y="2143851"/>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Title 1"/>
          <p:cNvSpPr txBox="1">
            <a:spLocks noGrp="1"/>
          </p:cNvSpPr>
          <p:nvPr>
            <p:ph type="title"/>
          </p:nvPr>
        </p:nvSpPr>
        <p:spPr>
          <a:prstGeom prst="rect">
            <a:avLst/>
          </a:prstGeom>
        </p:spPr>
        <p:txBody>
          <a:bodyPr/>
          <a:lstStyle/>
          <a:p>
            <a:r>
              <a:t>¿Quién puede tener CKD?</a:t>
            </a:r>
          </a:p>
        </p:txBody>
      </p:sp>
      <p:sp>
        <p:nvSpPr>
          <p:cNvPr id="406" name="Cualquier persona podría tener ERC. Podrían tener más probabilidad (riesgo) de presentar ERC si:"/>
          <p:cNvSpPr txBox="1">
            <a:spLocks noGrp="1"/>
          </p:cNvSpPr>
          <p:nvPr>
            <p:ph type="body" sz="quarter" idx="1"/>
          </p:nvPr>
        </p:nvSpPr>
        <p:spPr>
          <a:xfrm>
            <a:off x="838200" y="1876255"/>
            <a:ext cx="10515600" cy="776550"/>
          </a:xfrm>
          <a:prstGeom prst="rect">
            <a:avLst/>
          </a:prstGeom>
        </p:spPr>
        <p:txBody>
          <a:bodyPr/>
          <a:lstStyle>
            <a:lvl1pPr marL="0" indent="0">
              <a:buClrTx/>
              <a:buSzTx/>
              <a:buFontTx/>
              <a:buNone/>
            </a:lvl1pPr>
          </a:lstStyle>
          <a:p>
            <a:r>
              <a:t>Cualquier persona podría tener ERC. Podrían tener más probabilidad (riesgo) de presentar ERC si:</a:t>
            </a:r>
          </a:p>
        </p:txBody>
      </p:sp>
      <p:sp>
        <p:nvSpPr>
          <p:cNvPr id="407" name="TextBox 7"/>
          <p:cNvSpPr txBox="1"/>
          <p:nvPr/>
        </p:nvSpPr>
        <p:spPr>
          <a:xfrm>
            <a:off x="1589441" y="3839662"/>
            <a:ext cx="2371473"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Tienen diabetes</a:t>
            </a:r>
          </a:p>
        </p:txBody>
      </p:sp>
      <p:sp>
        <p:nvSpPr>
          <p:cNvPr id="408" name="TextBox 9"/>
          <p:cNvSpPr txBox="1"/>
          <p:nvPr/>
        </p:nvSpPr>
        <p:spPr>
          <a:xfrm>
            <a:off x="4859070" y="3839662"/>
            <a:ext cx="2524688"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Tienen hipertensión</a:t>
            </a:r>
          </a:p>
        </p:txBody>
      </p:sp>
      <p:sp>
        <p:nvSpPr>
          <p:cNvPr id="409" name="TextBox 8"/>
          <p:cNvSpPr txBox="1"/>
          <p:nvPr/>
        </p:nvSpPr>
        <p:spPr>
          <a:xfrm>
            <a:off x="1395561" y="5757323"/>
            <a:ext cx="2761356"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Tienen un familiar que padece enfermedad renal</a:t>
            </a:r>
          </a:p>
        </p:txBody>
      </p:sp>
      <p:sp>
        <p:nvSpPr>
          <p:cNvPr id="410" name="TextBox 10"/>
          <p:cNvSpPr txBox="1"/>
          <p:nvPr/>
        </p:nvSpPr>
        <p:spPr>
          <a:xfrm>
            <a:off x="4721064" y="5541423"/>
            <a:ext cx="2714596" cy="695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Son afroamericanos, hispanos, indígenas americanos o isleños del Pacífico Asiático</a:t>
            </a:r>
          </a:p>
        </p:txBody>
      </p:sp>
      <p:sp>
        <p:nvSpPr>
          <p:cNvPr id="411" name="TextBox 11"/>
          <p:cNvSpPr txBox="1"/>
          <p:nvPr/>
        </p:nvSpPr>
        <p:spPr>
          <a:xfrm>
            <a:off x="8111467" y="5794166"/>
            <a:ext cx="2714596"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Tienen más de 60 años de edad</a:t>
            </a:r>
          </a:p>
        </p:txBody>
      </p:sp>
      <p:sp>
        <p:nvSpPr>
          <p:cNvPr id="412" name="TextBox 19"/>
          <p:cNvSpPr txBox="1"/>
          <p:nvPr/>
        </p:nvSpPr>
        <p:spPr>
          <a:xfrm>
            <a:off x="8148632" y="3738062"/>
            <a:ext cx="2638142"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 una enfermedad del corazón</a:t>
            </a:r>
          </a:p>
        </p:txBody>
      </p:sp>
      <p:sp>
        <p:nvSpPr>
          <p:cNvPr id="413"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pic>
        <p:nvPicPr>
          <p:cNvPr id="414" name="Image" descr="Image"/>
          <p:cNvPicPr>
            <a:picLocks/>
          </p:cNvPicPr>
          <p:nvPr/>
        </p:nvPicPr>
        <p:blipFill>
          <a:blip r:embed="rId3"/>
          <a:stretch>
            <a:fillRect/>
          </a:stretch>
        </p:blipFill>
        <p:spPr>
          <a:xfrm>
            <a:off x="1343619" y="2556523"/>
            <a:ext cx="2863118" cy="1938113"/>
          </a:xfrm>
          <a:prstGeom prst="rect">
            <a:avLst/>
          </a:prstGeom>
          <a:ln w="12700">
            <a:miter lim="400000"/>
          </a:ln>
        </p:spPr>
      </p:pic>
      <p:pic>
        <p:nvPicPr>
          <p:cNvPr id="415" name="Image" descr="Image"/>
          <p:cNvPicPr>
            <a:picLocks/>
          </p:cNvPicPr>
          <p:nvPr/>
        </p:nvPicPr>
        <p:blipFill>
          <a:blip r:embed="rId4"/>
          <a:stretch>
            <a:fillRect/>
          </a:stretch>
        </p:blipFill>
        <p:spPr>
          <a:xfrm>
            <a:off x="4689855" y="2584408"/>
            <a:ext cx="2863118" cy="1995484"/>
          </a:xfrm>
          <a:prstGeom prst="rect">
            <a:avLst/>
          </a:prstGeom>
          <a:ln w="12700">
            <a:miter lim="400000"/>
          </a:ln>
        </p:spPr>
      </p:pic>
      <p:pic>
        <p:nvPicPr>
          <p:cNvPr id="416" name="Image" descr="Image"/>
          <p:cNvPicPr>
            <a:picLocks/>
          </p:cNvPicPr>
          <p:nvPr/>
        </p:nvPicPr>
        <p:blipFill>
          <a:blip r:embed="rId5"/>
          <a:stretch>
            <a:fillRect/>
          </a:stretch>
        </p:blipFill>
        <p:spPr>
          <a:xfrm>
            <a:off x="8036091" y="2613094"/>
            <a:ext cx="2863225" cy="1938113"/>
          </a:xfrm>
          <a:prstGeom prst="rect">
            <a:avLst/>
          </a:prstGeom>
          <a:ln w="12700">
            <a:miter lim="400000"/>
          </a:ln>
        </p:spPr>
      </p:pic>
      <p:pic>
        <p:nvPicPr>
          <p:cNvPr id="417" name="Image" descr="Image"/>
          <p:cNvPicPr>
            <a:picLocks/>
          </p:cNvPicPr>
          <p:nvPr/>
        </p:nvPicPr>
        <p:blipFill>
          <a:blip r:embed="rId3"/>
          <a:stretch>
            <a:fillRect/>
          </a:stretch>
        </p:blipFill>
        <p:spPr>
          <a:xfrm>
            <a:off x="8036145" y="4573649"/>
            <a:ext cx="2863118" cy="1938113"/>
          </a:xfrm>
          <a:prstGeom prst="rect">
            <a:avLst/>
          </a:prstGeom>
          <a:ln w="12700">
            <a:miter lim="400000"/>
          </a:ln>
        </p:spPr>
      </p:pic>
      <p:pic>
        <p:nvPicPr>
          <p:cNvPr id="418" name="Image" descr="Image"/>
          <p:cNvPicPr>
            <a:picLocks/>
          </p:cNvPicPr>
          <p:nvPr/>
        </p:nvPicPr>
        <p:blipFill>
          <a:blip r:embed="rId4"/>
          <a:stretch>
            <a:fillRect/>
          </a:stretch>
        </p:blipFill>
        <p:spPr>
          <a:xfrm>
            <a:off x="1343619" y="4601534"/>
            <a:ext cx="2863118" cy="1995484"/>
          </a:xfrm>
          <a:prstGeom prst="rect">
            <a:avLst/>
          </a:prstGeom>
          <a:ln w="12700">
            <a:miter lim="400000"/>
          </a:ln>
        </p:spPr>
      </p:pic>
      <p:pic>
        <p:nvPicPr>
          <p:cNvPr id="419" name="Image" descr="Image"/>
          <p:cNvPicPr>
            <a:picLocks/>
          </p:cNvPicPr>
          <p:nvPr/>
        </p:nvPicPr>
        <p:blipFill>
          <a:blip r:embed="rId5"/>
          <a:stretch>
            <a:fillRect/>
          </a:stretch>
        </p:blipFill>
        <p:spPr>
          <a:xfrm>
            <a:off x="4664388" y="4630220"/>
            <a:ext cx="2863225" cy="1938113"/>
          </a:xfrm>
          <a:prstGeom prst="rect">
            <a:avLst/>
          </a:prstGeom>
          <a:ln w="12700">
            <a:miter lim="400000"/>
          </a:ln>
        </p:spPr>
      </p:pic>
      <p:pic>
        <p:nvPicPr>
          <p:cNvPr id="420" name="Image" descr="Image"/>
          <p:cNvPicPr>
            <a:picLocks noChangeAspect="1"/>
          </p:cNvPicPr>
          <p:nvPr/>
        </p:nvPicPr>
        <p:blipFill>
          <a:blip r:embed="rId6"/>
          <a:stretch>
            <a:fillRect/>
          </a:stretch>
        </p:blipFill>
        <p:spPr>
          <a:xfrm>
            <a:off x="8833764" y="2671767"/>
            <a:ext cx="1270001" cy="1270001"/>
          </a:xfrm>
          <a:prstGeom prst="rect">
            <a:avLst/>
          </a:prstGeom>
          <a:ln w="12700">
            <a:miter lim="400000"/>
          </a:ln>
        </p:spPr>
      </p:pic>
      <p:pic>
        <p:nvPicPr>
          <p:cNvPr id="421"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7072" y="4846993"/>
            <a:ext cx="856212" cy="856212"/>
          </a:xfrm>
          <a:prstGeom prst="rect">
            <a:avLst/>
          </a:prstGeom>
          <a:ln w="12700">
            <a:miter lim="400000"/>
          </a:ln>
        </p:spPr>
      </p:pic>
      <p:pic>
        <p:nvPicPr>
          <p:cNvPr id="422" name="Image" descr="Image"/>
          <p:cNvPicPr>
            <a:picLocks noChangeAspect="1"/>
          </p:cNvPicPr>
          <p:nvPr/>
        </p:nvPicPr>
        <p:blipFill>
          <a:blip r:embed="rId8"/>
          <a:stretch>
            <a:fillRect/>
          </a:stretch>
        </p:blipFill>
        <p:spPr>
          <a:xfrm>
            <a:off x="2250006" y="2792287"/>
            <a:ext cx="1050343" cy="1050342"/>
          </a:xfrm>
          <a:prstGeom prst="rect">
            <a:avLst/>
          </a:prstGeom>
          <a:ln w="12700">
            <a:miter lim="400000"/>
          </a:ln>
        </p:spPr>
      </p:pic>
      <p:pic>
        <p:nvPicPr>
          <p:cNvPr id="423" name="Image" descr="Image"/>
          <p:cNvPicPr>
            <a:picLocks noChangeAspect="1"/>
          </p:cNvPicPr>
          <p:nvPr/>
        </p:nvPicPr>
        <p:blipFill>
          <a:blip r:embed="rId9"/>
          <a:stretch>
            <a:fillRect/>
          </a:stretch>
        </p:blipFill>
        <p:spPr>
          <a:xfrm>
            <a:off x="5608646" y="2804690"/>
            <a:ext cx="1025536" cy="1025536"/>
          </a:xfrm>
          <a:prstGeom prst="rect">
            <a:avLst/>
          </a:prstGeom>
          <a:ln w="12700">
            <a:miter lim="400000"/>
          </a:ln>
        </p:spPr>
      </p:pic>
      <p:pic>
        <p:nvPicPr>
          <p:cNvPr id="424" name="Image" descr="Image"/>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40659" y="4815584"/>
            <a:ext cx="856212" cy="856212"/>
          </a:xfrm>
          <a:prstGeom prst="rect">
            <a:avLst/>
          </a:prstGeom>
          <a:ln w="12700">
            <a:miter lim="400000"/>
          </a:ln>
        </p:spPr>
      </p:pic>
      <p:pic>
        <p:nvPicPr>
          <p:cNvPr id="425"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52550" y="4815584"/>
            <a:ext cx="737727" cy="73772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prstGeom prst="rect">
            <a:avLst/>
          </a:prstGeom>
        </p:spPr>
        <p:txBody>
          <a:bodyPr/>
          <a:lstStyle/>
          <a:p>
            <a:r>
              <a:t>El día de hoy hablaremos sobre</a:t>
            </a:r>
          </a:p>
        </p:txBody>
      </p:sp>
      <p:sp>
        <p:nvSpPr>
          <p:cNvPr id="191" name="Subtitle 2"/>
          <p:cNvSpPr txBox="1">
            <a:spLocks noGrp="1"/>
          </p:cNvSpPr>
          <p:nvPr>
            <p:ph type="body" idx="1"/>
          </p:nvPr>
        </p:nvSpPr>
        <p:spPr>
          <a:prstGeom prst="rect">
            <a:avLst/>
          </a:prstGeom>
        </p:spPr>
        <p:txBody>
          <a:bodyPr/>
          <a:lstStyle/>
          <a:p>
            <a:r>
              <a:t>¿Qué son los riñones y cuál es su función?</a:t>
            </a:r>
          </a:p>
          <a:p>
            <a:r>
              <a:t>¿Qué es la enfermedad renal crónica (ERC)?</a:t>
            </a:r>
          </a:p>
          <a:p>
            <a:r>
              <a:t>Maneras de prevenir la ERC y la insuficiencia renal</a:t>
            </a:r>
          </a:p>
          <a:p>
            <a:r>
              <a:t>Tratamientos para la insuficiencia renal</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itle 1"/>
          <p:cNvSpPr txBox="1">
            <a:spLocks noGrp="1"/>
          </p:cNvSpPr>
          <p:nvPr>
            <p:ph type="title"/>
          </p:nvPr>
        </p:nvSpPr>
        <p:spPr>
          <a:prstGeom prst="rect">
            <a:avLst/>
          </a:prstGeom>
        </p:spPr>
        <p:txBody>
          <a:bodyPr/>
          <a:lstStyle/>
          <a:p>
            <a:r>
              <a:t>¿Sabía usted?</a:t>
            </a:r>
          </a:p>
        </p:txBody>
      </p:sp>
      <p:sp>
        <p:nvSpPr>
          <p:cNvPr id="430" name="Subtitle 2"/>
          <p:cNvSpPr txBox="1">
            <a:spLocks noGrp="1"/>
          </p:cNvSpPr>
          <p:nvPr>
            <p:ph type="body" idx="1"/>
          </p:nvPr>
        </p:nvSpPr>
        <p:spPr>
          <a:prstGeom prst="rect">
            <a:avLst/>
          </a:prstGeom>
        </p:spPr>
        <p:txBody>
          <a:bodyPr/>
          <a:lstStyle>
            <a:lvl1pPr marL="0" indent="0">
              <a:buSzTx/>
              <a:buNone/>
            </a:lvl1pPr>
          </a:lstStyle>
          <a:p>
            <a:r>
              <a:t>¿Cuáles es la causa principal de la ERC?</a:t>
            </a:r>
          </a:p>
        </p:txBody>
      </p:sp>
      <p:pic>
        <p:nvPicPr>
          <p:cNvPr id="431"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436" name="Group"/>
          <p:cNvGrpSpPr/>
          <p:nvPr/>
        </p:nvGrpSpPr>
        <p:grpSpPr>
          <a:xfrm>
            <a:off x="875564" y="3115831"/>
            <a:ext cx="2461732" cy="2104508"/>
            <a:chOff x="0" y="0"/>
            <a:chExt cx="2461730" cy="2104506"/>
          </a:xfrm>
        </p:grpSpPr>
        <p:pic>
          <p:nvPicPr>
            <p:cNvPr id="432"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435" name="Group"/>
            <p:cNvGrpSpPr/>
            <p:nvPr/>
          </p:nvGrpSpPr>
          <p:grpSpPr>
            <a:xfrm>
              <a:off x="960938" y="320093"/>
              <a:ext cx="1500793" cy="1784414"/>
              <a:chOff x="177200" y="0"/>
              <a:chExt cx="1500791" cy="1784413"/>
            </a:xfrm>
          </p:grpSpPr>
          <p:sp>
            <p:nvSpPr>
              <p:cNvPr id="433" name="Edad"/>
              <p:cNvSpPr/>
              <p:nvPr/>
            </p:nvSpPr>
            <p:spPr>
              <a:xfrm>
                <a:off x="40799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Edad</a:t>
                </a:r>
              </a:p>
            </p:txBody>
          </p:sp>
          <p:sp>
            <p:nvSpPr>
              <p:cNvPr id="434" name="A"/>
              <p:cNvSpPr txBox="1"/>
              <p:nvPr/>
            </p:nvSpPr>
            <p:spPr>
              <a:xfrm>
                <a:off x="177200"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441" name="Group"/>
          <p:cNvGrpSpPr/>
          <p:nvPr/>
        </p:nvGrpSpPr>
        <p:grpSpPr>
          <a:xfrm>
            <a:off x="3520938" y="3115831"/>
            <a:ext cx="2461731" cy="2104508"/>
            <a:chOff x="0" y="0"/>
            <a:chExt cx="2461730" cy="2104506"/>
          </a:xfrm>
        </p:grpSpPr>
        <p:pic>
          <p:nvPicPr>
            <p:cNvPr id="437" name="Image" descr="Image"/>
            <p:cNvPicPr>
              <a:picLocks noChangeAspect="1"/>
            </p:cNvPicPr>
            <p:nvPr/>
          </p:nvPicPr>
          <p:blipFill>
            <a:blip r:embed="rId5"/>
            <a:stretch>
              <a:fillRect/>
            </a:stretch>
          </p:blipFill>
          <p:spPr>
            <a:xfrm>
              <a:off x="0" y="0"/>
              <a:ext cx="2383461" cy="1911798"/>
            </a:xfrm>
            <a:prstGeom prst="rect">
              <a:avLst/>
            </a:prstGeom>
            <a:ln w="12700" cap="flat">
              <a:noFill/>
              <a:miter lim="400000"/>
            </a:ln>
            <a:effectLst/>
          </p:spPr>
        </p:pic>
        <p:grpSp>
          <p:nvGrpSpPr>
            <p:cNvPr id="440" name="Group"/>
            <p:cNvGrpSpPr/>
            <p:nvPr/>
          </p:nvGrpSpPr>
          <p:grpSpPr>
            <a:xfrm>
              <a:off x="952381" y="320093"/>
              <a:ext cx="1509350" cy="1784414"/>
              <a:chOff x="482000" y="0"/>
              <a:chExt cx="1509349" cy="1784413"/>
            </a:xfrm>
          </p:grpSpPr>
          <p:sp>
            <p:nvSpPr>
              <p:cNvPr id="438" name="El Alcohol"/>
              <p:cNvSpPr/>
              <p:nvPr/>
            </p:nvSpPr>
            <p:spPr>
              <a:xfrm>
                <a:off x="721350"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El Alcohol</a:t>
                </a:r>
              </a:p>
            </p:txBody>
          </p:sp>
          <p:sp>
            <p:nvSpPr>
              <p:cNvPr id="439" name="B"/>
              <p:cNvSpPr txBox="1"/>
              <p:nvPr/>
            </p:nvSpPr>
            <p:spPr>
              <a:xfrm>
                <a:off x="482000"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446" name="Group"/>
          <p:cNvGrpSpPr/>
          <p:nvPr/>
        </p:nvGrpSpPr>
        <p:grpSpPr>
          <a:xfrm>
            <a:off x="6188466" y="3133568"/>
            <a:ext cx="2439576" cy="2086771"/>
            <a:chOff x="0" y="0"/>
            <a:chExt cx="2439574" cy="2086770"/>
          </a:xfrm>
        </p:grpSpPr>
        <p:pic>
          <p:nvPicPr>
            <p:cNvPr id="442" name="Image" descr="Image"/>
            <p:cNvPicPr>
              <a:picLocks noChangeAspect="1"/>
            </p:cNvPicPr>
            <p:nvPr/>
          </p:nvPicPr>
          <p:blipFill>
            <a:blip r:embed="rId6"/>
            <a:stretch>
              <a:fillRect/>
            </a:stretch>
          </p:blipFill>
          <p:spPr>
            <a:xfrm>
              <a:off x="0" y="0"/>
              <a:ext cx="2339150" cy="1876326"/>
            </a:xfrm>
            <a:prstGeom prst="rect">
              <a:avLst/>
            </a:prstGeom>
            <a:ln w="12700" cap="flat">
              <a:noFill/>
              <a:miter lim="400000"/>
            </a:ln>
            <a:effectLst/>
          </p:spPr>
        </p:pic>
        <p:grpSp>
          <p:nvGrpSpPr>
            <p:cNvPr id="445" name="Group"/>
            <p:cNvGrpSpPr/>
            <p:nvPr/>
          </p:nvGrpSpPr>
          <p:grpSpPr>
            <a:xfrm>
              <a:off x="930225" y="302357"/>
              <a:ext cx="1509350" cy="1784414"/>
              <a:chOff x="414209" y="0"/>
              <a:chExt cx="1509349" cy="1784413"/>
            </a:xfrm>
          </p:grpSpPr>
          <p:sp>
            <p:nvSpPr>
              <p:cNvPr id="443"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444"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451" name="Group"/>
          <p:cNvGrpSpPr/>
          <p:nvPr/>
        </p:nvGrpSpPr>
        <p:grpSpPr>
          <a:xfrm>
            <a:off x="8811684" y="3133568"/>
            <a:ext cx="2461731" cy="2086771"/>
            <a:chOff x="0" y="0"/>
            <a:chExt cx="2461729" cy="2086770"/>
          </a:xfrm>
        </p:grpSpPr>
        <p:pic>
          <p:nvPicPr>
            <p:cNvPr id="447"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450" name="Group"/>
            <p:cNvGrpSpPr/>
            <p:nvPr/>
          </p:nvGrpSpPr>
          <p:grpSpPr>
            <a:xfrm>
              <a:off x="952380" y="302357"/>
              <a:ext cx="1509350" cy="1784414"/>
              <a:chOff x="668333" y="0"/>
              <a:chExt cx="1509349" cy="1784413"/>
            </a:xfrm>
          </p:grpSpPr>
          <p:sp>
            <p:nvSpPr>
              <p:cNvPr id="448" name="Hipertensión"/>
              <p:cNvSpPr/>
              <p:nvPr/>
            </p:nvSpPr>
            <p:spPr>
              <a:xfrm>
                <a:off x="90768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Hipertensión</a:t>
                </a:r>
              </a:p>
            </p:txBody>
          </p:sp>
          <p:sp>
            <p:nvSpPr>
              <p:cNvPr id="449" name="D"/>
              <p:cNvSpPr txBox="1"/>
              <p:nvPr/>
            </p:nvSpPr>
            <p:spPr>
              <a:xfrm>
                <a:off x="66833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itle 1"/>
          <p:cNvSpPr txBox="1">
            <a:spLocks noGrp="1"/>
          </p:cNvSpPr>
          <p:nvPr>
            <p:ph type="title"/>
          </p:nvPr>
        </p:nvSpPr>
        <p:spPr>
          <a:prstGeom prst="rect">
            <a:avLst/>
          </a:prstGeom>
        </p:spPr>
        <p:txBody>
          <a:bodyPr/>
          <a:lstStyle/>
          <a:p>
            <a:r>
              <a:t>Respuesta</a:t>
            </a:r>
          </a:p>
        </p:txBody>
      </p:sp>
      <p:sp>
        <p:nvSpPr>
          <p:cNvPr id="456" name="Subtitle 2"/>
          <p:cNvSpPr txBox="1">
            <a:spLocks noGrp="1"/>
          </p:cNvSpPr>
          <p:nvPr>
            <p:ph type="body" idx="1"/>
          </p:nvPr>
        </p:nvSpPr>
        <p:spPr>
          <a:prstGeom prst="rect">
            <a:avLst/>
          </a:prstGeom>
        </p:spPr>
        <p:txBody>
          <a:bodyPr/>
          <a:lstStyle>
            <a:lvl1pPr marL="0" indent="0">
              <a:buClrTx/>
              <a:buSzTx/>
              <a:buFontTx/>
              <a:buNone/>
            </a:lvl1pPr>
          </a:lstStyle>
          <a:p>
            <a:r>
              <a:t> ¿Cuál es la causa principal de la ERC?</a:t>
            </a:r>
          </a:p>
        </p:txBody>
      </p:sp>
      <p:pic>
        <p:nvPicPr>
          <p:cNvPr id="45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462" name="Group"/>
          <p:cNvGrpSpPr/>
          <p:nvPr/>
        </p:nvGrpSpPr>
        <p:grpSpPr>
          <a:xfrm>
            <a:off x="1390550" y="3146268"/>
            <a:ext cx="2439576" cy="2086771"/>
            <a:chOff x="0" y="0"/>
            <a:chExt cx="2439574" cy="2086770"/>
          </a:xfrm>
        </p:grpSpPr>
        <p:pic>
          <p:nvPicPr>
            <p:cNvPr id="458" name="Image" descr="Image"/>
            <p:cNvPicPr>
              <a:picLocks noChangeAspect="1"/>
            </p:cNvPicPr>
            <p:nvPr/>
          </p:nvPicPr>
          <p:blipFill>
            <a:blip r:embed="rId4"/>
            <a:stretch>
              <a:fillRect/>
            </a:stretch>
          </p:blipFill>
          <p:spPr>
            <a:xfrm>
              <a:off x="0" y="0"/>
              <a:ext cx="2339150" cy="1876326"/>
            </a:xfrm>
            <a:prstGeom prst="rect">
              <a:avLst/>
            </a:prstGeom>
            <a:ln w="12700" cap="flat">
              <a:noFill/>
              <a:miter lim="400000"/>
            </a:ln>
            <a:effectLst/>
          </p:spPr>
        </p:pic>
        <p:grpSp>
          <p:nvGrpSpPr>
            <p:cNvPr id="461" name="Group"/>
            <p:cNvGrpSpPr/>
            <p:nvPr/>
          </p:nvGrpSpPr>
          <p:grpSpPr>
            <a:xfrm>
              <a:off x="930225" y="302357"/>
              <a:ext cx="1509350" cy="1784414"/>
              <a:chOff x="414209" y="0"/>
              <a:chExt cx="1509349" cy="1784413"/>
            </a:xfrm>
          </p:grpSpPr>
          <p:sp>
            <p:nvSpPr>
              <p:cNvPr id="459"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460"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467" name="Group"/>
          <p:cNvGrpSpPr/>
          <p:nvPr/>
        </p:nvGrpSpPr>
        <p:grpSpPr>
          <a:xfrm>
            <a:off x="6974613" y="2058752"/>
            <a:ext cx="4210907" cy="3931532"/>
            <a:chOff x="0" y="0"/>
            <a:chExt cx="4210906" cy="3931530"/>
          </a:xfrm>
        </p:grpSpPr>
        <p:graphicFrame>
          <p:nvGraphicFramePr>
            <p:cNvPr id="463"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5"/>
            </a:graphicData>
          </a:graphic>
        </p:graphicFrame>
        <p:sp>
          <p:nvSpPr>
            <p:cNvPr id="464" name="50%"/>
            <p:cNvSpPr txBox="1"/>
            <p:nvPr/>
          </p:nvSpPr>
          <p:spPr>
            <a:xfrm>
              <a:off x="1938455" y="2559765"/>
              <a:ext cx="1051489" cy="5934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3100" b="1">
                  <a:solidFill>
                    <a:srgbClr val="FFFFFF"/>
                  </a:solidFill>
                </a:defRPr>
              </a:lvl1pPr>
            </a:lstStyle>
            <a:p>
              <a:r>
                <a:t>50%</a:t>
              </a:r>
            </a:p>
          </p:txBody>
        </p:sp>
        <p:pic>
          <p:nvPicPr>
            <p:cNvPr id="465" name="Image" descr="Image"/>
            <p:cNvPicPr>
              <a:picLocks noChangeAspect="1"/>
            </p:cNvPicPr>
            <p:nvPr/>
          </p:nvPicPr>
          <p:blipFill>
            <a:blip r:embed="rId6"/>
            <a:stretch>
              <a:fillRect/>
            </a:stretch>
          </p:blipFill>
          <p:spPr>
            <a:xfrm>
              <a:off x="491674" y="265416"/>
              <a:ext cx="1433748" cy="1459500"/>
            </a:xfrm>
            <a:prstGeom prst="rect">
              <a:avLst/>
            </a:prstGeom>
            <a:ln w="12700" cap="flat">
              <a:noFill/>
              <a:miter lim="400000"/>
            </a:ln>
            <a:effectLst/>
          </p:spPr>
        </p:pic>
        <p:pic>
          <p:nvPicPr>
            <p:cNvPr id="466" name="Image" descr="Image"/>
            <p:cNvPicPr>
              <a:picLocks/>
            </p:cNvPicPr>
            <p:nvPr/>
          </p:nvPicPr>
          <p:blipFill>
            <a:blip r:embed="rId7"/>
            <a:stretch>
              <a:fillRect/>
            </a:stretch>
          </p:blipFill>
          <p:spPr>
            <a:xfrm>
              <a:off x="0" y="0"/>
              <a:ext cx="2248252" cy="2178522"/>
            </a:xfrm>
            <a:prstGeom prst="rect">
              <a:avLst/>
            </a:prstGeom>
            <a:ln w="12700" cap="flat">
              <a:noFill/>
              <a:miter lim="400000"/>
            </a:ln>
            <a:effectLst/>
          </p:spPr>
        </p:pic>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itle 3"/>
          <p:cNvSpPr txBox="1">
            <a:spLocks noGrp="1"/>
          </p:cNvSpPr>
          <p:nvPr>
            <p:ph type="title"/>
          </p:nvPr>
        </p:nvSpPr>
        <p:spPr>
          <a:prstGeom prst="rect">
            <a:avLst/>
          </a:prstGeom>
        </p:spPr>
        <p:txBody>
          <a:bodyPr/>
          <a:lstStyle/>
          <a:p>
            <a:r>
              <a:t>La diabetes y la ERC</a:t>
            </a:r>
          </a:p>
        </p:txBody>
      </p:sp>
      <p:sp>
        <p:nvSpPr>
          <p:cNvPr id="472" name="Content Placeholder 2"/>
          <p:cNvSpPr txBox="1">
            <a:spLocks noGrp="1"/>
          </p:cNvSpPr>
          <p:nvPr>
            <p:ph type="body" idx="1"/>
          </p:nvPr>
        </p:nvSpPr>
        <p:spPr>
          <a:prstGeom prst="rect">
            <a:avLst/>
          </a:prstGeom>
        </p:spPr>
        <p:txBody>
          <a:bodyPr/>
          <a:lstStyle/>
          <a:p>
            <a:r>
              <a:t>La diabetes es una enfermedad en la que se tiene niveles elevados de azúcar (glucosa) en la sangre.</a:t>
            </a:r>
          </a:p>
          <a:p>
            <a:r>
              <a:t>Con el tiempo, el azúcar en la sangre puede dañar los pequeños vasos sanguíneos de los riñones y causar ERC</a:t>
            </a:r>
          </a:p>
        </p:txBody>
      </p:sp>
      <p:sp>
        <p:nvSpPr>
          <p:cNvPr id="473"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
        <p:nvSpPr>
          <p:cNvPr id="474" name="Rectangle: Rounded Corners 63"/>
          <p:cNvSpPr/>
          <p:nvPr/>
        </p:nvSpPr>
        <p:spPr>
          <a:xfrm>
            <a:off x="855030" y="4020022"/>
            <a:ext cx="10275846" cy="1971541"/>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475" name="Group 214"/>
          <p:cNvGraphicFramePr/>
          <p:nvPr>
            <p:extLst>
              <p:ext uri="{D42A27DB-BD31-4B8C-83A1-F6EECF244321}">
                <p14:modId xmlns:p14="http://schemas.microsoft.com/office/powerpoint/2010/main" val="3363544802"/>
              </p:ext>
            </p:extLst>
          </p:nvPr>
        </p:nvGraphicFramePr>
        <p:xfrm>
          <a:off x="1042557" y="4221193"/>
          <a:ext cx="9900789" cy="1575544"/>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Diagnóstico de la diabetes</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Glucosa sanguínea en ayunas</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Resultado de la prueba A1C</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Menos de 100 mg/dL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Menos de 5.7 %</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Prediabetes</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100-125 mg/dL</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5.7- 6.4 %</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Diabetes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126 mg/dL o más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6.5 % o </a:t>
                      </a:r>
                      <a:r>
                        <a:rPr sz="1400" dirty="0" err="1">
                          <a:solidFill>
                            <a:srgbClr val="535353"/>
                          </a:solidFill>
                          <a:latin typeface="Arial"/>
                          <a:ea typeface="Arial"/>
                          <a:cs typeface="Arial"/>
                        </a:rPr>
                        <a:t>más</a:t>
                      </a:r>
                      <a:endParaRPr sz="1400" dirty="0">
                        <a:solidFill>
                          <a:srgbClr val="535353"/>
                        </a:solidFill>
                        <a:latin typeface="Arial"/>
                        <a:ea typeface="Arial"/>
                        <a:cs typeface="Arial"/>
                      </a:endParaRP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prstGeom prst="rect">
            <a:avLst/>
          </a:prstGeom>
        </p:spPr>
        <p:txBody>
          <a:bodyPr/>
          <a:lstStyle/>
          <a:p>
            <a:r>
              <a:t>¿Sabía usted?</a:t>
            </a:r>
          </a:p>
        </p:txBody>
      </p:sp>
      <p:sp>
        <p:nvSpPr>
          <p:cNvPr id="480" name="Subtitle 2"/>
          <p:cNvSpPr txBox="1">
            <a:spLocks noGrp="1"/>
          </p:cNvSpPr>
          <p:nvPr>
            <p:ph type="body" idx="1"/>
          </p:nvPr>
        </p:nvSpPr>
        <p:spPr>
          <a:prstGeom prst="rect">
            <a:avLst/>
          </a:prstGeom>
        </p:spPr>
        <p:txBody>
          <a:bodyPr/>
          <a:lstStyle>
            <a:lvl1pPr marL="0" indent="0">
              <a:buClrTx/>
              <a:buSzTx/>
              <a:buFontTx/>
              <a:buNone/>
            </a:lvl1pPr>
          </a:lstStyle>
          <a:p>
            <a:r>
              <a:t>¿Cuál es la segunda causa principal de la ERC?</a:t>
            </a:r>
          </a:p>
        </p:txBody>
      </p:sp>
      <p:grpSp>
        <p:nvGrpSpPr>
          <p:cNvPr id="485" name="Group"/>
          <p:cNvGrpSpPr/>
          <p:nvPr/>
        </p:nvGrpSpPr>
        <p:grpSpPr>
          <a:xfrm>
            <a:off x="875564" y="3115831"/>
            <a:ext cx="2461732" cy="2104508"/>
            <a:chOff x="0" y="0"/>
            <a:chExt cx="2461730" cy="2104506"/>
          </a:xfrm>
        </p:grpSpPr>
        <p:pic>
          <p:nvPicPr>
            <p:cNvPr id="481" name="Image" descr="Image"/>
            <p:cNvPicPr>
              <a:picLocks noChangeAspect="1"/>
            </p:cNvPicPr>
            <p:nvPr/>
          </p:nvPicPr>
          <p:blipFill>
            <a:blip r:embed="rId3"/>
            <a:stretch>
              <a:fillRect/>
            </a:stretch>
          </p:blipFill>
          <p:spPr>
            <a:xfrm>
              <a:off x="0" y="0"/>
              <a:ext cx="2383461" cy="1911798"/>
            </a:xfrm>
            <a:prstGeom prst="rect">
              <a:avLst/>
            </a:prstGeom>
            <a:ln w="12700" cap="flat">
              <a:noFill/>
              <a:miter lim="400000"/>
            </a:ln>
            <a:effectLst/>
          </p:spPr>
        </p:pic>
        <p:grpSp>
          <p:nvGrpSpPr>
            <p:cNvPr id="484" name="Group"/>
            <p:cNvGrpSpPr/>
            <p:nvPr/>
          </p:nvGrpSpPr>
          <p:grpSpPr>
            <a:xfrm>
              <a:off x="960938" y="320093"/>
              <a:ext cx="1500793" cy="1784414"/>
              <a:chOff x="177200" y="0"/>
              <a:chExt cx="1500791" cy="1784413"/>
            </a:xfrm>
          </p:grpSpPr>
          <p:sp>
            <p:nvSpPr>
              <p:cNvPr id="482" name="Edad"/>
              <p:cNvSpPr/>
              <p:nvPr/>
            </p:nvSpPr>
            <p:spPr>
              <a:xfrm>
                <a:off x="40799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Edad</a:t>
                </a:r>
              </a:p>
            </p:txBody>
          </p:sp>
          <p:sp>
            <p:nvSpPr>
              <p:cNvPr id="483" name="A"/>
              <p:cNvSpPr txBox="1"/>
              <p:nvPr/>
            </p:nvSpPr>
            <p:spPr>
              <a:xfrm>
                <a:off x="177200"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490" name="Group"/>
          <p:cNvGrpSpPr/>
          <p:nvPr/>
        </p:nvGrpSpPr>
        <p:grpSpPr>
          <a:xfrm>
            <a:off x="3520938" y="3115831"/>
            <a:ext cx="2461731" cy="2104508"/>
            <a:chOff x="0" y="0"/>
            <a:chExt cx="2461730" cy="2104506"/>
          </a:xfrm>
        </p:grpSpPr>
        <p:pic>
          <p:nvPicPr>
            <p:cNvPr id="486"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489" name="Group"/>
            <p:cNvGrpSpPr/>
            <p:nvPr/>
          </p:nvGrpSpPr>
          <p:grpSpPr>
            <a:xfrm>
              <a:off x="952381" y="320093"/>
              <a:ext cx="1509350" cy="1784414"/>
              <a:chOff x="482000" y="0"/>
              <a:chExt cx="1509349" cy="1784413"/>
            </a:xfrm>
          </p:grpSpPr>
          <p:sp>
            <p:nvSpPr>
              <p:cNvPr id="487" name="El Alcohol"/>
              <p:cNvSpPr/>
              <p:nvPr/>
            </p:nvSpPr>
            <p:spPr>
              <a:xfrm>
                <a:off x="721350"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El Alcohol</a:t>
                </a:r>
              </a:p>
            </p:txBody>
          </p:sp>
          <p:sp>
            <p:nvSpPr>
              <p:cNvPr id="488" name="B"/>
              <p:cNvSpPr txBox="1"/>
              <p:nvPr/>
            </p:nvSpPr>
            <p:spPr>
              <a:xfrm>
                <a:off x="482000"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495" name="Group"/>
          <p:cNvGrpSpPr/>
          <p:nvPr/>
        </p:nvGrpSpPr>
        <p:grpSpPr>
          <a:xfrm>
            <a:off x="6188466" y="3133568"/>
            <a:ext cx="2439576" cy="2086771"/>
            <a:chOff x="0" y="0"/>
            <a:chExt cx="2439574" cy="2086770"/>
          </a:xfrm>
        </p:grpSpPr>
        <p:pic>
          <p:nvPicPr>
            <p:cNvPr id="491" name="Image" descr="Image"/>
            <p:cNvPicPr>
              <a:picLocks noChangeAspect="1"/>
            </p:cNvPicPr>
            <p:nvPr/>
          </p:nvPicPr>
          <p:blipFill>
            <a:blip r:embed="rId5"/>
            <a:stretch>
              <a:fillRect/>
            </a:stretch>
          </p:blipFill>
          <p:spPr>
            <a:xfrm>
              <a:off x="0" y="0"/>
              <a:ext cx="2339150" cy="1876326"/>
            </a:xfrm>
            <a:prstGeom prst="rect">
              <a:avLst/>
            </a:prstGeom>
            <a:ln w="12700" cap="flat">
              <a:noFill/>
              <a:miter lim="400000"/>
            </a:ln>
            <a:effectLst/>
          </p:spPr>
        </p:pic>
        <p:grpSp>
          <p:nvGrpSpPr>
            <p:cNvPr id="494" name="Group"/>
            <p:cNvGrpSpPr/>
            <p:nvPr/>
          </p:nvGrpSpPr>
          <p:grpSpPr>
            <a:xfrm>
              <a:off x="930225" y="302357"/>
              <a:ext cx="1509350" cy="1784414"/>
              <a:chOff x="414209" y="0"/>
              <a:chExt cx="1509349" cy="1784413"/>
            </a:xfrm>
          </p:grpSpPr>
          <p:sp>
            <p:nvSpPr>
              <p:cNvPr id="492"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493"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00" name="Group"/>
          <p:cNvGrpSpPr/>
          <p:nvPr/>
        </p:nvGrpSpPr>
        <p:grpSpPr>
          <a:xfrm>
            <a:off x="8811684" y="3133568"/>
            <a:ext cx="2461731" cy="2086771"/>
            <a:chOff x="0" y="0"/>
            <a:chExt cx="2461729" cy="2086770"/>
          </a:xfrm>
        </p:grpSpPr>
        <p:pic>
          <p:nvPicPr>
            <p:cNvPr id="496" name="Image" descr="Image"/>
            <p:cNvPicPr>
              <a:picLocks noChangeAspect="1"/>
            </p:cNvPicPr>
            <p:nvPr/>
          </p:nvPicPr>
          <p:blipFill>
            <a:blip r:embed="rId6"/>
            <a:stretch>
              <a:fillRect/>
            </a:stretch>
          </p:blipFill>
          <p:spPr>
            <a:xfrm>
              <a:off x="0" y="0"/>
              <a:ext cx="2383461" cy="1911798"/>
            </a:xfrm>
            <a:prstGeom prst="rect">
              <a:avLst/>
            </a:prstGeom>
            <a:ln w="12700" cap="flat">
              <a:noFill/>
              <a:miter lim="400000"/>
            </a:ln>
            <a:effectLst/>
          </p:spPr>
        </p:pic>
        <p:grpSp>
          <p:nvGrpSpPr>
            <p:cNvPr id="499" name="Group"/>
            <p:cNvGrpSpPr/>
            <p:nvPr/>
          </p:nvGrpSpPr>
          <p:grpSpPr>
            <a:xfrm>
              <a:off x="952380" y="302357"/>
              <a:ext cx="1509350" cy="1784414"/>
              <a:chOff x="668333" y="0"/>
              <a:chExt cx="1509349" cy="1784413"/>
            </a:xfrm>
          </p:grpSpPr>
          <p:sp>
            <p:nvSpPr>
              <p:cNvPr id="497" name="Hipertensión"/>
              <p:cNvSpPr/>
              <p:nvPr/>
            </p:nvSpPr>
            <p:spPr>
              <a:xfrm>
                <a:off x="90768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Hipertensión</a:t>
                </a:r>
              </a:p>
            </p:txBody>
          </p:sp>
          <p:sp>
            <p:nvSpPr>
              <p:cNvPr id="498" name="D"/>
              <p:cNvSpPr txBox="1"/>
              <p:nvPr/>
            </p:nvSpPr>
            <p:spPr>
              <a:xfrm>
                <a:off x="66833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pic>
        <p:nvPicPr>
          <p:cNvPr id="501"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itle 1"/>
          <p:cNvSpPr txBox="1">
            <a:spLocks noGrp="1"/>
          </p:cNvSpPr>
          <p:nvPr>
            <p:ph type="title"/>
          </p:nvPr>
        </p:nvSpPr>
        <p:spPr>
          <a:prstGeom prst="rect">
            <a:avLst/>
          </a:prstGeom>
        </p:spPr>
        <p:txBody>
          <a:bodyPr/>
          <a:lstStyle/>
          <a:p>
            <a:r>
              <a:t>Respuesta</a:t>
            </a:r>
          </a:p>
        </p:txBody>
      </p:sp>
      <p:sp>
        <p:nvSpPr>
          <p:cNvPr id="506" name="Subtitle 2"/>
          <p:cNvSpPr txBox="1">
            <a:spLocks noGrp="1"/>
          </p:cNvSpPr>
          <p:nvPr>
            <p:ph type="body" sz="half" idx="1"/>
          </p:nvPr>
        </p:nvSpPr>
        <p:spPr>
          <a:xfrm>
            <a:off x="838200" y="2157351"/>
            <a:ext cx="5157838" cy="3734335"/>
          </a:xfrm>
          <a:prstGeom prst="rect">
            <a:avLst/>
          </a:prstGeom>
        </p:spPr>
        <p:txBody>
          <a:bodyPr/>
          <a:lstStyle>
            <a:lvl1pPr marL="0" indent="0">
              <a:buSzTx/>
              <a:buNone/>
            </a:lvl1pPr>
          </a:lstStyle>
          <a:p>
            <a:r>
              <a:t>¿Cuál es la segunda causa principal de la ERC?</a:t>
            </a:r>
          </a:p>
        </p:txBody>
      </p:sp>
      <p:grpSp>
        <p:nvGrpSpPr>
          <p:cNvPr id="511" name="Group"/>
          <p:cNvGrpSpPr/>
          <p:nvPr/>
        </p:nvGrpSpPr>
        <p:grpSpPr>
          <a:xfrm>
            <a:off x="6974613" y="2058752"/>
            <a:ext cx="4210907" cy="3931532"/>
            <a:chOff x="0" y="0"/>
            <a:chExt cx="4210906" cy="3931530"/>
          </a:xfrm>
        </p:grpSpPr>
        <p:graphicFrame>
          <p:nvGraphicFramePr>
            <p:cNvPr id="507"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3"/>
            </a:graphicData>
          </a:graphic>
        </p:graphicFrame>
        <p:sp>
          <p:nvSpPr>
            <p:cNvPr id="508" name="25%"/>
            <p:cNvSpPr txBox="1"/>
            <p:nvPr/>
          </p:nvSpPr>
          <p:spPr>
            <a:xfrm>
              <a:off x="1998849" y="2116881"/>
              <a:ext cx="1051489" cy="5934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3100" b="1">
                  <a:solidFill>
                    <a:srgbClr val="FFFFFF"/>
                  </a:solidFill>
                </a:defRPr>
              </a:lvl1pPr>
            </a:lstStyle>
            <a:p>
              <a:r>
                <a:t>25%</a:t>
              </a:r>
            </a:p>
          </p:txBody>
        </p:sp>
        <p:pic>
          <p:nvPicPr>
            <p:cNvPr id="509" name="Image" descr="Image"/>
            <p:cNvPicPr>
              <a:picLocks/>
            </p:cNvPicPr>
            <p:nvPr/>
          </p:nvPicPr>
          <p:blipFill>
            <a:blip r:embed="rId4"/>
            <a:stretch>
              <a:fillRect/>
            </a:stretch>
          </p:blipFill>
          <p:spPr>
            <a:xfrm>
              <a:off x="0" y="0"/>
              <a:ext cx="2248252" cy="2178522"/>
            </a:xfrm>
            <a:prstGeom prst="rect">
              <a:avLst/>
            </a:prstGeom>
            <a:ln w="12700" cap="flat">
              <a:noFill/>
              <a:miter lim="400000"/>
            </a:ln>
            <a:effectLst/>
          </p:spPr>
        </p:pic>
        <p:pic>
          <p:nvPicPr>
            <p:cNvPr id="510" name="Image" descr="Image"/>
            <p:cNvPicPr>
              <a:picLocks noChangeAspect="1"/>
            </p:cNvPicPr>
            <p:nvPr/>
          </p:nvPicPr>
          <p:blipFill>
            <a:blip r:embed="rId5"/>
            <a:srcRect/>
            <a:stretch>
              <a:fillRect/>
            </a:stretch>
          </p:blipFill>
          <p:spPr>
            <a:xfrm>
              <a:off x="195124" y="298575"/>
              <a:ext cx="1690791" cy="1378288"/>
            </a:xfrm>
            <a:prstGeom prst="rect">
              <a:avLst/>
            </a:prstGeom>
            <a:ln w="12700" cap="flat">
              <a:noFill/>
              <a:miter lim="400000"/>
            </a:ln>
            <a:effectLst/>
          </p:spPr>
        </p:pic>
      </p:grpSp>
      <p:pic>
        <p:nvPicPr>
          <p:cNvPr id="512"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pic>
        <p:nvPicPr>
          <p:cNvPr id="513" name="Image" descr="Image"/>
          <p:cNvPicPr>
            <a:picLocks noChangeAspect="1"/>
          </p:cNvPicPr>
          <p:nvPr/>
        </p:nvPicPr>
        <p:blipFill>
          <a:blip r:embed="rId7"/>
          <a:stretch>
            <a:fillRect/>
          </a:stretch>
        </p:blipFill>
        <p:spPr>
          <a:xfrm>
            <a:off x="1457117" y="3146268"/>
            <a:ext cx="2383461" cy="1911798"/>
          </a:xfrm>
          <a:prstGeom prst="rect">
            <a:avLst/>
          </a:prstGeom>
          <a:ln w="12700">
            <a:miter lim="400000"/>
          </a:ln>
        </p:spPr>
      </p:pic>
      <p:grpSp>
        <p:nvGrpSpPr>
          <p:cNvPr id="516" name="Group"/>
          <p:cNvGrpSpPr/>
          <p:nvPr/>
        </p:nvGrpSpPr>
        <p:grpSpPr>
          <a:xfrm>
            <a:off x="2409497" y="3537525"/>
            <a:ext cx="1509350" cy="1784414"/>
            <a:chOff x="668333" y="0"/>
            <a:chExt cx="1509349" cy="1784413"/>
          </a:xfrm>
        </p:grpSpPr>
        <p:sp>
          <p:nvSpPr>
            <p:cNvPr id="514" name="Hipertensión"/>
            <p:cNvSpPr/>
            <p:nvPr/>
          </p:nvSpPr>
          <p:spPr>
            <a:xfrm>
              <a:off x="90768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Hipertensión</a:t>
              </a:r>
            </a:p>
          </p:txBody>
        </p:sp>
        <p:sp>
          <p:nvSpPr>
            <p:cNvPr id="515" name="D"/>
            <p:cNvSpPr txBox="1"/>
            <p:nvPr/>
          </p:nvSpPr>
          <p:spPr>
            <a:xfrm>
              <a:off x="66833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itle 1"/>
          <p:cNvSpPr txBox="1">
            <a:spLocks noGrp="1"/>
          </p:cNvSpPr>
          <p:nvPr>
            <p:ph type="title"/>
          </p:nvPr>
        </p:nvSpPr>
        <p:spPr>
          <a:prstGeom prst="rect">
            <a:avLst/>
          </a:prstGeom>
        </p:spPr>
        <p:txBody>
          <a:bodyPr/>
          <a:lstStyle/>
          <a:p>
            <a:r>
              <a:t>La hipertensión y la ERC</a:t>
            </a:r>
          </a:p>
        </p:txBody>
      </p:sp>
      <p:sp>
        <p:nvSpPr>
          <p:cNvPr id="521" name="Content Placeholder 2"/>
          <p:cNvSpPr txBox="1">
            <a:spLocks noGrp="1"/>
          </p:cNvSpPr>
          <p:nvPr>
            <p:ph type="body" idx="1"/>
          </p:nvPr>
        </p:nvSpPr>
        <p:spPr>
          <a:xfrm>
            <a:off x="838200" y="1971780"/>
            <a:ext cx="10515600" cy="2215674"/>
          </a:xfrm>
          <a:prstGeom prst="rect">
            <a:avLst/>
          </a:prstGeom>
        </p:spPr>
        <p:txBody>
          <a:bodyPr/>
          <a:lstStyle/>
          <a:p>
            <a:pPr marL="228577" indent="-228577">
              <a:defRPr sz="2300"/>
            </a:pPr>
            <a:r>
              <a:rPr sz="2000" dirty="0"/>
              <a:t>Una </a:t>
            </a:r>
            <a:r>
              <a:rPr sz="2000" dirty="0" err="1"/>
              <a:t>presión</a:t>
            </a:r>
            <a:r>
              <a:rPr sz="2000" dirty="0"/>
              <a:t> arterial </a:t>
            </a:r>
            <a:r>
              <a:rPr sz="2000" dirty="0" err="1"/>
              <a:t>alta</a:t>
            </a:r>
            <a:r>
              <a:rPr sz="2000" dirty="0"/>
              <a:t> </a:t>
            </a:r>
            <a:r>
              <a:rPr sz="2000" dirty="0" err="1"/>
              <a:t>significa</a:t>
            </a:r>
            <a:r>
              <a:rPr sz="2000" dirty="0"/>
              <a:t> que el </a:t>
            </a:r>
            <a:r>
              <a:rPr sz="2000" dirty="0" err="1"/>
              <a:t>corazón</a:t>
            </a:r>
            <a:r>
              <a:rPr sz="2000" dirty="0"/>
              <a:t> </a:t>
            </a:r>
            <a:r>
              <a:rPr sz="2000" dirty="0" err="1"/>
              <a:t>está</a:t>
            </a:r>
            <a:r>
              <a:rPr sz="2000" dirty="0"/>
              <a:t> </a:t>
            </a:r>
            <a:r>
              <a:rPr sz="2000" dirty="0" err="1"/>
              <a:t>trabajando</a:t>
            </a:r>
            <a:r>
              <a:rPr sz="2000" dirty="0"/>
              <a:t> </a:t>
            </a:r>
            <a:r>
              <a:rPr sz="2000" dirty="0" err="1"/>
              <a:t>demasiado</a:t>
            </a:r>
            <a:r>
              <a:rPr sz="2000" dirty="0"/>
              <a:t> para </a:t>
            </a:r>
            <a:r>
              <a:rPr sz="2000" dirty="0" err="1"/>
              <a:t>bombear</a:t>
            </a:r>
            <a:r>
              <a:rPr sz="2000" dirty="0"/>
              <a:t> la </a:t>
            </a:r>
            <a:r>
              <a:rPr sz="2000" dirty="0" err="1"/>
              <a:t>sangre</a:t>
            </a:r>
            <a:endParaRPr sz="2000" dirty="0"/>
          </a:p>
          <a:p>
            <a:pPr marL="228577" indent="-228577">
              <a:defRPr sz="2300"/>
            </a:pPr>
            <a:r>
              <a:rPr sz="2000" dirty="0"/>
              <a:t>La </a:t>
            </a:r>
            <a:r>
              <a:rPr sz="2000" dirty="0" err="1"/>
              <a:t>sangre</a:t>
            </a:r>
            <a:r>
              <a:rPr sz="2000" dirty="0"/>
              <a:t> </a:t>
            </a:r>
            <a:r>
              <a:rPr sz="2000" dirty="0" err="1"/>
              <a:t>fluye</a:t>
            </a:r>
            <a:r>
              <a:rPr sz="2000" dirty="0"/>
              <a:t> a </a:t>
            </a:r>
            <a:r>
              <a:rPr sz="2000" dirty="0" err="1"/>
              <a:t>través</a:t>
            </a:r>
            <a:r>
              <a:rPr sz="2000" dirty="0"/>
              <a:t> de las </a:t>
            </a:r>
            <a:r>
              <a:rPr sz="2000" dirty="0" err="1"/>
              <a:t>arterias</a:t>
            </a:r>
            <a:r>
              <a:rPr sz="2000" dirty="0"/>
              <a:t>, las </a:t>
            </a:r>
            <a:r>
              <a:rPr sz="2000" dirty="0" err="1"/>
              <a:t>venas</a:t>
            </a:r>
            <a:r>
              <a:rPr sz="2000" dirty="0"/>
              <a:t> y los </a:t>
            </a:r>
            <a:r>
              <a:rPr sz="2000" dirty="0" err="1"/>
              <a:t>vasos</a:t>
            </a:r>
            <a:r>
              <a:rPr sz="2000" dirty="0"/>
              <a:t> </a:t>
            </a:r>
            <a:r>
              <a:rPr sz="2000" dirty="0" err="1"/>
              <a:t>sanguíneos</a:t>
            </a:r>
            <a:r>
              <a:rPr sz="2000" dirty="0"/>
              <a:t> con </a:t>
            </a:r>
            <a:r>
              <a:rPr sz="2000" dirty="0" err="1"/>
              <a:t>demasiada</a:t>
            </a:r>
            <a:r>
              <a:rPr sz="2000" dirty="0"/>
              <a:t> </a:t>
            </a:r>
            <a:r>
              <a:rPr sz="2000" dirty="0" err="1"/>
              <a:t>fuerza</a:t>
            </a:r>
            <a:r>
              <a:rPr sz="2000" dirty="0"/>
              <a:t> o </a:t>
            </a:r>
            <a:r>
              <a:rPr sz="2000" dirty="0" err="1"/>
              <a:t>presión</a:t>
            </a:r>
            <a:endParaRPr sz="2000" dirty="0"/>
          </a:p>
          <a:p>
            <a:pPr marL="228577" indent="-228577">
              <a:defRPr sz="2300"/>
            </a:pPr>
            <a:r>
              <a:rPr sz="2000" dirty="0" err="1"/>
              <a:t>Esto</a:t>
            </a:r>
            <a:r>
              <a:rPr sz="2000" dirty="0"/>
              <a:t> </a:t>
            </a:r>
            <a:r>
              <a:rPr sz="2000" dirty="0" err="1"/>
              <a:t>puede</a:t>
            </a:r>
            <a:r>
              <a:rPr sz="2000" dirty="0"/>
              <a:t> </a:t>
            </a:r>
            <a:r>
              <a:rPr sz="2000" dirty="0" err="1"/>
              <a:t>dañar</a:t>
            </a:r>
            <a:r>
              <a:rPr sz="2000" dirty="0"/>
              <a:t> los </a:t>
            </a:r>
            <a:r>
              <a:rPr sz="2000" dirty="0" err="1"/>
              <a:t>vasos</a:t>
            </a:r>
            <a:r>
              <a:rPr sz="2000" dirty="0"/>
              <a:t> </a:t>
            </a:r>
            <a:r>
              <a:rPr sz="2000" dirty="0" err="1"/>
              <a:t>sanguíneos</a:t>
            </a:r>
            <a:r>
              <a:rPr sz="2000" dirty="0"/>
              <a:t> de los </a:t>
            </a:r>
            <a:r>
              <a:rPr sz="2000" dirty="0" err="1"/>
              <a:t>riñones</a:t>
            </a:r>
            <a:r>
              <a:rPr sz="2000" dirty="0"/>
              <a:t> y </a:t>
            </a:r>
            <a:r>
              <a:rPr sz="2000" dirty="0" err="1"/>
              <a:t>causar</a:t>
            </a:r>
            <a:r>
              <a:rPr sz="2000" dirty="0"/>
              <a:t> ERC.</a:t>
            </a:r>
          </a:p>
          <a:p>
            <a:pPr marL="228577" indent="-228577">
              <a:defRPr sz="2300"/>
            </a:pPr>
            <a:r>
              <a:rPr sz="2000" dirty="0"/>
              <a:t>La ERC </a:t>
            </a:r>
            <a:r>
              <a:rPr sz="2000" dirty="0" err="1"/>
              <a:t>también</a:t>
            </a:r>
            <a:r>
              <a:rPr sz="2000" dirty="0"/>
              <a:t> </a:t>
            </a:r>
            <a:r>
              <a:rPr sz="2000" dirty="0" err="1"/>
              <a:t>puede</a:t>
            </a:r>
            <a:r>
              <a:rPr sz="2000" dirty="0"/>
              <a:t> </a:t>
            </a:r>
            <a:r>
              <a:rPr sz="2000" dirty="0" err="1"/>
              <a:t>causar</a:t>
            </a:r>
            <a:r>
              <a:rPr sz="2000" dirty="0"/>
              <a:t> </a:t>
            </a:r>
            <a:r>
              <a:rPr sz="2000" dirty="0" err="1"/>
              <a:t>hipertensión</a:t>
            </a:r>
            <a:endParaRPr sz="2000" dirty="0"/>
          </a:p>
        </p:txBody>
      </p:sp>
      <p:sp>
        <p:nvSpPr>
          <p:cNvPr id="522" name="Text Placeholder 12"/>
          <p:cNvSpPr txBox="1"/>
          <p:nvPr/>
        </p:nvSpPr>
        <p:spPr>
          <a:xfrm>
            <a:off x="7805718" y="6552323"/>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2021</a:t>
            </a:r>
            <a:r>
              <a:rPr lang="en-US" dirty="0"/>
              <a:t>.</a:t>
            </a:r>
            <a:endParaRPr dirty="0"/>
          </a:p>
        </p:txBody>
      </p:sp>
      <p:sp>
        <p:nvSpPr>
          <p:cNvPr id="523" name="Rectangle: Rounded Corners 63"/>
          <p:cNvSpPr/>
          <p:nvPr/>
        </p:nvSpPr>
        <p:spPr>
          <a:xfrm>
            <a:off x="1387928" y="4206823"/>
            <a:ext cx="9416143" cy="2065172"/>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24" name="Group 214"/>
          <p:cNvGraphicFramePr/>
          <p:nvPr>
            <p:extLst>
              <p:ext uri="{D42A27DB-BD31-4B8C-83A1-F6EECF244321}">
                <p14:modId xmlns:p14="http://schemas.microsoft.com/office/powerpoint/2010/main" val="3742171399"/>
              </p:ext>
            </p:extLst>
          </p:nvPr>
        </p:nvGraphicFramePr>
        <p:xfrm>
          <a:off x="1683701" y="4346085"/>
          <a:ext cx="8888263" cy="1788904"/>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Etapas de la presión arterial</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100" b="1">
                          <a:solidFill>
                            <a:srgbClr val="535353"/>
                          </a:solidFill>
                          <a:latin typeface="Arial"/>
                          <a:ea typeface="Arial"/>
                          <a:cs typeface="Arial"/>
                        </a:defRPr>
                      </a:pPr>
                      <a:r>
                        <a:rPr sz="1400" dirty="0" err="1"/>
                        <a:t>Sistólica</a:t>
                      </a:r>
                      <a:br>
                        <a:rPr sz="1400" dirty="0"/>
                      </a:br>
                      <a:r>
                        <a:rPr sz="1400" b="0" dirty="0"/>
                        <a:t>(</a:t>
                      </a:r>
                      <a:r>
                        <a:rPr sz="1400" b="0" dirty="0" err="1"/>
                        <a:t>número</a:t>
                      </a:r>
                      <a:r>
                        <a:rPr sz="1400" b="0" dirty="0"/>
                        <a:t> superior)</a:t>
                      </a:r>
                    </a:p>
                  </a:txBody>
                  <a:tcPr marL="45720" marR="45720" anchor="ctr" horzOverflow="overflow">
                    <a:lnT w="25400">
                      <a:solidFill>
                        <a:srgbClr val="FFFFFF"/>
                      </a:solidFill>
                    </a:lnT>
                    <a:lnB w="25400">
                      <a:solidFill>
                        <a:srgbClr val="FFFFFF"/>
                      </a:solidFill>
                    </a:lnB>
                    <a:solidFill>
                      <a:schemeClr val="accent1"/>
                    </a:solidFill>
                  </a:tcPr>
                </a:tc>
                <a:tc gridSpan="2">
                  <a:txBody>
                    <a:bodyPr/>
                    <a:lstStyle/>
                    <a:p>
                      <a:pPr algn="ctr" defTabSz="914400">
                        <a:lnSpc>
                          <a:spcPct val="100000"/>
                        </a:lnSpc>
                        <a:spcBef>
                          <a:spcPts val="400"/>
                        </a:spcBef>
                        <a:defRPr sz="1100" b="1">
                          <a:solidFill>
                            <a:srgbClr val="535353"/>
                          </a:solidFill>
                          <a:latin typeface="Arial"/>
                          <a:ea typeface="Arial"/>
                          <a:cs typeface="Arial"/>
                        </a:defRPr>
                      </a:pPr>
                      <a:r>
                        <a:rPr sz="1400"/>
                        <a:t>Diastólica</a:t>
                      </a:r>
                      <a:br>
                        <a:rPr sz="1400"/>
                      </a:br>
                      <a:r>
                        <a:rPr sz="1400" b="0"/>
                        <a:t>(número inferior)</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Menos de 120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y</a:t>
                      </a:r>
                    </a:p>
                  </a:txBody>
                  <a:tcPr marL="45720" marR="45720" anchor="ctr" horzOverflow="overflow">
                    <a:lnR w="0">
                      <a:miter lim="400000"/>
                    </a:lnR>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Menos de 80</a:t>
                      </a:r>
                    </a:p>
                  </a:txBody>
                  <a:tcPr marL="45720" marR="45720" anchor="ctr" horzOverflow="overflow">
                    <a:lnL w="0">
                      <a:miter lim="400000"/>
                    </a:lnL>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Elevado</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120-129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y</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Menos de 80</a:t>
                      </a: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Alto — etapa 1</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130-139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a:t>
                      </a:r>
                    </a:p>
                  </a:txBody>
                  <a:tcPr marL="45720" marR="45720" anchor="ctr" horzOverflow="overflow">
                    <a:lnR w="0">
                      <a:miter lim="400000"/>
                    </a:lnR>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80-89</a:t>
                      </a:r>
                    </a:p>
                  </a:txBody>
                  <a:tcPr marL="45720" marR="45720" anchor="ctr" horzOverflow="overflow">
                    <a:lnL w="0">
                      <a:miter lim="400000"/>
                    </a:lnL>
                    <a:solidFill>
                      <a:schemeClr val="accent5">
                        <a:lumOff val="14215"/>
                      </a:schemeClr>
                    </a:solidFill>
                  </a:tcPr>
                </a:tc>
                <a:extLst>
                  <a:ext uri="{0D108BD9-81ED-4DB2-BD59-A6C34878D82A}">
                    <a16:rowId xmlns:a16="http://schemas.microsoft.com/office/drawing/2014/main" val="10003"/>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Alto — etapa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140 o </a:t>
                      </a:r>
                      <a:r>
                        <a:rPr sz="1400" dirty="0" err="1">
                          <a:solidFill>
                            <a:srgbClr val="535353"/>
                          </a:solidFill>
                          <a:latin typeface="Arial"/>
                          <a:ea typeface="Arial"/>
                          <a:cs typeface="Arial"/>
                        </a:rPr>
                        <a:t>más</a:t>
                      </a:r>
                      <a:endParaRPr sz="1400" dirty="0">
                        <a:solidFill>
                          <a:srgbClr val="535353"/>
                        </a:solidFill>
                        <a:latin typeface="Arial"/>
                        <a:ea typeface="Arial"/>
                        <a:cs typeface="Arial"/>
                      </a:endParaRP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90 o </a:t>
                      </a:r>
                      <a:r>
                        <a:rPr sz="1400" dirty="0" err="1">
                          <a:solidFill>
                            <a:srgbClr val="535353"/>
                          </a:solidFill>
                          <a:latin typeface="Arial"/>
                          <a:ea typeface="Arial"/>
                          <a:cs typeface="Arial"/>
                        </a:rPr>
                        <a:t>más</a:t>
                      </a:r>
                      <a:endParaRPr sz="1400" dirty="0">
                        <a:solidFill>
                          <a:srgbClr val="535353"/>
                        </a:solidFill>
                        <a:latin typeface="Arial"/>
                        <a:ea typeface="Arial"/>
                        <a:cs typeface="Arial"/>
                      </a:endParaRP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itle 1"/>
          <p:cNvSpPr txBox="1">
            <a:spLocks noGrp="1"/>
          </p:cNvSpPr>
          <p:nvPr>
            <p:ph type="title"/>
          </p:nvPr>
        </p:nvSpPr>
        <p:spPr>
          <a:prstGeom prst="rect">
            <a:avLst/>
          </a:prstGeom>
        </p:spPr>
        <p:txBody>
          <a:bodyPr/>
          <a:lstStyle/>
          <a:p>
            <a:r>
              <a:t>Pruebas para detectar enfermedad renal</a:t>
            </a:r>
          </a:p>
        </p:txBody>
      </p:sp>
      <p:sp>
        <p:nvSpPr>
          <p:cNvPr id="529" name="Content Placeholder 2"/>
          <p:cNvSpPr txBox="1">
            <a:spLocks noGrp="1"/>
          </p:cNvSpPr>
          <p:nvPr>
            <p:ph type="body" sz="half" idx="1"/>
          </p:nvPr>
        </p:nvSpPr>
        <p:spPr>
          <a:xfrm>
            <a:off x="838200" y="2157351"/>
            <a:ext cx="6830124" cy="3734335"/>
          </a:xfrm>
          <a:prstGeom prst="rect">
            <a:avLst/>
          </a:prstGeom>
        </p:spPr>
        <p:txBody>
          <a:bodyPr/>
          <a:lstStyle/>
          <a:p>
            <a:pPr marL="0" indent="0">
              <a:lnSpc>
                <a:spcPct val="100000"/>
              </a:lnSpc>
              <a:buSzTx/>
              <a:buNone/>
              <a:defRPr sz="2600"/>
            </a:pPr>
            <a:r>
              <a:rPr dirty="0"/>
              <a:t>La </a:t>
            </a:r>
            <a:r>
              <a:rPr dirty="0" err="1"/>
              <a:t>única</a:t>
            </a:r>
            <a:r>
              <a:rPr dirty="0"/>
              <a:t> </a:t>
            </a:r>
            <a:r>
              <a:rPr dirty="0" err="1"/>
              <a:t>manera</a:t>
            </a:r>
            <a:r>
              <a:rPr dirty="0"/>
              <a:t> de </a:t>
            </a:r>
            <a:r>
              <a:rPr dirty="0" err="1"/>
              <a:t>cerciorarse</a:t>
            </a:r>
            <a:r>
              <a:rPr dirty="0"/>
              <a:t> de que </a:t>
            </a:r>
            <a:r>
              <a:rPr dirty="0" err="1"/>
              <a:t>tiene</a:t>
            </a:r>
            <a:r>
              <a:rPr dirty="0"/>
              <a:t> ERC es </a:t>
            </a:r>
            <a:r>
              <a:rPr dirty="0" err="1"/>
              <a:t>haciéndose</a:t>
            </a:r>
            <a:r>
              <a:rPr dirty="0"/>
              <a:t> </a:t>
            </a:r>
            <a:r>
              <a:rPr dirty="0" err="1"/>
              <a:t>pruebas</a:t>
            </a:r>
            <a:r>
              <a:rPr dirty="0"/>
              <a:t>. </a:t>
            </a:r>
          </a:p>
          <a:p>
            <a:pPr marL="0" indent="0">
              <a:buClrTx/>
              <a:buSzTx/>
              <a:buFontTx/>
              <a:buNone/>
              <a:defRPr b="1">
                <a:solidFill>
                  <a:srgbClr val="005C8F"/>
                </a:solidFill>
              </a:defRPr>
            </a:pPr>
            <a:r>
              <a:rPr dirty="0" err="1"/>
              <a:t>Prueba</a:t>
            </a:r>
            <a:r>
              <a:rPr dirty="0"/>
              <a:t> de </a:t>
            </a:r>
            <a:r>
              <a:rPr dirty="0" err="1"/>
              <a:t>orina</a:t>
            </a:r>
            <a:endParaRPr dirty="0"/>
          </a:p>
          <a:p>
            <a:pPr marL="228600" lvl="1" indent="-228600"/>
            <a:r>
              <a:rPr dirty="0" err="1"/>
              <a:t>Mide</a:t>
            </a:r>
            <a:r>
              <a:rPr dirty="0"/>
              <a:t> la </a:t>
            </a:r>
            <a:r>
              <a:rPr dirty="0" err="1"/>
              <a:t>cantidad</a:t>
            </a:r>
            <a:r>
              <a:rPr dirty="0"/>
              <a:t> de </a:t>
            </a:r>
            <a:r>
              <a:rPr dirty="0" err="1"/>
              <a:t>proteína</a:t>
            </a:r>
            <a:r>
              <a:rPr dirty="0"/>
              <a:t> </a:t>
            </a:r>
            <a:r>
              <a:rPr dirty="0" err="1"/>
              <a:t>en</a:t>
            </a:r>
            <a:r>
              <a:rPr dirty="0"/>
              <a:t> la </a:t>
            </a:r>
            <a:r>
              <a:rPr dirty="0" err="1"/>
              <a:t>orina</a:t>
            </a:r>
            <a:endParaRPr dirty="0"/>
          </a:p>
          <a:p>
            <a:pPr marL="228600" lvl="1" indent="-228600"/>
            <a:r>
              <a:rPr dirty="0" err="1"/>
              <a:t>Ayuda</a:t>
            </a:r>
            <a:r>
              <a:rPr dirty="0"/>
              <a:t> a </a:t>
            </a:r>
            <a:r>
              <a:rPr dirty="0" err="1"/>
              <a:t>detectar</a:t>
            </a:r>
            <a:r>
              <a:rPr dirty="0"/>
              <a:t> </a:t>
            </a:r>
            <a:r>
              <a:rPr dirty="0" err="1"/>
              <a:t>daños</a:t>
            </a:r>
            <a:r>
              <a:rPr dirty="0"/>
              <a:t> </a:t>
            </a:r>
            <a:r>
              <a:rPr dirty="0" err="1"/>
              <a:t>en</a:t>
            </a:r>
            <a:r>
              <a:rPr dirty="0"/>
              <a:t> los </a:t>
            </a:r>
            <a:r>
              <a:rPr dirty="0" err="1"/>
              <a:t>riñones</a:t>
            </a:r>
            <a:endParaRPr dirty="0"/>
          </a:p>
          <a:p>
            <a:pPr marL="228600" lvl="1" indent="-228600"/>
            <a:r>
              <a:rPr dirty="0"/>
              <a:t>La </a:t>
            </a:r>
            <a:r>
              <a:rPr dirty="0" err="1"/>
              <a:t>presencia</a:t>
            </a:r>
            <a:r>
              <a:rPr dirty="0"/>
              <a:t> de </a:t>
            </a:r>
            <a:r>
              <a:rPr dirty="0" err="1"/>
              <a:t>proteína</a:t>
            </a:r>
            <a:r>
              <a:rPr dirty="0"/>
              <a:t> </a:t>
            </a:r>
            <a:r>
              <a:rPr dirty="0" err="1"/>
              <a:t>en</a:t>
            </a:r>
            <a:r>
              <a:rPr dirty="0"/>
              <a:t> la </a:t>
            </a:r>
            <a:r>
              <a:rPr dirty="0" err="1"/>
              <a:t>orina</a:t>
            </a:r>
            <a:r>
              <a:rPr dirty="0"/>
              <a:t> por 3 meses o </a:t>
            </a:r>
            <a:r>
              <a:rPr dirty="0" err="1"/>
              <a:t>más</a:t>
            </a:r>
            <a:r>
              <a:rPr dirty="0"/>
              <a:t> </a:t>
            </a:r>
            <a:r>
              <a:rPr dirty="0" err="1"/>
              <a:t>puede</a:t>
            </a:r>
            <a:r>
              <a:rPr dirty="0"/>
              <a:t> </a:t>
            </a:r>
            <a:r>
              <a:rPr dirty="0" err="1"/>
              <a:t>significar</a:t>
            </a:r>
            <a:r>
              <a:rPr dirty="0"/>
              <a:t> que </a:t>
            </a:r>
            <a:r>
              <a:rPr dirty="0" err="1"/>
              <a:t>tiene</a:t>
            </a:r>
            <a:r>
              <a:rPr dirty="0"/>
              <a:t> </a:t>
            </a:r>
            <a:r>
              <a:rPr lang="en-US" dirty="0"/>
              <a:t>ERC</a:t>
            </a:r>
            <a:endParaRPr dirty="0"/>
          </a:p>
        </p:txBody>
      </p:sp>
      <p:pic>
        <p:nvPicPr>
          <p:cNvPr id="530" name="Image" descr="Image"/>
          <p:cNvPicPr>
            <a:picLocks noChangeAspect="1"/>
          </p:cNvPicPr>
          <p:nvPr/>
        </p:nvPicPr>
        <p:blipFill>
          <a:blip r:embed="rId3"/>
          <a:stretch>
            <a:fillRect/>
          </a:stretch>
        </p:blipFill>
        <p:spPr>
          <a:xfrm>
            <a:off x="8048952" y="2907089"/>
            <a:ext cx="3364114" cy="2698390"/>
          </a:xfrm>
          <a:prstGeom prst="rect">
            <a:avLst/>
          </a:prstGeom>
          <a:ln w="12700">
            <a:miter lim="400000"/>
          </a:ln>
        </p:spPr>
      </p:pic>
      <p:grpSp>
        <p:nvGrpSpPr>
          <p:cNvPr id="533" name="Group"/>
          <p:cNvGrpSpPr/>
          <p:nvPr/>
        </p:nvGrpSpPr>
        <p:grpSpPr>
          <a:xfrm>
            <a:off x="8521243" y="3259976"/>
            <a:ext cx="2419532" cy="1809203"/>
            <a:chOff x="0" y="0"/>
            <a:chExt cx="2419530" cy="1809201"/>
          </a:xfrm>
        </p:grpSpPr>
        <p:sp>
          <p:nvSpPr>
            <p:cNvPr id="531" name="TextBox 14"/>
            <p:cNvSpPr txBox="1"/>
            <p:nvPr/>
          </p:nvSpPr>
          <p:spPr>
            <a:xfrm>
              <a:off x="0" y="0"/>
              <a:ext cx="2419531" cy="288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1400" b="1">
                  <a:solidFill>
                    <a:srgbClr val="FFFFFF"/>
                  </a:solidFill>
                </a:defRPr>
              </a:lvl1pPr>
            </a:lstStyle>
            <a:p>
              <a:r>
                <a:t>Prueba de orina</a:t>
              </a:r>
            </a:p>
          </p:txBody>
        </p:sp>
        <p:pic>
          <p:nvPicPr>
            <p:cNvPr id="532"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615" y="446902"/>
              <a:ext cx="1362301" cy="1362300"/>
            </a:xfrm>
            <a:prstGeom prst="rect">
              <a:avLst/>
            </a:prstGeom>
            <a:ln w="12700" cap="flat">
              <a:noFill/>
              <a:miter lim="400000"/>
            </a:ln>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Rectangle: Rounded Corners 63"/>
          <p:cNvSpPr/>
          <p:nvPr/>
        </p:nvSpPr>
        <p:spPr>
          <a:xfrm>
            <a:off x="855030" y="4728004"/>
            <a:ext cx="6169314" cy="1662667"/>
          </a:xfrm>
          <a:prstGeom prst="roundRect">
            <a:avLst>
              <a:gd name="adj" fmla="val 7263"/>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38" name="Group 214"/>
          <p:cNvGraphicFramePr/>
          <p:nvPr>
            <p:extLst>
              <p:ext uri="{D42A27DB-BD31-4B8C-83A1-F6EECF244321}">
                <p14:modId xmlns:p14="http://schemas.microsoft.com/office/powerpoint/2010/main" val="912289447"/>
              </p:ext>
            </p:extLst>
          </p:nvPr>
        </p:nvGraphicFramePr>
        <p:xfrm>
          <a:off x="1022730" y="4889038"/>
          <a:ext cx="5840263" cy="1346944"/>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Resultado del UACR (mg/g)</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Lo que significa</a:t>
                      </a:r>
                    </a:p>
                  </a:txBody>
                  <a:tcPr marL="45720" marR="45720" anchor="ctr" horzOverflow="overflow">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Menos de 30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30 – 300</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Alto</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300 y más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err="1">
                          <a:solidFill>
                            <a:srgbClr val="535353"/>
                          </a:solidFill>
                          <a:latin typeface="Arial"/>
                          <a:ea typeface="Arial"/>
                          <a:cs typeface="Arial"/>
                        </a:rPr>
                        <a:t>Muy</a:t>
                      </a:r>
                      <a:r>
                        <a:rPr sz="1400" dirty="0">
                          <a:solidFill>
                            <a:srgbClr val="535353"/>
                          </a:solidFill>
                          <a:latin typeface="Arial"/>
                          <a:ea typeface="Arial"/>
                          <a:cs typeface="Arial"/>
                        </a:rPr>
                        <a:t> alto</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sp>
        <p:nvSpPr>
          <p:cNvPr id="539" name="Title 1"/>
          <p:cNvSpPr txBox="1">
            <a:spLocks noGrp="1"/>
          </p:cNvSpPr>
          <p:nvPr>
            <p:ph type="title"/>
          </p:nvPr>
        </p:nvSpPr>
        <p:spPr>
          <a:prstGeom prst="rect">
            <a:avLst/>
          </a:prstGeom>
        </p:spPr>
        <p:txBody>
          <a:bodyPr/>
          <a:lstStyle/>
          <a:p>
            <a:r>
              <a:t>Pruebas para detectar enfermedad renal</a:t>
            </a:r>
          </a:p>
        </p:txBody>
      </p:sp>
      <p:sp>
        <p:nvSpPr>
          <p:cNvPr id="540" name="Content Placeholder 2"/>
          <p:cNvSpPr txBox="1">
            <a:spLocks noGrp="1"/>
          </p:cNvSpPr>
          <p:nvPr>
            <p:ph type="body" sz="half" idx="1"/>
          </p:nvPr>
        </p:nvSpPr>
        <p:spPr>
          <a:xfrm>
            <a:off x="838200" y="2100123"/>
            <a:ext cx="10515600" cy="2445920"/>
          </a:xfrm>
          <a:prstGeom prst="rect">
            <a:avLst/>
          </a:prstGeom>
        </p:spPr>
        <p:txBody>
          <a:bodyPr/>
          <a:lstStyle/>
          <a:p>
            <a:pPr marL="0" indent="0">
              <a:buSzTx/>
              <a:buNone/>
              <a:defRPr sz="2300" b="1">
                <a:solidFill>
                  <a:srgbClr val="005C8F"/>
                </a:solidFill>
              </a:defRPr>
            </a:pPr>
            <a:r>
              <a:t>Prueba de orina: cociente de albúmina y creatinina en orina (Urine albumin-to-creatinine ratio, UACR)</a:t>
            </a:r>
          </a:p>
          <a:p>
            <a:pPr marL="0" indent="0">
              <a:buClrTx/>
              <a:buSzTx/>
              <a:buFontTx/>
              <a:buNone/>
              <a:defRPr sz="2300"/>
            </a:pPr>
            <a:r>
              <a:t>Se observa la orina con un microscopio en el laboratorio.</a:t>
            </a:r>
          </a:p>
          <a:p>
            <a:pPr marL="0" indent="0">
              <a:buClrTx/>
              <a:buSzTx/>
              <a:buFontTx/>
              <a:buNone/>
              <a:defRPr sz="2300"/>
            </a:pPr>
            <a:r>
              <a:t>Muestra cuánto de lo siguiente hay en la orina:</a:t>
            </a:r>
          </a:p>
          <a:p>
            <a:pPr marL="228600" lvl="1" indent="-228600">
              <a:defRPr sz="2300"/>
            </a:pPr>
            <a:r>
              <a:t>Albúmina: un tipo de proteína</a:t>
            </a:r>
          </a:p>
          <a:p>
            <a:pPr marL="228600" lvl="1" indent="-228600">
              <a:defRPr sz="2300"/>
            </a:pPr>
            <a:r>
              <a:t>Creatinina: un producto de desecho en la sangre</a:t>
            </a:r>
          </a:p>
        </p:txBody>
      </p:sp>
      <p:sp>
        <p:nvSpPr>
          <p:cNvPr id="541" name="Straight Connector 20"/>
          <p:cNvSpPr/>
          <p:nvPr/>
        </p:nvSpPr>
        <p:spPr>
          <a:xfrm>
            <a:off x="11977494" y="862532"/>
            <a:ext cx="1" cy="2198993"/>
          </a:xfrm>
          <a:prstGeom prst="line">
            <a:avLst/>
          </a:prstGeom>
          <a:ln w="254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42"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pic>
        <p:nvPicPr>
          <p:cNvPr id="543" name="Image" descr="Image"/>
          <p:cNvPicPr>
            <a:picLocks/>
          </p:cNvPicPr>
          <p:nvPr/>
        </p:nvPicPr>
        <p:blipFill>
          <a:blip r:embed="rId3"/>
          <a:stretch>
            <a:fillRect/>
          </a:stretch>
        </p:blipFill>
        <p:spPr>
          <a:xfrm>
            <a:off x="7992169" y="3381214"/>
            <a:ext cx="3418984" cy="2717801"/>
          </a:xfrm>
          <a:prstGeom prst="rect">
            <a:avLst/>
          </a:prstGeom>
          <a:ln w="12700">
            <a:miter lim="400000"/>
          </a:ln>
        </p:spPr>
      </p:pic>
      <p:pic>
        <p:nvPicPr>
          <p:cNvPr id="544" name="Graphic 19" descr="Graphic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20511" y="4317798"/>
            <a:ext cx="1362300" cy="1362300"/>
          </a:xfrm>
          <a:prstGeom prst="rect">
            <a:avLst/>
          </a:prstGeom>
          <a:ln w="12700">
            <a:miter lim="400000"/>
          </a:ln>
        </p:spPr>
      </p:pic>
      <p:sp>
        <p:nvSpPr>
          <p:cNvPr id="545" name="TextBox 32"/>
          <p:cNvSpPr txBox="1"/>
          <p:nvPr/>
        </p:nvSpPr>
        <p:spPr>
          <a:xfrm>
            <a:off x="8147718" y="3669706"/>
            <a:ext cx="3107887"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Cociente de albúmina y creatinina en orina (Urine albumin-to-creatinine ratio, UACR)</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1"/>
          <p:cNvSpPr txBox="1">
            <a:spLocks noGrp="1"/>
          </p:cNvSpPr>
          <p:nvPr>
            <p:ph type="title"/>
          </p:nvPr>
        </p:nvSpPr>
        <p:spPr>
          <a:prstGeom prst="rect">
            <a:avLst/>
          </a:prstGeom>
        </p:spPr>
        <p:txBody>
          <a:bodyPr/>
          <a:lstStyle/>
          <a:p>
            <a:r>
              <a:t>Pruebas para detectar enfermedad renal</a:t>
            </a:r>
          </a:p>
        </p:txBody>
      </p:sp>
      <p:sp>
        <p:nvSpPr>
          <p:cNvPr id="550" name="Content Placeholder 2"/>
          <p:cNvSpPr txBox="1">
            <a:spLocks noGrp="1"/>
          </p:cNvSpPr>
          <p:nvPr>
            <p:ph type="body" idx="1"/>
          </p:nvPr>
        </p:nvSpPr>
        <p:spPr>
          <a:prstGeom prst="rect">
            <a:avLst/>
          </a:prstGeom>
        </p:spPr>
        <p:txBody>
          <a:bodyPr/>
          <a:lstStyle/>
          <a:p>
            <a:pPr marL="0" indent="0">
              <a:buSzTx/>
              <a:buNone/>
              <a:defRPr b="1">
                <a:solidFill>
                  <a:srgbClr val="005C8F"/>
                </a:solidFill>
              </a:defRPr>
            </a:pPr>
            <a:r>
              <a:rPr dirty="0" err="1"/>
              <a:t>Prueba</a:t>
            </a:r>
            <a:r>
              <a:rPr dirty="0"/>
              <a:t> de </a:t>
            </a:r>
            <a:r>
              <a:rPr dirty="0" err="1"/>
              <a:t>sangre</a:t>
            </a:r>
            <a:r>
              <a:rPr dirty="0"/>
              <a:t>: </a:t>
            </a:r>
            <a:r>
              <a:rPr dirty="0" err="1"/>
              <a:t>tasa</a:t>
            </a:r>
            <a:r>
              <a:rPr dirty="0"/>
              <a:t> de </a:t>
            </a:r>
            <a:r>
              <a:rPr dirty="0" err="1"/>
              <a:t>filtración</a:t>
            </a:r>
            <a:r>
              <a:rPr dirty="0"/>
              <a:t> glomerular </a:t>
            </a:r>
            <a:r>
              <a:rPr dirty="0" err="1"/>
              <a:t>estimada</a:t>
            </a:r>
            <a:r>
              <a:rPr dirty="0"/>
              <a:t> (eGFR, </a:t>
            </a:r>
            <a:r>
              <a:rPr dirty="0">
                <a:solidFill>
                  <a:schemeClr val="accent1"/>
                </a:solidFill>
              </a:rPr>
              <a:t>e</a:t>
            </a:r>
            <a:r>
              <a:rPr dirty="0"/>
              <a:t>stimated </a:t>
            </a:r>
            <a:r>
              <a:rPr dirty="0">
                <a:solidFill>
                  <a:schemeClr val="accent1"/>
                </a:solidFill>
              </a:rPr>
              <a:t>G</a:t>
            </a:r>
            <a:r>
              <a:rPr dirty="0"/>
              <a:t>lomerular </a:t>
            </a:r>
            <a:r>
              <a:rPr dirty="0">
                <a:solidFill>
                  <a:schemeClr val="accent1"/>
                </a:solidFill>
              </a:rPr>
              <a:t>F</a:t>
            </a:r>
            <a:r>
              <a:rPr dirty="0"/>
              <a:t>iltration </a:t>
            </a:r>
            <a:r>
              <a:rPr dirty="0">
                <a:solidFill>
                  <a:schemeClr val="accent1"/>
                </a:solidFill>
              </a:rPr>
              <a:t>R</a:t>
            </a:r>
            <a:r>
              <a:rPr dirty="0"/>
              <a:t>ate)</a:t>
            </a:r>
          </a:p>
          <a:p>
            <a:pPr marL="228600" lvl="1" indent="-228600"/>
            <a:r>
              <a:rPr dirty="0"/>
              <a:t>Se </a:t>
            </a:r>
            <a:r>
              <a:rPr dirty="0" err="1"/>
              <a:t>basa</a:t>
            </a:r>
            <a:r>
              <a:rPr dirty="0"/>
              <a:t> </a:t>
            </a:r>
            <a:r>
              <a:rPr dirty="0" err="1"/>
              <a:t>en</a:t>
            </a:r>
            <a:r>
              <a:rPr dirty="0"/>
              <a:t> la </a:t>
            </a:r>
            <a:r>
              <a:rPr dirty="0" err="1"/>
              <a:t>prueba</a:t>
            </a:r>
            <a:r>
              <a:rPr dirty="0"/>
              <a:t> </a:t>
            </a:r>
            <a:r>
              <a:rPr lang="en-US" dirty="0"/>
              <a:t>de </a:t>
            </a:r>
            <a:r>
              <a:rPr lang="en-US" dirty="0" err="1"/>
              <a:t>sangre</a:t>
            </a:r>
            <a:r>
              <a:rPr lang="en-US" dirty="0"/>
              <a:t> y </a:t>
            </a:r>
            <a:r>
              <a:rPr lang="en-US" dirty="0" err="1"/>
              <a:t>otros</a:t>
            </a:r>
            <a:r>
              <a:rPr lang="en-US" dirty="0"/>
              <a:t> </a:t>
            </a:r>
            <a:r>
              <a:rPr lang="en-US" dirty="0" err="1"/>
              <a:t>factores</a:t>
            </a:r>
            <a:endParaRPr sz="2000" dirty="0"/>
          </a:p>
          <a:p>
            <a:pPr marL="228600" lvl="1" indent="-228600"/>
            <a:r>
              <a:rPr dirty="0"/>
              <a:t>Le dice </a:t>
            </a:r>
            <a:r>
              <a:rPr dirty="0" err="1"/>
              <a:t>qué</a:t>
            </a:r>
            <a:r>
              <a:rPr dirty="0"/>
              <a:t> tan bien </a:t>
            </a:r>
            <a:r>
              <a:rPr dirty="0" err="1"/>
              <a:t>funcionan</a:t>
            </a:r>
            <a:r>
              <a:rPr dirty="0"/>
              <a:t> sus </a:t>
            </a:r>
            <a:r>
              <a:rPr dirty="0" err="1"/>
              <a:t>riñones</a:t>
            </a:r>
            <a:endParaRPr sz="2000" dirty="0"/>
          </a:p>
          <a:p>
            <a:pPr marL="228600" lvl="1" indent="-228600"/>
            <a:r>
              <a:rPr dirty="0"/>
              <a:t>Un </a:t>
            </a:r>
            <a:r>
              <a:rPr dirty="0" err="1"/>
              <a:t>médico</a:t>
            </a:r>
            <a:r>
              <a:rPr dirty="0"/>
              <a:t> </a:t>
            </a:r>
            <a:r>
              <a:rPr dirty="0" err="1"/>
              <a:t>observará</a:t>
            </a:r>
            <a:r>
              <a:rPr dirty="0"/>
              <a:t> la eGFR </a:t>
            </a:r>
            <a:r>
              <a:rPr dirty="0" err="1"/>
              <a:t>durante</a:t>
            </a:r>
            <a:r>
              <a:rPr dirty="0"/>
              <a:t> </a:t>
            </a:r>
            <a:r>
              <a:rPr dirty="0" err="1"/>
              <a:t>tres</a:t>
            </a:r>
            <a:r>
              <a:rPr dirty="0"/>
              <a:t> meses para </a:t>
            </a:r>
            <a:r>
              <a:rPr dirty="0" err="1"/>
              <a:t>decidir</a:t>
            </a:r>
            <a:r>
              <a:rPr dirty="0"/>
              <a:t> </a:t>
            </a:r>
            <a:r>
              <a:rPr dirty="0" err="1"/>
              <a:t>si</a:t>
            </a:r>
            <a:r>
              <a:rPr dirty="0"/>
              <a:t> </a:t>
            </a:r>
            <a:r>
              <a:rPr dirty="0" err="1"/>
              <a:t>tiene</a:t>
            </a:r>
            <a:r>
              <a:rPr dirty="0"/>
              <a:t> </a:t>
            </a:r>
            <a:r>
              <a:rPr dirty="0" err="1"/>
              <a:t>enfermedad</a:t>
            </a:r>
            <a:r>
              <a:rPr dirty="0"/>
              <a:t> renal</a:t>
            </a:r>
            <a:endParaRPr sz="2000" dirty="0"/>
          </a:p>
          <a:p>
            <a:pPr marL="228600" lvl="1" indent="-228600"/>
            <a:r>
              <a:rPr dirty="0"/>
              <a:t>Las </a:t>
            </a:r>
            <a:r>
              <a:rPr dirty="0" err="1"/>
              <a:t>etapas</a:t>
            </a:r>
            <a:r>
              <a:rPr dirty="0"/>
              <a:t> de la ERC se </a:t>
            </a:r>
            <a:r>
              <a:rPr dirty="0" err="1"/>
              <a:t>basan</a:t>
            </a:r>
            <a:r>
              <a:rPr dirty="0"/>
              <a:t> </a:t>
            </a:r>
            <a:r>
              <a:rPr dirty="0" err="1"/>
              <a:t>en</a:t>
            </a:r>
            <a:r>
              <a:rPr dirty="0"/>
              <a:t> la eGFR</a:t>
            </a:r>
          </a:p>
        </p:txBody>
      </p:sp>
      <p:pic>
        <p:nvPicPr>
          <p:cNvPr id="551"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203" y="1158964"/>
            <a:ext cx="485676" cy="48567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Rectangle 2"/>
          <p:cNvSpPr/>
          <p:nvPr/>
        </p:nvSpPr>
        <p:spPr>
          <a:xfrm>
            <a:off x="9594736" y="6331239"/>
            <a:ext cx="2598058" cy="526761"/>
          </a:xfrm>
          <a:prstGeom prst="rect">
            <a:avLst/>
          </a:prstGeom>
          <a:solidFill>
            <a:srgbClr val="FFFFFF"/>
          </a:solidFill>
          <a:ln w="3175">
            <a:solidFill>
              <a:srgbClr val="FFFFFF"/>
            </a:solidFill>
            <a:miter/>
          </a:ln>
        </p:spPr>
        <p:txBody>
          <a:bodyPr lIns="22859" tIns="22859" rIns="22859" bIns="22859" anchor="ctr"/>
          <a:lstStyle/>
          <a:p>
            <a:pPr algn="ctr" defTabSz="914294">
              <a:defRPr sz="3600">
                <a:solidFill>
                  <a:srgbClr val="FFFFFF"/>
                </a:solidFill>
                <a:latin typeface="+mj-lt"/>
                <a:ea typeface="+mj-ea"/>
                <a:cs typeface="+mj-cs"/>
                <a:sym typeface="Calibri"/>
              </a:defRPr>
            </a:pPr>
            <a:endParaRPr/>
          </a:p>
        </p:txBody>
      </p:sp>
      <p:sp>
        <p:nvSpPr>
          <p:cNvPr id="556" name="Title 1"/>
          <p:cNvSpPr txBox="1">
            <a:spLocks noGrp="1"/>
          </p:cNvSpPr>
          <p:nvPr>
            <p:ph type="title"/>
          </p:nvPr>
        </p:nvSpPr>
        <p:spPr>
          <a:prstGeom prst="rect">
            <a:avLst/>
          </a:prstGeom>
        </p:spPr>
        <p:txBody>
          <a:bodyPr/>
          <a:lstStyle/>
          <a:p>
            <a:r>
              <a:t>Resultados de la eGFR y etapas de la ERC</a:t>
            </a:r>
          </a:p>
        </p:txBody>
      </p:sp>
      <p:sp>
        <p:nvSpPr>
          <p:cNvPr id="557" name="Rectangle: Rounded Corners 63"/>
          <p:cNvSpPr/>
          <p:nvPr/>
        </p:nvSpPr>
        <p:spPr>
          <a:xfrm>
            <a:off x="855030" y="1979435"/>
            <a:ext cx="10275846" cy="3272882"/>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58" name="Group 214"/>
          <p:cNvGraphicFramePr/>
          <p:nvPr>
            <p:extLst>
              <p:ext uri="{D42A27DB-BD31-4B8C-83A1-F6EECF244321}">
                <p14:modId xmlns:p14="http://schemas.microsoft.com/office/powerpoint/2010/main" val="1422407794"/>
              </p:ext>
            </p:extLst>
          </p:nvPr>
        </p:nvGraphicFramePr>
        <p:xfrm>
          <a:off x="1042557" y="2221307"/>
          <a:ext cx="9900789" cy="2757202"/>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Etapa de la ERC</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Intervalo de la eGFR</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Cuánto daño</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Etapa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90 o más</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Función renal es casi normal</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60–89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Función renal levemente disminuida</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45–59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Daño leve a moderado de los riñones</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30–44</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Daño moderado a grave de los riñones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15–29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Daño grave de los riñones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dirty="0">
                          <a:solidFill>
                            <a:srgbClr val="535353"/>
                          </a:solidFill>
                          <a:latin typeface="Arial"/>
                          <a:ea typeface="Arial"/>
                          <a:cs typeface="Arial"/>
                        </a:rPr>
                        <a:t>Etapa 5 (ERT/ERET)</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Menos de 15</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err="1">
                          <a:solidFill>
                            <a:srgbClr val="535353"/>
                          </a:solidFill>
                          <a:latin typeface="Arial"/>
                          <a:ea typeface="Arial"/>
                          <a:cs typeface="Arial"/>
                        </a:rPr>
                        <a:t>Insuficiencia</a:t>
                      </a:r>
                      <a:r>
                        <a:rPr sz="1400" dirty="0">
                          <a:solidFill>
                            <a:srgbClr val="535353"/>
                          </a:solidFill>
                          <a:latin typeface="Arial"/>
                          <a:ea typeface="Arial"/>
                          <a:cs typeface="Arial"/>
                        </a:rPr>
                        <a:t> renal</a:t>
                      </a: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body" idx="21"/>
          </p:nvPr>
        </p:nvSpPr>
        <p:spPr>
          <a:xfrm>
            <a:off x="838200" y="3474720"/>
            <a:ext cx="7425977" cy="1309202"/>
          </a:xfrm>
          <a:prstGeom prst="rect">
            <a:avLst/>
          </a:prstGeom>
        </p:spPr>
        <p:txBody>
          <a:bodyPr/>
          <a:lstStyle/>
          <a:p>
            <a:r>
              <a:t>¿Qué son los riñones y cuál es su función?</a:t>
            </a:r>
          </a:p>
        </p:txBody>
      </p:sp>
      <p:sp>
        <p:nvSpPr>
          <p:cNvPr id="196" name="Title 1"/>
          <p:cNvSpPr txBox="1">
            <a:spLocks noGrp="1"/>
          </p:cNvSpPr>
          <p:nvPr>
            <p:ph type="body" idx="22"/>
          </p:nvPr>
        </p:nvSpPr>
        <p:spPr>
          <a:prstGeom prst="rect">
            <a:avLst/>
          </a:prstGeom>
        </p:spPr>
        <p:txBody>
          <a:bodyPr/>
          <a:lstStyle/>
          <a:p>
            <a:r>
              <a:t>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itle 1"/>
          <p:cNvSpPr txBox="1">
            <a:spLocks noGrp="1"/>
          </p:cNvSpPr>
          <p:nvPr>
            <p:ph type="title"/>
          </p:nvPr>
        </p:nvSpPr>
        <p:spPr>
          <a:prstGeom prst="rect">
            <a:avLst/>
          </a:prstGeom>
        </p:spPr>
        <p:txBody>
          <a:bodyPr/>
          <a:lstStyle/>
          <a:p>
            <a:r>
              <a:t>Conozca sus valores</a:t>
            </a:r>
          </a:p>
        </p:txBody>
      </p:sp>
      <p:sp>
        <p:nvSpPr>
          <p:cNvPr id="563" name="Straight Connector 24"/>
          <p:cNvSpPr/>
          <p:nvPr/>
        </p:nvSpPr>
        <p:spPr>
          <a:xfrm>
            <a:off x="1114913" y="3409565"/>
            <a:ext cx="9070459"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4" name="Straight Connector 34"/>
          <p:cNvSpPr/>
          <p:nvPr/>
        </p:nvSpPr>
        <p:spPr>
          <a:xfrm>
            <a:off x="1093816" y="4487250"/>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5" name="Straight Connector 35"/>
          <p:cNvSpPr/>
          <p:nvPr/>
        </p:nvSpPr>
        <p:spPr>
          <a:xfrm>
            <a:off x="1114913" y="5085965"/>
            <a:ext cx="9070458"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6" name="Straight Connector 37"/>
          <p:cNvSpPr/>
          <p:nvPr/>
        </p:nvSpPr>
        <p:spPr>
          <a:xfrm>
            <a:off x="1093816" y="3942965"/>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7" name="Content Placeholder 2"/>
          <p:cNvSpPr txBox="1">
            <a:spLocks noGrp="1"/>
          </p:cNvSpPr>
          <p:nvPr>
            <p:ph type="body" idx="1"/>
          </p:nvPr>
        </p:nvSpPr>
        <p:spPr>
          <a:prstGeom prst="rect">
            <a:avLst/>
          </a:prstGeom>
        </p:spPr>
        <p:txBody>
          <a:bodyPr/>
          <a:lstStyle>
            <a:lvl1pPr marL="0" indent="0">
              <a:buClrTx/>
              <a:buSzTx/>
              <a:buFontTx/>
              <a:buNone/>
            </a:lvl1pPr>
          </a:lstStyle>
          <a:p>
            <a:r>
              <a:t>Registre sus valores. Pregunte a su médico sobre estas pruebas y sus resultados. Esta es la frecuencia con la que se debe hacer cada prueba:</a:t>
            </a:r>
          </a:p>
        </p:txBody>
      </p:sp>
      <p:sp>
        <p:nvSpPr>
          <p:cNvPr id="568" name="Straight Connector 34"/>
          <p:cNvSpPr/>
          <p:nvPr/>
        </p:nvSpPr>
        <p:spPr>
          <a:xfrm>
            <a:off x="1093816" y="4487250"/>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9" name="Straight Connector 35"/>
          <p:cNvSpPr/>
          <p:nvPr/>
        </p:nvSpPr>
        <p:spPr>
          <a:xfrm>
            <a:off x="1114913" y="5085965"/>
            <a:ext cx="9070458"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70" name="Rectangle: Rounded Corners 63"/>
          <p:cNvSpPr/>
          <p:nvPr/>
        </p:nvSpPr>
        <p:spPr>
          <a:xfrm>
            <a:off x="855030" y="3059805"/>
            <a:ext cx="10275846" cy="2854891"/>
          </a:xfrm>
          <a:prstGeom prst="roundRect">
            <a:avLst>
              <a:gd name="adj" fmla="val 423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71" name="Group 214"/>
          <p:cNvGraphicFramePr/>
          <p:nvPr>
            <p:extLst>
              <p:ext uri="{D42A27DB-BD31-4B8C-83A1-F6EECF244321}">
                <p14:modId xmlns:p14="http://schemas.microsoft.com/office/powerpoint/2010/main" val="3878616005"/>
              </p:ext>
            </p:extLst>
          </p:nvPr>
        </p:nvGraphicFramePr>
        <p:xfrm>
          <a:off x="1042557" y="3301677"/>
          <a:ext cx="9900789" cy="2363316"/>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Prueba</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Quién debe hacérsela</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Con qué frecuencia</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Azúcar en la sangre</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Personas con diabetes</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Todos los días en el hogar</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A1C</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Personas con diabetes o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Cada 3 meses</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Presión arterial</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Las personas con hipertensión</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Todos los días en el hogar</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eGFR</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Personas en riesgo o con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Cada 6 a 12 meses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Prueba de orina/UACR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Personas en riesgo o con CKD</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Al </a:t>
                      </a:r>
                      <a:r>
                        <a:rPr sz="1400" dirty="0" err="1">
                          <a:solidFill>
                            <a:srgbClr val="535353"/>
                          </a:solidFill>
                          <a:latin typeface="Arial"/>
                          <a:ea typeface="Arial"/>
                          <a:cs typeface="Arial"/>
                        </a:rPr>
                        <a:t>menos</a:t>
                      </a:r>
                      <a:r>
                        <a:rPr sz="1400" dirty="0">
                          <a:solidFill>
                            <a:srgbClr val="535353"/>
                          </a:solidFill>
                          <a:latin typeface="Arial"/>
                          <a:ea typeface="Arial"/>
                          <a:cs typeface="Arial"/>
                        </a:rPr>
                        <a:t> </a:t>
                      </a:r>
                      <a:r>
                        <a:rPr sz="1400" dirty="0" err="1">
                          <a:solidFill>
                            <a:srgbClr val="535353"/>
                          </a:solidFill>
                          <a:latin typeface="Arial"/>
                          <a:ea typeface="Arial"/>
                          <a:cs typeface="Arial"/>
                        </a:rPr>
                        <a:t>cada</a:t>
                      </a:r>
                      <a:r>
                        <a:rPr sz="1400" dirty="0">
                          <a:solidFill>
                            <a:srgbClr val="535353"/>
                          </a:solidFill>
                          <a:latin typeface="Arial"/>
                          <a:ea typeface="Arial"/>
                          <a:cs typeface="Arial"/>
                        </a:rPr>
                        <a:t> 12 meses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bl>
          </a:graphicData>
        </a:graphic>
      </p:graphicFrame>
      <p:sp>
        <p:nvSpPr>
          <p:cNvPr id="572"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ubtitle 2"/>
          <p:cNvSpPr txBox="1">
            <a:spLocks noGrp="1"/>
          </p:cNvSpPr>
          <p:nvPr>
            <p:ph type="body" sz="half" idx="1"/>
          </p:nvPr>
        </p:nvSpPr>
        <p:spPr>
          <a:xfrm>
            <a:off x="2756550" y="2972642"/>
            <a:ext cx="8474111" cy="2735215"/>
          </a:xfrm>
          <a:prstGeom prst="rect">
            <a:avLst/>
          </a:prstGeom>
        </p:spPr>
        <p:txBody>
          <a:bodyPr>
            <a:noAutofit/>
          </a:bodyPr>
          <a:lstStyle/>
          <a:p>
            <a:pPr>
              <a:buBlip>
                <a:blip r:embed="rId3"/>
              </a:buBlip>
            </a:pPr>
            <a:r>
              <a:rPr dirty="0" err="1"/>
              <a:t>Pedir</a:t>
            </a:r>
            <a:r>
              <a:rPr dirty="0"/>
              <a:t> a mi </a:t>
            </a:r>
            <a:r>
              <a:rPr dirty="0" err="1"/>
              <a:t>médico</a:t>
            </a:r>
            <a:r>
              <a:rPr dirty="0"/>
              <a:t> que </a:t>
            </a:r>
            <a:r>
              <a:rPr dirty="0" err="1"/>
              <a:t>mida</a:t>
            </a:r>
            <a:r>
              <a:rPr dirty="0"/>
              <a:t> mi </a:t>
            </a:r>
            <a:r>
              <a:rPr dirty="0" err="1"/>
              <a:t>concentración</a:t>
            </a:r>
            <a:r>
              <a:rPr dirty="0"/>
              <a:t> de </a:t>
            </a:r>
            <a:r>
              <a:rPr dirty="0" err="1"/>
              <a:t>azúcar</a:t>
            </a:r>
            <a:r>
              <a:rPr dirty="0"/>
              <a:t> </a:t>
            </a:r>
            <a:r>
              <a:rPr dirty="0" err="1"/>
              <a:t>en</a:t>
            </a:r>
            <a:r>
              <a:rPr dirty="0"/>
              <a:t> </a:t>
            </a:r>
            <a:r>
              <a:rPr dirty="0" err="1"/>
              <a:t>sangre</a:t>
            </a:r>
            <a:r>
              <a:rPr dirty="0"/>
              <a:t> para </a:t>
            </a:r>
            <a:r>
              <a:rPr dirty="0" err="1"/>
              <a:t>ver</a:t>
            </a:r>
            <a:r>
              <a:rPr dirty="0"/>
              <a:t> </a:t>
            </a:r>
            <a:r>
              <a:rPr dirty="0" err="1"/>
              <a:t>si</a:t>
            </a:r>
            <a:r>
              <a:rPr dirty="0"/>
              <a:t> </a:t>
            </a:r>
            <a:r>
              <a:rPr dirty="0" err="1"/>
              <a:t>tengo</a:t>
            </a:r>
            <a:r>
              <a:rPr dirty="0"/>
              <a:t> diabetes</a:t>
            </a:r>
          </a:p>
          <a:p>
            <a:pPr>
              <a:buBlip>
                <a:blip r:embed="rId3"/>
              </a:buBlip>
            </a:pPr>
            <a:r>
              <a:rPr dirty="0" err="1"/>
              <a:t>Medir</a:t>
            </a:r>
            <a:r>
              <a:rPr dirty="0"/>
              <a:t> mi </a:t>
            </a:r>
            <a:r>
              <a:rPr dirty="0" err="1"/>
              <a:t>presión</a:t>
            </a:r>
            <a:r>
              <a:rPr dirty="0"/>
              <a:t> arterial</a:t>
            </a:r>
          </a:p>
          <a:p>
            <a:pPr>
              <a:buBlip>
                <a:blip r:embed="rId3"/>
              </a:buBlip>
            </a:pPr>
            <a:r>
              <a:rPr dirty="0" err="1"/>
              <a:t>Pedir</a:t>
            </a:r>
            <a:r>
              <a:rPr dirty="0"/>
              <a:t> a mi </a:t>
            </a:r>
            <a:r>
              <a:rPr dirty="0" err="1"/>
              <a:t>médico</a:t>
            </a:r>
            <a:r>
              <a:rPr dirty="0"/>
              <a:t> que me </a:t>
            </a:r>
            <a:r>
              <a:rPr dirty="0" err="1"/>
              <a:t>haga</a:t>
            </a:r>
            <a:r>
              <a:rPr dirty="0"/>
              <a:t> </a:t>
            </a:r>
            <a:r>
              <a:rPr dirty="0" err="1"/>
              <a:t>pruebas</a:t>
            </a:r>
            <a:r>
              <a:rPr dirty="0"/>
              <a:t> de </a:t>
            </a:r>
            <a:r>
              <a:rPr dirty="0" err="1"/>
              <a:t>enfermedad</a:t>
            </a:r>
            <a:r>
              <a:rPr dirty="0"/>
              <a:t> renal</a:t>
            </a:r>
          </a:p>
          <a:p>
            <a:pPr>
              <a:buBlip>
                <a:blip r:embed="rId3"/>
              </a:buBlip>
            </a:pPr>
            <a:r>
              <a:rPr dirty="0"/>
              <a:t>Hablar con mi </a:t>
            </a:r>
            <a:r>
              <a:rPr dirty="0" err="1"/>
              <a:t>médico</a:t>
            </a:r>
            <a:r>
              <a:rPr dirty="0"/>
              <a:t> </a:t>
            </a:r>
            <a:r>
              <a:rPr dirty="0" err="1"/>
              <a:t>sobre</a:t>
            </a:r>
            <a:r>
              <a:rPr dirty="0"/>
              <a:t> las </a:t>
            </a:r>
            <a:r>
              <a:rPr dirty="0" err="1"/>
              <a:t>maneras</a:t>
            </a:r>
            <a:r>
              <a:rPr dirty="0"/>
              <a:t> de </a:t>
            </a:r>
            <a:r>
              <a:rPr dirty="0" err="1"/>
              <a:t>prevenir</a:t>
            </a:r>
            <a:r>
              <a:rPr dirty="0"/>
              <a:t> la </a:t>
            </a:r>
            <a:r>
              <a:rPr lang="en-US" dirty="0"/>
              <a:t>ERC</a:t>
            </a:r>
            <a:endParaRPr dirty="0"/>
          </a:p>
        </p:txBody>
      </p:sp>
      <p:sp>
        <p:nvSpPr>
          <p:cNvPr id="577" name="Title 1"/>
          <p:cNvSpPr txBox="1">
            <a:spLocks noGrp="1"/>
          </p:cNvSpPr>
          <p:nvPr>
            <p:ph type="title"/>
          </p:nvPr>
        </p:nvSpPr>
        <p:spPr>
          <a:prstGeom prst="rect">
            <a:avLst/>
          </a:prstGeom>
        </p:spPr>
        <p:txBody>
          <a:bodyPr/>
          <a:lstStyle/>
          <a:p>
            <a:r>
              <a:t>¿Cuáles son los pasos siguientes que dará?</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Title 1"/>
          <p:cNvSpPr txBox="1">
            <a:spLocks noGrp="1"/>
          </p:cNvSpPr>
          <p:nvPr>
            <p:ph type="body" idx="21"/>
          </p:nvPr>
        </p:nvSpPr>
        <p:spPr>
          <a:xfrm>
            <a:off x="838200" y="3474720"/>
            <a:ext cx="7425977" cy="1994392"/>
          </a:xfrm>
          <a:prstGeom prst="rect">
            <a:avLst/>
          </a:prstGeom>
        </p:spPr>
        <p:txBody>
          <a:bodyPr/>
          <a:lstStyle/>
          <a:p>
            <a:r>
              <a:rPr dirty="0" err="1"/>
              <a:t>Maneras</a:t>
            </a:r>
            <a:r>
              <a:rPr dirty="0"/>
              <a:t> de </a:t>
            </a:r>
            <a:r>
              <a:rPr dirty="0" err="1"/>
              <a:t>prevenir</a:t>
            </a:r>
            <a:r>
              <a:rPr dirty="0"/>
              <a:t> la </a:t>
            </a:r>
            <a:r>
              <a:rPr lang="en-US" dirty="0"/>
              <a:t>ERC</a:t>
            </a:r>
            <a:r>
              <a:rPr dirty="0"/>
              <a:t> y la </a:t>
            </a:r>
            <a:r>
              <a:rPr dirty="0" err="1"/>
              <a:t>insuficiencia</a:t>
            </a:r>
            <a:r>
              <a:rPr dirty="0"/>
              <a:t> renal</a:t>
            </a:r>
          </a:p>
        </p:txBody>
      </p:sp>
      <p:sp>
        <p:nvSpPr>
          <p:cNvPr id="582" name="Title 1"/>
          <p:cNvSpPr txBox="1">
            <a:spLocks noGrp="1"/>
          </p:cNvSpPr>
          <p:nvPr>
            <p:ph type="body" idx="22"/>
          </p:nvPr>
        </p:nvSpPr>
        <p:spPr>
          <a:prstGeom prst="rect">
            <a:avLst/>
          </a:prstGeom>
        </p:spPr>
        <p:txBody>
          <a:bodyPr/>
          <a:lstStyle/>
          <a:p>
            <a:r>
              <a:t>3</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Title 1"/>
          <p:cNvSpPr txBox="1">
            <a:spLocks noGrp="1"/>
          </p:cNvSpPr>
          <p:nvPr>
            <p:ph type="title"/>
          </p:nvPr>
        </p:nvSpPr>
        <p:spPr>
          <a:xfrm>
            <a:off x="838200" y="1032336"/>
            <a:ext cx="10515600" cy="981035"/>
          </a:xfrm>
          <a:prstGeom prst="rect">
            <a:avLst/>
          </a:prstGeom>
          <a:solidFill>
            <a:srgbClr val="FFFFFF"/>
          </a:solidFill>
        </p:spPr>
        <p:txBody>
          <a:bodyPr/>
          <a:lstStyle/>
          <a:p>
            <a:r>
              <a:t>Con frecuencia es posible prevenir la ERC o desacelerar su progresión a insuficiencia renal</a:t>
            </a:r>
          </a:p>
        </p:txBody>
      </p:sp>
      <p:pic>
        <p:nvPicPr>
          <p:cNvPr id="587" name="Image" descr="Image"/>
          <p:cNvPicPr>
            <a:picLocks/>
          </p:cNvPicPr>
          <p:nvPr/>
        </p:nvPicPr>
        <p:blipFill>
          <a:blip r:embed="rId3"/>
          <a:stretch>
            <a:fillRect/>
          </a:stretch>
        </p:blipFill>
        <p:spPr>
          <a:xfrm>
            <a:off x="6178438" y="3098306"/>
            <a:ext cx="2518516" cy="2225402"/>
          </a:xfrm>
          <a:prstGeom prst="rect">
            <a:avLst/>
          </a:prstGeom>
          <a:ln w="12700">
            <a:miter lim="400000"/>
          </a:ln>
        </p:spPr>
      </p:pic>
      <p:pic>
        <p:nvPicPr>
          <p:cNvPr id="588" name="Image" descr="Image"/>
          <p:cNvPicPr>
            <a:picLocks/>
          </p:cNvPicPr>
          <p:nvPr/>
        </p:nvPicPr>
        <p:blipFill>
          <a:blip r:embed="rId4"/>
          <a:stretch>
            <a:fillRect/>
          </a:stretch>
        </p:blipFill>
        <p:spPr>
          <a:xfrm>
            <a:off x="858610" y="3098306"/>
            <a:ext cx="2518516" cy="2266484"/>
          </a:xfrm>
          <a:prstGeom prst="rect">
            <a:avLst/>
          </a:prstGeom>
          <a:ln w="12700">
            <a:miter lim="400000"/>
          </a:ln>
        </p:spPr>
      </p:pic>
      <p:pic>
        <p:nvPicPr>
          <p:cNvPr id="589" name="Image" descr="Image"/>
          <p:cNvPicPr>
            <a:picLocks/>
          </p:cNvPicPr>
          <p:nvPr/>
        </p:nvPicPr>
        <p:blipFill>
          <a:blip r:embed="rId5"/>
          <a:stretch>
            <a:fillRect/>
          </a:stretch>
        </p:blipFill>
        <p:spPr>
          <a:xfrm>
            <a:off x="3526832" y="3092916"/>
            <a:ext cx="2501901" cy="2277265"/>
          </a:xfrm>
          <a:prstGeom prst="rect">
            <a:avLst/>
          </a:prstGeom>
          <a:ln w="12700">
            <a:miter lim="400000"/>
          </a:ln>
        </p:spPr>
      </p:pic>
      <p:pic>
        <p:nvPicPr>
          <p:cNvPr id="590" name="Image" descr="Image"/>
          <p:cNvPicPr>
            <a:picLocks/>
          </p:cNvPicPr>
          <p:nvPr/>
        </p:nvPicPr>
        <p:blipFill>
          <a:blip r:embed="rId6"/>
          <a:stretch>
            <a:fillRect/>
          </a:stretch>
        </p:blipFill>
        <p:spPr>
          <a:xfrm>
            <a:off x="8838352" y="3110175"/>
            <a:ext cx="2501901" cy="2242747"/>
          </a:xfrm>
          <a:prstGeom prst="rect">
            <a:avLst/>
          </a:prstGeom>
          <a:ln w="12700">
            <a:miter lim="400000"/>
          </a:ln>
        </p:spPr>
      </p:pic>
      <p:sp>
        <p:nvSpPr>
          <p:cNvPr id="591" name="TextBox 5"/>
          <p:cNvSpPr txBox="1"/>
          <p:nvPr/>
        </p:nvSpPr>
        <p:spPr>
          <a:xfrm>
            <a:off x="9053392" y="4529461"/>
            <a:ext cx="2219961"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Sea activo</a:t>
            </a:r>
          </a:p>
        </p:txBody>
      </p:sp>
      <p:sp>
        <p:nvSpPr>
          <p:cNvPr id="592" name="TextBox 7"/>
          <p:cNvSpPr txBox="1"/>
          <p:nvPr/>
        </p:nvSpPr>
        <p:spPr>
          <a:xfrm>
            <a:off x="845389" y="4351661"/>
            <a:ext cx="2420083" cy="6198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indent="-228553" algn="ctr">
              <a:defRPr sz="1200" b="1">
                <a:solidFill>
                  <a:srgbClr val="FFFFFF"/>
                </a:solidFill>
              </a:defRPr>
            </a:pPr>
            <a:r>
              <a:t>Controle su </a:t>
            </a:r>
            <a:br/>
            <a:r>
              <a:t>azúcar en sangre si tiene diabetes</a:t>
            </a:r>
          </a:p>
        </p:txBody>
      </p:sp>
      <p:sp>
        <p:nvSpPr>
          <p:cNvPr id="593" name="TextBox 9"/>
          <p:cNvSpPr txBox="1"/>
          <p:nvPr/>
        </p:nvSpPr>
        <p:spPr>
          <a:xfrm>
            <a:off x="6544412" y="4529461"/>
            <a:ext cx="1786569"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Coma saludablemente</a:t>
            </a:r>
          </a:p>
        </p:txBody>
      </p:sp>
      <p:sp>
        <p:nvSpPr>
          <p:cNvPr id="594" name="TextBox 11"/>
          <p:cNvSpPr txBox="1"/>
          <p:nvPr/>
        </p:nvSpPr>
        <p:spPr>
          <a:xfrm>
            <a:off x="3567740" y="4440561"/>
            <a:ext cx="2420084" cy="4420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Controle su presión arterial si tiene hipertensión arterial</a:t>
            </a:r>
          </a:p>
        </p:txBody>
      </p:sp>
      <p:pic>
        <p:nvPicPr>
          <p:cNvPr id="595" name="Image" descr="Image"/>
          <p:cNvPicPr>
            <a:picLocks noChangeAspect="1"/>
          </p:cNvPicPr>
          <p:nvPr/>
        </p:nvPicPr>
        <p:blipFill>
          <a:blip r:embed="rId7"/>
          <a:stretch>
            <a:fillRect/>
          </a:stretch>
        </p:blipFill>
        <p:spPr>
          <a:xfrm>
            <a:off x="4253280" y="3248230"/>
            <a:ext cx="1117817" cy="1117817"/>
          </a:xfrm>
          <a:prstGeom prst="rect">
            <a:avLst/>
          </a:prstGeom>
          <a:ln w="12700">
            <a:miter lim="400000"/>
          </a:ln>
        </p:spPr>
      </p:pic>
      <p:pic>
        <p:nvPicPr>
          <p:cNvPr id="596" name="Image" descr="Image"/>
          <p:cNvPicPr>
            <a:picLocks noChangeAspect="1"/>
          </p:cNvPicPr>
          <p:nvPr/>
        </p:nvPicPr>
        <p:blipFill>
          <a:blip r:embed="rId8"/>
          <a:stretch>
            <a:fillRect/>
          </a:stretch>
        </p:blipFill>
        <p:spPr>
          <a:xfrm>
            <a:off x="1593582" y="3282853"/>
            <a:ext cx="1048573" cy="1048573"/>
          </a:xfrm>
          <a:prstGeom prst="rect">
            <a:avLst/>
          </a:prstGeom>
          <a:ln w="12700">
            <a:miter lim="400000"/>
          </a:ln>
        </p:spPr>
      </p:pic>
      <p:pic>
        <p:nvPicPr>
          <p:cNvPr id="597" name="Image" descr="Image"/>
          <p:cNvPicPr>
            <a:picLocks noChangeAspect="1"/>
          </p:cNvPicPr>
          <p:nvPr/>
        </p:nvPicPr>
        <p:blipFill>
          <a:blip r:embed="rId9"/>
          <a:stretch>
            <a:fillRect/>
          </a:stretch>
        </p:blipFill>
        <p:spPr>
          <a:xfrm>
            <a:off x="6802696" y="3261286"/>
            <a:ext cx="1270001" cy="1270001"/>
          </a:xfrm>
          <a:prstGeom prst="rect">
            <a:avLst/>
          </a:prstGeom>
          <a:ln w="12700">
            <a:miter lim="400000"/>
          </a:ln>
        </p:spPr>
      </p:pic>
      <p:pic>
        <p:nvPicPr>
          <p:cNvPr id="598" name="Image" descr="Image"/>
          <p:cNvPicPr>
            <a:picLocks noChangeAspect="1"/>
          </p:cNvPicPr>
          <p:nvPr/>
        </p:nvPicPr>
        <p:blipFill>
          <a:blip r:embed="rId10"/>
          <a:stretch>
            <a:fillRect/>
          </a:stretch>
        </p:blipFill>
        <p:spPr>
          <a:xfrm>
            <a:off x="9693010" y="3425925"/>
            <a:ext cx="940724" cy="940724"/>
          </a:xfrm>
          <a:prstGeom prst="rect">
            <a:avLst/>
          </a:prstGeom>
          <a:ln w="12700">
            <a:miter lim="400000"/>
          </a:ln>
        </p:spPr>
      </p:pic>
      <p:sp>
        <p:nvSpPr>
          <p:cNvPr id="599"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Title 1"/>
          <p:cNvSpPr txBox="1">
            <a:spLocks noGrp="1"/>
          </p:cNvSpPr>
          <p:nvPr>
            <p:ph type="title"/>
          </p:nvPr>
        </p:nvSpPr>
        <p:spPr>
          <a:prstGeom prst="rect">
            <a:avLst/>
          </a:prstGeom>
        </p:spPr>
        <p:txBody>
          <a:bodyPr/>
          <a:lstStyle/>
          <a:p>
            <a:r>
              <a:t>Maneras de manejar la diabetes</a:t>
            </a:r>
          </a:p>
        </p:txBody>
      </p:sp>
      <p:sp>
        <p:nvSpPr>
          <p:cNvPr id="604" name="Content Placeholder 2"/>
          <p:cNvSpPr txBox="1">
            <a:spLocks noGrp="1"/>
          </p:cNvSpPr>
          <p:nvPr>
            <p:ph type="body" idx="1"/>
          </p:nvPr>
        </p:nvSpPr>
        <p:spPr>
          <a:prstGeom prst="rect">
            <a:avLst/>
          </a:prstGeom>
        </p:spPr>
        <p:txBody>
          <a:bodyPr/>
          <a:lstStyle/>
          <a:p>
            <a:pPr>
              <a:defRPr sz="2300"/>
            </a:pPr>
            <a:r>
              <a:t>Tome su medicina según las instrucciones de su médico</a:t>
            </a:r>
          </a:p>
          <a:p>
            <a:pPr>
              <a:defRPr sz="2300"/>
            </a:pPr>
            <a:r>
              <a:t>Mídase la concentración de azúcar en la sangre con frecuencia y regístrela. Fíjese como meta mantener esta concentración en un intervalo saludable:</a:t>
            </a:r>
          </a:p>
          <a:p>
            <a:pPr>
              <a:defRPr sz="2300"/>
            </a:pPr>
            <a:endParaRPr/>
          </a:p>
          <a:p>
            <a:pPr>
              <a:defRPr sz="2300"/>
            </a:pPr>
            <a:endParaRPr/>
          </a:p>
          <a:p>
            <a:pPr>
              <a:defRPr sz="2300"/>
            </a:pPr>
            <a:r>
              <a:t>Vaya a todas las visitas con su médico</a:t>
            </a:r>
          </a:p>
          <a:p>
            <a:pPr>
              <a:defRPr sz="2300"/>
            </a:pPr>
            <a:r>
              <a:t>Reúnase con un dietista que pueda ayudarlo a preparar un plan de alimentación saludable que sea adecuado para usted</a:t>
            </a:r>
          </a:p>
        </p:txBody>
      </p:sp>
      <p:grpSp>
        <p:nvGrpSpPr>
          <p:cNvPr id="608" name="Group"/>
          <p:cNvGrpSpPr/>
          <p:nvPr/>
        </p:nvGrpSpPr>
        <p:grpSpPr>
          <a:xfrm>
            <a:off x="1699034" y="3411593"/>
            <a:ext cx="2386780" cy="685699"/>
            <a:chOff x="0" y="0"/>
            <a:chExt cx="2386778" cy="685698"/>
          </a:xfrm>
        </p:grpSpPr>
        <p:sp>
          <p:nvSpPr>
            <p:cNvPr id="605" name="Rectangle: Rounded Corners 16"/>
            <p:cNvSpPr/>
            <p:nvPr/>
          </p:nvSpPr>
          <p:spPr>
            <a:xfrm>
              <a:off x="0" y="0"/>
              <a:ext cx="2386779" cy="685699"/>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06" name="Antes de comer"/>
            <p:cNvSpPr txBox="1"/>
            <p:nvPr/>
          </p:nvSpPr>
          <p:spPr>
            <a:xfrm>
              <a:off x="59415" y="328524"/>
              <a:ext cx="2251534" cy="2878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Antes de comer</a:t>
              </a:r>
            </a:p>
          </p:txBody>
        </p:sp>
        <p:sp>
          <p:nvSpPr>
            <p:cNvPr id="607" name="TextBox 15"/>
            <p:cNvSpPr txBox="1"/>
            <p:nvPr/>
          </p:nvSpPr>
          <p:spPr>
            <a:xfrm>
              <a:off x="272824" y="30411"/>
              <a:ext cx="1881347" cy="368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70-130</a:t>
              </a:r>
            </a:p>
          </p:txBody>
        </p:sp>
      </p:grpSp>
      <p:grpSp>
        <p:nvGrpSpPr>
          <p:cNvPr id="612" name="Group"/>
          <p:cNvGrpSpPr/>
          <p:nvPr/>
        </p:nvGrpSpPr>
        <p:grpSpPr>
          <a:xfrm>
            <a:off x="7334918" y="3411524"/>
            <a:ext cx="2374332" cy="685836"/>
            <a:chOff x="0" y="0"/>
            <a:chExt cx="2374331" cy="685834"/>
          </a:xfrm>
        </p:grpSpPr>
        <p:sp>
          <p:nvSpPr>
            <p:cNvPr id="609" name="Rectangle: Rounded Corners 23"/>
            <p:cNvSpPr/>
            <p:nvPr/>
          </p:nvSpPr>
          <p:spPr>
            <a:xfrm>
              <a:off x="0" y="0"/>
              <a:ext cx="2374332" cy="685835"/>
            </a:xfrm>
            <a:prstGeom prst="roundRect">
              <a:avLst>
                <a:gd name="adj" fmla="val 10216"/>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10" name="A la hora de dormir"/>
            <p:cNvSpPr txBox="1"/>
            <p:nvPr/>
          </p:nvSpPr>
          <p:spPr>
            <a:xfrm>
              <a:off x="412147" y="332385"/>
              <a:ext cx="1606669" cy="3075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A la hora de dormir</a:t>
              </a:r>
            </a:p>
          </p:txBody>
        </p:sp>
        <p:sp>
          <p:nvSpPr>
            <p:cNvPr id="611" name="TextBox 15"/>
            <p:cNvSpPr txBox="1"/>
            <p:nvPr/>
          </p:nvSpPr>
          <p:spPr>
            <a:xfrm>
              <a:off x="253708" y="7458"/>
              <a:ext cx="1881347" cy="368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90-150</a:t>
              </a:r>
            </a:p>
          </p:txBody>
        </p:sp>
      </p:grpSp>
      <p:grpSp>
        <p:nvGrpSpPr>
          <p:cNvPr id="616" name="Group"/>
          <p:cNvGrpSpPr/>
          <p:nvPr/>
        </p:nvGrpSpPr>
        <p:grpSpPr>
          <a:xfrm>
            <a:off x="4161521" y="3411593"/>
            <a:ext cx="3097690" cy="685699"/>
            <a:chOff x="0" y="0"/>
            <a:chExt cx="3097689" cy="685698"/>
          </a:xfrm>
        </p:grpSpPr>
        <p:sp>
          <p:nvSpPr>
            <p:cNvPr id="613" name="Rectangle: Rounded Corners 20"/>
            <p:cNvSpPr/>
            <p:nvPr/>
          </p:nvSpPr>
          <p:spPr>
            <a:xfrm>
              <a:off x="0" y="0"/>
              <a:ext cx="3097690" cy="685699"/>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14" name="2 horas después de comenzar una comida"/>
            <p:cNvSpPr txBox="1"/>
            <p:nvPr/>
          </p:nvSpPr>
          <p:spPr>
            <a:xfrm>
              <a:off x="60868" y="326693"/>
              <a:ext cx="2975953" cy="3403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2 horas después de comenzar una comida</a:t>
              </a:r>
            </a:p>
          </p:txBody>
        </p:sp>
        <p:sp>
          <p:nvSpPr>
            <p:cNvPr id="615" name="TextBox 15"/>
            <p:cNvSpPr txBox="1"/>
            <p:nvPr/>
          </p:nvSpPr>
          <p:spPr>
            <a:xfrm>
              <a:off x="608172" y="22798"/>
              <a:ext cx="1881346" cy="368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Menos de 180</a:t>
              </a:r>
            </a:p>
          </p:txBody>
        </p:sp>
      </p:grpSp>
      <p:pic>
        <p:nvPicPr>
          <p:cNvPr id="617" name="Image" descr="Image"/>
          <p:cNvPicPr>
            <a:picLocks/>
          </p:cNvPicPr>
          <p:nvPr/>
        </p:nvPicPr>
        <p:blipFill>
          <a:blip r:embed="rId3"/>
          <a:stretch>
            <a:fillRect/>
          </a:stretch>
        </p:blipFill>
        <p:spPr>
          <a:xfrm>
            <a:off x="3156680" y="5373663"/>
            <a:ext cx="1344705" cy="1008612"/>
          </a:xfrm>
          <a:prstGeom prst="rect">
            <a:avLst/>
          </a:prstGeom>
          <a:ln w="12700">
            <a:miter lim="400000"/>
          </a:ln>
        </p:spPr>
      </p:pic>
      <p:pic>
        <p:nvPicPr>
          <p:cNvPr id="618" name="Image" descr="Image"/>
          <p:cNvPicPr>
            <a:picLocks/>
          </p:cNvPicPr>
          <p:nvPr/>
        </p:nvPicPr>
        <p:blipFill>
          <a:blip r:embed="rId3"/>
          <a:stretch>
            <a:fillRect/>
          </a:stretch>
        </p:blipFill>
        <p:spPr>
          <a:xfrm flipH="1">
            <a:off x="4667991" y="5373663"/>
            <a:ext cx="1344705" cy="1008612"/>
          </a:xfrm>
          <a:prstGeom prst="rect">
            <a:avLst/>
          </a:prstGeom>
          <a:ln w="12700">
            <a:miter lim="400000"/>
          </a:ln>
        </p:spPr>
      </p:pic>
      <p:pic>
        <p:nvPicPr>
          <p:cNvPr id="619" name="Image" descr="Image"/>
          <p:cNvPicPr>
            <a:picLocks/>
          </p:cNvPicPr>
          <p:nvPr/>
        </p:nvPicPr>
        <p:blipFill>
          <a:blip r:embed="rId3"/>
          <a:stretch>
            <a:fillRect/>
          </a:stretch>
        </p:blipFill>
        <p:spPr>
          <a:xfrm>
            <a:off x="6179303" y="5373663"/>
            <a:ext cx="1344705" cy="1008612"/>
          </a:xfrm>
          <a:prstGeom prst="rect">
            <a:avLst/>
          </a:prstGeom>
          <a:ln w="12700">
            <a:miter lim="400000"/>
          </a:ln>
        </p:spPr>
      </p:pic>
      <p:pic>
        <p:nvPicPr>
          <p:cNvPr id="620" name="Image" descr="Image"/>
          <p:cNvPicPr>
            <a:picLocks/>
          </p:cNvPicPr>
          <p:nvPr/>
        </p:nvPicPr>
        <p:blipFill>
          <a:blip r:embed="rId3"/>
          <a:stretch>
            <a:fillRect/>
          </a:stretch>
        </p:blipFill>
        <p:spPr>
          <a:xfrm flipH="1">
            <a:off x="7690615" y="5373663"/>
            <a:ext cx="1344706" cy="1008612"/>
          </a:xfrm>
          <a:prstGeom prst="rect">
            <a:avLst/>
          </a:prstGeom>
          <a:ln w="12700">
            <a:miter lim="400000"/>
          </a:ln>
        </p:spPr>
      </p:pic>
      <p:pic>
        <p:nvPicPr>
          <p:cNvPr id="621"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5406" y="5433543"/>
            <a:ext cx="787252" cy="787252"/>
          </a:xfrm>
          <a:prstGeom prst="rect">
            <a:avLst/>
          </a:prstGeom>
          <a:ln w="12700">
            <a:miter lim="400000"/>
          </a:ln>
        </p:spPr>
      </p:pic>
      <p:pic>
        <p:nvPicPr>
          <p:cNvPr id="622" name="Image" descr="Image"/>
          <p:cNvPicPr>
            <a:picLocks noChangeAspect="1"/>
          </p:cNvPicPr>
          <p:nvPr/>
        </p:nvPicPr>
        <p:blipFill>
          <a:blip r:embed="rId5"/>
          <a:stretch>
            <a:fillRect/>
          </a:stretch>
        </p:blipFill>
        <p:spPr>
          <a:xfrm>
            <a:off x="4810881" y="5346075"/>
            <a:ext cx="962187" cy="962187"/>
          </a:xfrm>
          <a:prstGeom prst="rect">
            <a:avLst/>
          </a:prstGeom>
          <a:ln w="12700">
            <a:miter lim="400000"/>
          </a:ln>
        </p:spPr>
      </p:pic>
      <p:pic>
        <p:nvPicPr>
          <p:cNvPr id="623"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9726" y="5465873"/>
            <a:ext cx="634033" cy="722591"/>
          </a:xfrm>
          <a:prstGeom prst="rect">
            <a:avLst/>
          </a:prstGeom>
          <a:ln w="12700">
            <a:miter lim="400000"/>
          </a:ln>
        </p:spPr>
      </p:pic>
      <p:pic>
        <p:nvPicPr>
          <p:cNvPr id="624"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01672" y="5463740"/>
            <a:ext cx="722591" cy="722590"/>
          </a:xfrm>
          <a:prstGeom prst="rect">
            <a:avLst/>
          </a:prstGeom>
          <a:ln w="12700">
            <a:miter lim="400000"/>
          </a:ln>
        </p:spPr>
      </p:pic>
      <p:pic>
        <p:nvPicPr>
          <p:cNvPr id="625"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8751" y="1168512"/>
            <a:ext cx="466580" cy="466580"/>
          </a:xfrm>
          <a:prstGeom prst="rect">
            <a:avLst/>
          </a:prstGeom>
          <a:ln w="12700">
            <a:miter lim="400000"/>
          </a:ln>
        </p:spPr>
      </p:pic>
      <p:sp>
        <p:nvSpPr>
          <p:cNvPr id="626"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Title 1"/>
          <p:cNvSpPr txBox="1">
            <a:spLocks noGrp="1"/>
          </p:cNvSpPr>
          <p:nvPr>
            <p:ph type="title"/>
          </p:nvPr>
        </p:nvSpPr>
        <p:spPr>
          <a:prstGeom prst="rect">
            <a:avLst/>
          </a:prstGeom>
        </p:spPr>
        <p:txBody>
          <a:bodyPr/>
          <a:lstStyle/>
          <a:p>
            <a:r>
              <a:t>Maneras de controlar la hipertensión</a:t>
            </a:r>
          </a:p>
        </p:txBody>
      </p:sp>
      <p:sp>
        <p:nvSpPr>
          <p:cNvPr id="631" name="Content Placeholder 2"/>
          <p:cNvSpPr txBox="1">
            <a:spLocks noGrp="1"/>
          </p:cNvSpPr>
          <p:nvPr>
            <p:ph type="body" idx="1"/>
          </p:nvPr>
        </p:nvSpPr>
        <p:spPr>
          <a:prstGeom prst="rect">
            <a:avLst/>
          </a:prstGeom>
        </p:spPr>
        <p:txBody>
          <a:bodyPr/>
          <a:lstStyle/>
          <a:p>
            <a:r>
              <a:t>Tome su medicina todos los días según las instrucciones de su médico</a:t>
            </a:r>
          </a:p>
          <a:p>
            <a:r>
              <a:t>Mídase la presión arterial en casa</a:t>
            </a:r>
          </a:p>
          <a:p>
            <a:r>
              <a:t>Vaya a todas las visitas habituales con su médico </a:t>
            </a:r>
          </a:p>
          <a:p>
            <a:r>
              <a:t>Siga un plan de alimentación sano para el corazón, como:</a:t>
            </a:r>
          </a:p>
          <a:p>
            <a:pPr marL="482600"/>
            <a:r>
              <a:t>Limite el consumo de sodio a 2,300 mg o menos por día (1 cucharadita)</a:t>
            </a:r>
          </a:p>
          <a:p>
            <a:pPr marL="482600"/>
            <a:r>
              <a:t>Coma menos grasa, elija carnes magras o pescado</a:t>
            </a:r>
          </a:p>
          <a:p>
            <a:r>
              <a:t>Manténgase activo y mantenga un peso saludable</a:t>
            </a:r>
          </a:p>
        </p:txBody>
      </p:sp>
      <p:pic>
        <p:nvPicPr>
          <p:cNvPr id="632"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0515" y="1140276"/>
            <a:ext cx="523052" cy="523052"/>
          </a:xfrm>
          <a:prstGeom prst="rect">
            <a:avLst/>
          </a:prstGeom>
          <a:ln w="12700">
            <a:miter lim="400000"/>
          </a:ln>
        </p:spPr>
      </p:pic>
      <p:pic>
        <p:nvPicPr>
          <p:cNvPr id="633" name="Image" descr="Image"/>
          <p:cNvPicPr>
            <a:picLocks/>
          </p:cNvPicPr>
          <p:nvPr/>
        </p:nvPicPr>
        <p:blipFill>
          <a:blip r:embed="rId4"/>
          <a:stretch>
            <a:fillRect/>
          </a:stretch>
        </p:blipFill>
        <p:spPr>
          <a:xfrm>
            <a:off x="2343884" y="5468194"/>
            <a:ext cx="1346201" cy="1003301"/>
          </a:xfrm>
          <a:prstGeom prst="rect">
            <a:avLst/>
          </a:prstGeom>
          <a:ln w="12700">
            <a:miter lim="400000"/>
          </a:ln>
        </p:spPr>
      </p:pic>
      <p:pic>
        <p:nvPicPr>
          <p:cNvPr id="634" name="Image" descr="Image"/>
          <p:cNvPicPr>
            <a:picLocks/>
          </p:cNvPicPr>
          <p:nvPr/>
        </p:nvPicPr>
        <p:blipFill>
          <a:blip r:embed="rId4"/>
          <a:stretch>
            <a:fillRect/>
          </a:stretch>
        </p:blipFill>
        <p:spPr>
          <a:xfrm flipH="1">
            <a:off x="3883392" y="5468194"/>
            <a:ext cx="1346201" cy="1003301"/>
          </a:xfrm>
          <a:prstGeom prst="rect">
            <a:avLst/>
          </a:prstGeom>
          <a:ln w="12700">
            <a:miter lim="400000"/>
          </a:ln>
        </p:spPr>
      </p:pic>
      <p:pic>
        <p:nvPicPr>
          <p:cNvPr id="635" name="Image" descr="Image"/>
          <p:cNvPicPr>
            <a:picLocks/>
          </p:cNvPicPr>
          <p:nvPr/>
        </p:nvPicPr>
        <p:blipFill>
          <a:blip r:embed="rId4"/>
          <a:stretch>
            <a:fillRect/>
          </a:stretch>
        </p:blipFill>
        <p:spPr>
          <a:xfrm>
            <a:off x="5422900" y="5468194"/>
            <a:ext cx="1346200" cy="1003301"/>
          </a:xfrm>
          <a:prstGeom prst="rect">
            <a:avLst/>
          </a:prstGeom>
          <a:ln w="12700">
            <a:miter lim="400000"/>
          </a:ln>
        </p:spPr>
      </p:pic>
      <p:pic>
        <p:nvPicPr>
          <p:cNvPr id="636" name="Image" descr="Image"/>
          <p:cNvPicPr>
            <a:picLocks/>
          </p:cNvPicPr>
          <p:nvPr/>
        </p:nvPicPr>
        <p:blipFill>
          <a:blip r:embed="rId4"/>
          <a:stretch>
            <a:fillRect/>
          </a:stretch>
        </p:blipFill>
        <p:spPr>
          <a:xfrm flipH="1">
            <a:off x="6962407" y="5468194"/>
            <a:ext cx="1346201" cy="1003301"/>
          </a:xfrm>
          <a:prstGeom prst="rect">
            <a:avLst/>
          </a:prstGeom>
          <a:ln w="12700">
            <a:miter lim="400000"/>
          </a:ln>
        </p:spPr>
      </p:pic>
      <p:pic>
        <p:nvPicPr>
          <p:cNvPr id="637" name="Image" descr="Image"/>
          <p:cNvPicPr>
            <a:picLocks/>
          </p:cNvPicPr>
          <p:nvPr/>
        </p:nvPicPr>
        <p:blipFill>
          <a:blip r:embed="rId4"/>
          <a:stretch>
            <a:fillRect/>
          </a:stretch>
        </p:blipFill>
        <p:spPr>
          <a:xfrm>
            <a:off x="8501915" y="5468194"/>
            <a:ext cx="1346201" cy="1003301"/>
          </a:xfrm>
          <a:prstGeom prst="rect">
            <a:avLst/>
          </a:prstGeom>
          <a:ln w="12700">
            <a:miter lim="400000"/>
          </a:ln>
        </p:spPr>
      </p:pic>
      <p:pic>
        <p:nvPicPr>
          <p:cNvPr id="638" name="Image" descr="Image"/>
          <p:cNvPicPr>
            <a:picLocks noChangeAspect="1"/>
          </p:cNvPicPr>
          <p:nvPr/>
        </p:nvPicPr>
        <p:blipFill>
          <a:blip r:embed="rId5"/>
          <a:stretch>
            <a:fillRect/>
          </a:stretch>
        </p:blipFill>
        <p:spPr>
          <a:xfrm>
            <a:off x="2535891" y="5439287"/>
            <a:ext cx="962187" cy="962187"/>
          </a:xfrm>
          <a:prstGeom prst="rect">
            <a:avLst/>
          </a:prstGeom>
          <a:ln w="12700">
            <a:miter lim="400000"/>
          </a:ln>
        </p:spPr>
      </p:pic>
      <p:pic>
        <p:nvPicPr>
          <p:cNvPr id="639"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34704" y="5559085"/>
            <a:ext cx="722591" cy="722591"/>
          </a:xfrm>
          <a:prstGeom prst="rect">
            <a:avLst/>
          </a:prstGeom>
          <a:ln w="12700">
            <a:miter lim="400000"/>
          </a:ln>
        </p:spPr>
      </p:pic>
      <p:pic>
        <p:nvPicPr>
          <p:cNvPr id="640"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95197" y="5571785"/>
            <a:ext cx="722590" cy="722591"/>
          </a:xfrm>
          <a:prstGeom prst="rect">
            <a:avLst/>
          </a:prstGeom>
          <a:ln w="12700">
            <a:miter lim="400000"/>
          </a:ln>
        </p:spPr>
      </p:pic>
      <p:pic>
        <p:nvPicPr>
          <p:cNvPr id="641"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47298" y="5583092"/>
            <a:ext cx="655435" cy="655436"/>
          </a:xfrm>
          <a:prstGeom prst="rect">
            <a:avLst/>
          </a:prstGeom>
          <a:ln w="12700">
            <a:miter lim="400000"/>
          </a:ln>
        </p:spPr>
      </p:pic>
      <p:pic>
        <p:nvPicPr>
          <p:cNvPr id="642"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74212" y="5559085"/>
            <a:ext cx="722591" cy="72259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Title 1"/>
          <p:cNvSpPr txBox="1">
            <a:spLocks noGrp="1"/>
          </p:cNvSpPr>
          <p:nvPr>
            <p:ph type="title"/>
          </p:nvPr>
        </p:nvSpPr>
        <p:spPr>
          <a:prstGeom prst="rect">
            <a:avLst/>
          </a:prstGeom>
        </p:spPr>
        <p:txBody>
          <a:bodyPr/>
          <a:lstStyle/>
          <a:p>
            <a:r>
              <a:t>Coma saludablemente</a:t>
            </a:r>
          </a:p>
        </p:txBody>
      </p:sp>
      <p:sp>
        <p:nvSpPr>
          <p:cNvPr id="647" name="Content Placeholder 2"/>
          <p:cNvSpPr txBox="1">
            <a:spLocks noGrp="1"/>
          </p:cNvSpPr>
          <p:nvPr>
            <p:ph type="body" idx="1"/>
          </p:nvPr>
        </p:nvSpPr>
        <p:spPr>
          <a:prstGeom prst="rect">
            <a:avLst/>
          </a:prstGeom>
        </p:spPr>
        <p:txBody>
          <a:bodyPr/>
          <a:lstStyle/>
          <a:p>
            <a:pPr marL="0" indent="0">
              <a:buClrTx/>
              <a:buSzTx/>
              <a:buFontTx/>
              <a:buNone/>
            </a:pPr>
            <a:r>
              <a:t>Para prevenir la ERC y la hipertensión:</a:t>
            </a:r>
          </a:p>
          <a:p>
            <a:pPr lvl="4"/>
            <a:r>
              <a:t>Limite el consumo de sal y de azúcar</a:t>
            </a:r>
          </a:p>
          <a:p>
            <a:pPr lvl="4"/>
            <a:r>
              <a:t>Elija grasas saludables</a:t>
            </a:r>
          </a:p>
          <a:p>
            <a:pPr lvl="4"/>
            <a:r>
              <a:t>Coma más frutas, vegetales y granos integrales</a:t>
            </a:r>
          </a:p>
          <a:p>
            <a:pPr lvl="4"/>
            <a:r>
              <a:t>Controle el tamaño de las porciones</a:t>
            </a:r>
          </a:p>
        </p:txBody>
      </p:sp>
      <p:pic>
        <p:nvPicPr>
          <p:cNvPr id="648" name="Image" descr="Image"/>
          <p:cNvPicPr>
            <a:picLocks noChangeAspect="1"/>
          </p:cNvPicPr>
          <p:nvPr/>
        </p:nvPicPr>
        <p:blipFill>
          <a:blip r:embed="rId3"/>
          <a:stretch>
            <a:fillRect/>
          </a:stretch>
        </p:blipFill>
        <p:spPr>
          <a:xfrm>
            <a:off x="1051816" y="4888458"/>
            <a:ext cx="2318912" cy="1476517"/>
          </a:xfrm>
          <a:prstGeom prst="rect">
            <a:avLst/>
          </a:prstGeom>
          <a:ln w="12700">
            <a:miter lim="400000"/>
          </a:ln>
        </p:spPr>
      </p:pic>
      <p:pic>
        <p:nvPicPr>
          <p:cNvPr id="649" name="Image" descr="Image"/>
          <p:cNvPicPr>
            <a:picLocks noChangeAspect="1"/>
          </p:cNvPicPr>
          <p:nvPr/>
        </p:nvPicPr>
        <p:blipFill>
          <a:blip r:embed="rId3"/>
          <a:stretch>
            <a:fillRect/>
          </a:stretch>
        </p:blipFill>
        <p:spPr>
          <a:xfrm flipH="1">
            <a:off x="3641635" y="4888458"/>
            <a:ext cx="2318912" cy="1476517"/>
          </a:xfrm>
          <a:prstGeom prst="rect">
            <a:avLst/>
          </a:prstGeom>
          <a:ln w="12700">
            <a:miter lim="400000"/>
          </a:ln>
        </p:spPr>
      </p:pic>
      <p:pic>
        <p:nvPicPr>
          <p:cNvPr id="650" name="Image" descr="Image"/>
          <p:cNvPicPr>
            <a:picLocks noChangeAspect="1"/>
          </p:cNvPicPr>
          <p:nvPr/>
        </p:nvPicPr>
        <p:blipFill>
          <a:blip r:embed="rId3"/>
          <a:stretch>
            <a:fillRect/>
          </a:stretch>
        </p:blipFill>
        <p:spPr>
          <a:xfrm>
            <a:off x="6231453" y="4888458"/>
            <a:ext cx="2318912" cy="1476517"/>
          </a:xfrm>
          <a:prstGeom prst="rect">
            <a:avLst/>
          </a:prstGeom>
          <a:ln w="12700">
            <a:miter lim="400000"/>
          </a:ln>
        </p:spPr>
      </p:pic>
      <p:pic>
        <p:nvPicPr>
          <p:cNvPr id="651" name="Image" descr="Image"/>
          <p:cNvPicPr>
            <a:picLocks noChangeAspect="1"/>
          </p:cNvPicPr>
          <p:nvPr/>
        </p:nvPicPr>
        <p:blipFill>
          <a:blip r:embed="rId3"/>
          <a:stretch>
            <a:fillRect/>
          </a:stretch>
        </p:blipFill>
        <p:spPr>
          <a:xfrm flipH="1">
            <a:off x="8821272" y="4888458"/>
            <a:ext cx="2318912" cy="1476517"/>
          </a:xfrm>
          <a:prstGeom prst="rect">
            <a:avLst/>
          </a:prstGeom>
          <a:ln w="12700">
            <a:miter lim="400000"/>
          </a:ln>
        </p:spPr>
      </p:pic>
      <p:pic>
        <p:nvPicPr>
          <p:cNvPr id="652"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42437" y="5053604"/>
            <a:ext cx="1004547" cy="1004547"/>
          </a:xfrm>
          <a:prstGeom prst="rect">
            <a:avLst/>
          </a:prstGeom>
          <a:ln w="12700">
            <a:miter lim="400000"/>
          </a:ln>
        </p:spPr>
      </p:pic>
      <p:pic>
        <p:nvPicPr>
          <p:cNvPr id="653" name="Graphic 13" descr="Graphic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6093" y="5038385"/>
            <a:ext cx="1099309" cy="1099309"/>
          </a:xfrm>
          <a:prstGeom prst="rect">
            <a:avLst/>
          </a:prstGeom>
          <a:ln w="12700">
            <a:miter lim="400000"/>
          </a:ln>
        </p:spPr>
      </p:pic>
      <p:pic>
        <p:nvPicPr>
          <p:cNvPr id="654" name="Graphic 15" descr="Graphic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18247" y="5095310"/>
            <a:ext cx="921134" cy="921135"/>
          </a:xfrm>
          <a:prstGeom prst="rect">
            <a:avLst/>
          </a:prstGeom>
          <a:ln w="12700">
            <a:miter lim="400000"/>
          </a:ln>
        </p:spPr>
      </p:pic>
      <p:grpSp>
        <p:nvGrpSpPr>
          <p:cNvPr id="657" name="Group"/>
          <p:cNvGrpSpPr/>
          <p:nvPr/>
        </p:nvGrpSpPr>
        <p:grpSpPr>
          <a:xfrm>
            <a:off x="1128631" y="4781709"/>
            <a:ext cx="2165282" cy="1548337"/>
            <a:chOff x="0" y="0"/>
            <a:chExt cx="2165281" cy="1548335"/>
          </a:xfrm>
        </p:grpSpPr>
        <p:pic>
          <p:nvPicPr>
            <p:cNvPr id="655" name="Graphic 17" descr="Graphic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7245" y="120299"/>
              <a:ext cx="1428037" cy="1428037"/>
            </a:xfrm>
            <a:prstGeom prst="rect">
              <a:avLst/>
            </a:prstGeom>
            <a:ln w="12700" cap="flat">
              <a:noFill/>
              <a:miter lim="400000"/>
            </a:ln>
            <a:effectLst/>
          </p:spPr>
        </p:pic>
        <p:pic>
          <p:nvPicPr>
            <p:cNvPr id="656" name="Graphic 19" descr="Graphic 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1428036" cy="1428036"/>
            </a:xfrm>
            <a:prstGeom prst="rect">
              <a:avLst/>
            </a:prstGeom>
            <a:ln w="12700" cap="flat">
              <a:noFill/>
              <a:miter lim="400000"/>
            </a:ln>
            <a:effectLst/>
          </p:spPr>
        </p:pic>
      </p:grpSp>
      <p:pic>
        <p:nvPicPr>
          <p:cNvPr id="658"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6802" y="1178821"/>
            <a:ext cx="490478" cy="490478"/>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Title 1"/>
          <p:cNvSpPr txBox="1">
            <a:spLocks noGrp="1"/>
          </p:cNvSpPr>
          <p:nvPr>
            <p:ph type="title"/>
          </p:nvPr>
        </p:nvSpPr>
        <p:spPr>
          <a:xfrm>
            <a:off x="1619573" y="1123625"/>
            <a:ext cx="9734227" cy="925197"/>
          </a:xfrm>
          <a:prstGeom prst="rect">
            <a:avLst/>
          </a:prstGeom>
          <a:solidFill>
            <a:srgbClr val="FFFFFF"/>
          </a:solidFill>
        </p:spPr>
        <p:txBody>
          <a:bodyPr/>
          <a:lstStyle/>
          <a:p>
            <a:r>
              <a:t>Limite el consumo de sal (el sodio) a 2,300 mg o menos al día</a:t>
            </a:r>
          </a:p>
        </p:txBody>
      </p:sp>
      <p:sp>
        <p:nvSpPr>
          <p:cNvPr id="663" name="Limite los alimentos y las comidas con sal añadida, como comidas congeladas, comida rápida, alimentos enlatados o en frasco, bocadillos envasados, carnes procesadas y productos horneados.…"/>
          <p:cNvSpPr txBox="1">
            <a:spLocks noGrp="1"/>
          </p:cNvSpPr>
          <p:nvPr>
            <p:ph type="body" sz="half" idx="1"/>
          </p:nvPr>
        </p:nvSpPr>
        <p:spPr>
          <a:xfrm>
            <a:off x="840928" y="2433217"/>
            <a:ext cx="6335899" cy="3774914"/>
          </a:xfrm>
          <a:prstGeom prst="rect">
            <a:avLst/>
          </a:prstGeom>
        </p:spPr>
        <p:txBody>
          <a:bodyPr/>
          <a:lstStyle/>
          <a:p>
            <a:pPr marL="203454" indent="-203454" defTabSz="813816">
              <a:spcBef>
                <a:spcPts val="800"/>
              </a:spcBef>
              <a:defRPr sz="2136"/>
            </a:pPr>
            <a:r>
              <a:t>Limite los alimentos y las comidas con sal añadida, como comidas congeladas, comida rápida, alimentos enlatados o en frasco, bocadillos envasados, carnes procesadas y productos horneados.</a:t>
            </a:r>
          </a:p>
          <a:p>
            <a:pPr marL="203454" indent="-203454" defTabSz="813816">
              <a:spcBef>
                <a:spcPts val="800"/>
              </a:spcBef>
              <a:defRPr sz="2136"/>
            </a:pPr>
            <a:r>
              <a:t>Coma vegetales frescos o congelados, o elija alimentos enlatados que indiquen en el envase “sin sal añadida”.</a:t>
            </a:r>
          </a:p>
          <a:p>
            <a:pPr marL="203454" indent="-203454" defTabSz="813816">
              <a:spcBef>
                <a:spcPts val="800"/>
              </a:spcBef>
              <a:defRPr sz="2136"/>
            </a:pPr>
            <a:r>
              <a:t>Use hierbas frescas o secas, jugo de limón u otros condimentos para añadir sabor a sus platillos.</a:t>
            </a:r>
          </a:p>
          <a:p>
            <a:pPr marL="203454" indent="-203454" defTabSz="813816">
              <a:spcBef>
                <a:spcPts val="800"/>
              </a:spcBef>
              <a:defRPr sz="2136"/>
            </a:pPr>
            <a:r>
              <a:t>Beba agua en lugar de bebidas deportivas o soda</a:t>
            </a:r>
          </a:p>
        </p:txBody>
      </p:sp>
      <p:pic>
        <p:nvPicPr>
          <p:cNvPr id="664"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465877" y="2555584"/>
            <a:ext cx="4104416" cy="3121945"/>
          </a:xfrm>
          <a:prstGeom prst="rect">
            <a:avLst/>
          </a:prstGeom>
          <a:ln w="12700">
            <a:miter lim="400000"/>
          </a:ln>
        </p:spPr>
      </p:pic>
      <p:grpSp>
        <p:nvGrpSpPr>
          <p:cNvPr id="667" name="Group"/>
          <p:cNvGrpSpPr/>
          <p:nvPr/>
        </p:nvGrpSpPr>
        <p:grpSpPr>
          <a:xfrm>
            <a:off x="763022" y="1170114"/>
            <a:ext cx="778037" cy="556354"/>
            <a:chOff x="0" y="0"/>
            <a:chExt cx="778035" cy="556352"/>
          </a:xfrm>
        </p:grpSpPr>
        <p:pic>
          <p:nvPicPr>
            <p:cNvPr id="665"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666"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
        <p:nvSpPr>
          <p:cNvPr id="668" name="Straight Connector 7"/>
          <p:cNvSpPr/>
          <p:nvPr/>
        </p:nvSpPr>
        <p:spPr>
          <a:xfrm>
            <a:off x="838200" y="2143851"/>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itle 2"/>
          <p:cNvSpPr txBox="1">
            <a:spLocks noGrp="1"/>
          </p:cNvSpPr>
          <p:nvPr>
            <p:ph type="title"/>
          </p:nvPr>
        </p:nvSpPr>
        <p:spPr>
          <a:prstGeom prst="rect">
            <a:avLst/>
          </a:prstGeom>
        </p:spPr>
        <p:txBody>
          <a:bodyPr/>
          <a:lstStyle/>
          <a:p>
            <a:r>
              <a:t>Lea los datos de nutrición para el sodio</a:t>
            </a:r>
          </a:p>
        </p:txBody>
      </p:sp>
      <p:sp>
        <p:nvSpPr>
          <p:cNvPr id="673" name="Text Placeholder 3"/>
          <p:cNvSpPr txBox="1">
            <a:spLocks noGrp="1"/>
          </p:cNvSpPr>
          <p:nvPr>
            <p:ph type="body" sz="half" idx="1"/>
          </p:nvPr>
        </p:nvSpPr>
        <p:spPr>
          <a:xfrm>
            <a:off x="840928" y="2161171"/>
            <a:ext cx="5152383" cy="3488387"/>
          </a:xfrm>
          <a:prstGeom prst="rect">
            <a:avLst/>
          </a:prstGeom>
        </p:spPr>
        <p:txBody>
          <a:bodyPr/>
          <a:lstStyle/>
          <a:p>
            <a:r>
              <a:t>Los alimentos bajos en sodio tienen un valor diario del 5% o menos</a:t>
            </a:r>
          </a:p>
          <a:p>
            <a:r>
              <a:t>Los alimentos alto en sodio tienen un 20% o mas del valor diario </a:t>
            </a:r>
          </a:p>
        </p:txBody>
      </p:sp>
      <p:pic>
        <p:nvPicPr>
          <p:cNvPr id="674" name="Picture 2" descr="Picture 2"/>
          <p:cNvPicPr>
            <a:picLocks noChangeAspect="1"/>
          </p:cNvPicPr>
          <p:nvPr/>
        </p:nvPicPr>
        <p:blipFill>
          <a:blip r:embed="rId3"/>
          <a:stretch>
            <a:fillRect/>
          </a:stretch>
        </p:blipFill>
        <p:spPr>
          <a:xfrm>
            <a:off x="6953027" y="2023989"/>
            <a:ext cx="4465127" cy="4001055"/>
          </a:xfrm>
          <a:prstGeom prst="rect">
            <a:avLst/>
          </a:prstGeom>
          <a:ln w="12700">
            <a:miter lim="400000"/>
          </a:ln>
        </p:spPr>
      </p:pic>
      <p:sp>
        <p:nvSpPr>
          <p:cNvPr id="675"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FDA, 2021</a:t>
            </a:r>
            <a:r>
              <a:rPr lang="en-US" dirty="0"/>
              <a:t>.</a:t>
            </a:r>
            <a:endParaRPr dirty="0"/>
          </a:p>
        </p:txBody>
      </p:sp>
      <p:grpSp>
        <p:nvGrpSpPr>
          <p:cNvPr id="678" name="Group"/>
          <p:cNvGrpSpPr/>
          <p:nvPr/>
        </p:nvGrpSpPr>
        <p:grpSpPr>
          <a:xfrm>
            <a:off x="763022" y="1170114"/>
            <a:ext cx="778037" cy="556354"/>
            <a:chOff x="0" y="0"/>
            <a:chExt cx="778035" cy="556352"/>
          </a:xfrm>
        </p:grpSpPr>
        <p:pic>
          <p:nvPicPr>
            <p:cNvPr id="676"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677"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itle 1"/>
          <p:cNvSpPr txBox="1">
            <a:spLocks noGrp="1"/>
          </p:cNvSpPr>
          <p:nvPr>
            <p:ph type="title"/>
          </p:nvPr>
        </p:nvSpPr>
        <p:spPr>
          <a:prstGeom prst="rect">
            <a:avLst/>
          </a:prstGeom>
        </p:spPr>
        <p:txBody>
          <a:bodyPr/>
          <a:lstStyle/>
          <a:p>
            <a:r>
              <a:t>Limite el azúcar</a:t>
            </a:r>
          </a:p>
        </p:txBody>
      </p:sp>
      <p:sp>
        <p:nvSpPr>
          <p:cNvPr id="683" name="Elija comidas con azúcar natural, por ejemplo frutas, en lugar de productos dulces como galletas, pasteles y caramelos…"/>
          <p:cNvSpPr txBox="1">
            <a:spLocks noGrp="1"/>
          </p:cNvSpPr>
          <p:nvPr>
            <p:ph type="body" sz="half" idx="1"/>
          </p:nvPr>
        </p:nvSpPr>
        <p:spPr>
          <a:xfrm>
            <a:off x="840928" y="2161171"/>
            <a:ext cx="6197104" cy="4140944"/>
          </a:xfrm>
          <a:prstGeom prst="rect">
            <a:avLst/>
          </a:prstGeom>
        </p:spPr>
        <p:txBody>
          <a:bodyPr>
            <a:normAutofit lnSpcReduction="10000"/>
          </a:bodyPr>
          <a:lstStyle/>
          <a:p>
            <a:pPr marL="214884" indent="-214884" defTabSz="859536">
              <a:spcBef>
                <a:spcPts val="900"/>
              </a:spcBef>
              <a:defRPr sz="2256"/>
            </a:pPr>
            <a:r>
              <a:t>Elija comidas con azúcar natural, por ejemplo frutas, en lugar de productos dulces como galletas, pasteles y caramelos</a:t>
            </a:r>
          </a:p>
          <a:p>
            <a:pPr marL="214884" indent="-214884" defTabSz="859536">
              <a:spcBef>
                <a:spcPts val="900"/>
              </a:spcBef>
              <a:defRPr sz="2256"/>
            </a:pPr>
            <a:r>
              <a:t>Evite comidas procesadas y envasadas que tengan azúcares añadidos</a:t>
            </a:r>
          </a:p>
          <a:p>
            <a:pPr marL="453644" indent="-214884" defTabSz="859536">
              <a:spcBef>
                <a:spcPts val="900"/>
              </a:spcBef>
              <a:defRPr sz="2256"/>
            </a:pPr>
            <a:r>
              <a:t>Hasta los alimentos como las barras de granola, los cereales y el yogur pueden contener mucha azúcar </a:t>
            </a:r>
          </a:p>
          <a:p>
            <a:pPr marL="214884" indent="-214884" defTabSz="859536">
              <a:spcBef>
                <a:spcPts val="900"/>
              </a:spcBef>
              <a:defRPr sz="2256"/>
            </a:pPr>
            <a:r>
              <a:t>Evite las bebidas azucaradas como las sodas y las bebidas endulzadas de té o café.</a:t>
            </a:r>
          </a:p>
          <a:p>
            <a:pPr marL="214884" indent="-214884" defTabSz="859536">
              <a:spcBef>
                <a:spcPts val="900"/>
              </a:spcBef>
              <a:defRPr sz="2256"/>
            </a:pPr>
            <a:r>
              <a:t>Limite los jugos de frutas, hasta los que indiquen “no contiene azúcar”</a:t>
            </a:r>
          </a:p>
        </p:txBody>
      </p:sp>
      <p:pic>
        <p:nvPicPr>
          <p:cNvPr id="684"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232199" y="2311504"/>
            <a:ext cx="4121601" cy="3714130"/>
          </a:xfrm>
          <a:prstGeom prst="rect">
            <a:avLst/>
          </a:prstGeom>
          <a:ln w="12700">
            <a:miter lim="400000"/>
          </a:ln>
        </p:spPr>
      </p:pic>
      <p:grpSp>
        <p:nvGrpSpPr>
          <p:cNvPr id="687" name="Group"/>
          <p:cNvGrpSpPr/>
          <p:nvPr/>
        </p:nvGrpSpPr>
        <p:grpSpPr>
          <a:xfrm>
            <a:off x="763022" y="1170114"/>
            <a:ext cx="778037" cy="556354"/>
            <a:chOff x="0" y="0"/>
            <a:chExt cx="778035" cy="556352"/>
          </a:xfrm>
        </p:grpSpPr>
        <p:pic>
          <p:nvPicPr>
            <p:cNvPr id="685"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686"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prstGeom prst="rect">
            <a:avLst/>
          </a:prstGeom>
        </p:spPr>
        <p:txBody>
          <a:bodyPr/>
          <a:lstStyle/>
          <a:p>
            <a:r>
              <a:t>¿Qué son los riñones?</a:t>
            </a:r>
          </a:p>
        </p:txBody>
      </p:sp>
      <p:sp>
        <p:nvSpPr>
          <p:cNvPr id="201" name="Text Placeholder 6"/>
          <p:cNvSpPr txBox="1">
            <a:spLocks noGrp="1"/>
          </p:cNvSpPr>
          <p:nvPr>
            <p:ph type="body" sz="half" idx="1"/>
          </p:nvPr>
        </p:nvSpPr>
        <p:spPr>
          <a:xfrm>
            <a:off x="838200" y="2157351"/>
            <a:ext cx="6047579" cy="3734335"/>
          </a:xfrm>
          <a:prstGeom prst="rect">
            <a:avLst/>
          </a:prstGeom>
        </p:spPr>
        <p:txBody>
          <a:bodyPr/>
          <a:lstStyle/>
          <a:p>
            <a:r>
              <a:t>Son dos órganos en forma de frijol que se encuentran en la parte baja de la espalda.</a:t>
            </a:r>
          </a:p>
          <a:p>
            <a:endParaRPr/>
          </a:p>
          <a:p>
            <a:r>
              <a:t>Sus riñones son órganos vitales, se necesita al menos 1 riñón sano para poder vivir </a:t>
            </a:r>
          </a:p>
        </p:txBody>
      </p:sp>
      <p:grpSp>
        <p:nvGrpSpPr>
          <p:cNvPr id="209" name="Group"/>
          <p:cNvGrpSpPr/>
          <p:nvPr/>
        </p:nvGrpSpPr>
        <p:grpSpPr>
          <a:xfrm>
            <a:off x="8241052" y="1073491"/>
            <a:ext cx="1896623" cy="5056759"/>
            <a:chOff x="0" y="0"/>
            <a:chExt cx="1896621" cy="5056758"/>
          </a:xfrm>
        </p:grpSpPr>
        <p:sp>
          <p:nvSpPr>
            <p:cNvPr id="202" name="Freeform: Shape 10"/>
            <p:cNvSpPr/>
            <p:nvPr/>
          </p:nvSpPr>
          <p:spPr>
            <a:xfrm>
              <a:off x="-1" y="0"/>
              <a:ext cx="1896623" cy="5056759"/>
            </a:xfrm>
            <a:custGeom>
              <a:avLst/>
              <a:gdLst/>
              <a:ahLst/>
              <a:cxnLst>
                <a:cxn ang="0">
                  <a:pos x="wd2" y="hd2"/>
                </a:cxn>
                <a:cxn ang="5400000">
                  <a:pos x="wd2" y="hd2"/>
                </a:cxn>
                <a:cxn ang="10800000">
                  <a:pos x="wd2" y="hd2"/>
                </a:cxn>
                <a:cxn ang="16200000">
                  <a:pos x="wd2" y="hd2"/>
                </a:cxn>
              </a:cxnLst>
              <a:rect l="0" t="0" r="r" b="b"/>
              <a:pathLst>
                <a:path w="21339" h="21575" extrusionOk="0">
                  <a:moveTo>
                    <a:pt x="21308" y="11593"/>
                  </a:moveTo>
                  <a:cubicBezTo>
                    <a:pt x="21147" y="11538"/>
                    <a:pt x="20912" y="11402"/>
                    <a:pt x="20715" y="11170"/>
                  </a:cubicBezTo>
                  <a:cubicBezTo>
                    <a:pt x="20517" y="10939"/>
                    <a:pt x="19673" y="10830"/>
                    <a:pt x="19439" y="10652"/>
                  </a:cubicBezTo>
                  <a:cubicBezTo>
                    <a:pt x="19205" y="10475"/>
                    <a:pt x="19025" y="9930"/>
                    <a:pt x="19008" y="9344"/>
                  </a:cubicBezTo>
                  <a:cubicBezTo>
                    <a:pt x="18990" y="8758"/>
                    <a:pt x="18684" y="8083"/>
                    <a:pt x="18415" y="7790"/>
                  </a:cubicBezTo>
                  <a:cubicBezTo>
                    <a:pt x="18145" y="7497"/>
                    <a:pt x="17875" y="7177"/>
                    <a:pt x="17965" y="6808"/>
                  </a:cubicBezTo>
                  <a:cubicBezTo>
                    <a:pt x="18055" y="6441"/>
                    <a:pt x="18019" y="6072"/>
                    <a:pt x="17894" y="5882"/>
                  </a:cubicBezTo>
                  <a:cubicBezTo>
                    <a:pt x="17768" y="5691"/>
                    <a:pt x="17714" y="5704"/>
                    <a:pt x="17912" y="5316"/>
                  </a:cubicBezTo>
                  <a:cubicBezTo>
                    <a:pt x="18110" y="4927"/>
                    <a:pt x="17714" y="4498"/>
                    <a:pt x="17103" y="4089"/>
                  </a:cubicBezTo>
                  <a:cubicBezTo>
                    <a:pt x="16492" y="3680"/>
                    <a:pt x="15180" y="3674"/>
                    <a:pt x="14838" y="3578"/>
                  </a:cubicBezTo>
                  <a:cubicBezTo>
                    <a:pt x="14497" y="3483"/>
                    <a:pt x="13832" y="3428"/>
                    <a:pt x="13203" y="3292"/>
                  </a:cubicBezTo>
                  <a:cubicBezTo>
                    <a:pt x="12574" y="3156"/>
                    <a:pt x="12161" y="3115"/>
                    <a:pt x="12161" y="3019"/>
                  </a:cubicBezTo>
                  <a:cubicBezTo>
                    <a:pt x="12161" y="2924"/>
                    <a:pt x="12143" y="2672"/>
                    <a:pt x="12394" y="2467"/>
                  </a:cubicBezTo>
                  <a:cubicBezTo>
                    <a:pt x="12646" y="2263"/>
                    <a:pt x="12646" y="2058"/>
                    <a:pt x="12646" y="2058"/>
                  </a:cubicBezTo>
                  <a:cubicBezTo>
                    <a:pt x="12916" y="2113"/>
                    <a:pt x="12934" y="2018"/>
                    <a:pt x="13168" y="1833"/>
                  </a:cubicBezTo>
                  <a:cubicBezTo>
                    <a:pt x="13401" y="1649"/>
                    <a:pt x="13473" y="1527"/>
                    <a:pt x="13420" y="1431"/>
                  </a:cubicBezTo>
                  <a:cubicBezTo>
                    <a:pt x="13366" y="1336"/>
                    <a:pt x="13132" y="1349"/>
                    <a:pt x="13132" y="1349"/>
                  </a:cubicBezTo>
                  <a:cubicBezTo>
                    <a:pt x="13132" y="1349"/>
                    <a:pt x="13546" y="756"/>
                    <a:pt x="12736" y="375"/>
                  </a:cubicBezTo>
                  <a:cubicBezTo>
                    <a:pt x="12090" y="70"/>
                    <a:pt x="11113" y="13"/>
                    <a:pt x="10745" y="3"/>
                  </a:cubicBezTo>
                  <a:lnTo>
                    <a:pt x="10745" y="0"/>
                  </a:lnTo>
                  <a:cubicBezTo>
                    <a:pt x="10745" y="0"/>
                    <a:pt x="10718" y="0"/>
                    <a:pt x="10671" y="1"/>
                  </a:cubicBezTo>
                  <a:cubicBezTo>
                    <a:pt x="10624" y="0"/>
                    <a:pt x="10597" y="0"/>
                    <a:pt x="10597" y="0"/>
                  </a:cubicBezTo>
                  <a:lnTo>
                    <a:pt x="10597" y="3"/>
                  </a:lnTo>
                  <a:cubicBezTo>
                    <a:pt x="10229" y="13"/>
                    <a:pt x="9252" y="70"/>
                    <a:pt x="8606" y="375"/>
                  </a:cubicBezTo>
                  <a:cubicBezTo>
                    <a:pt x="7798" y="757"/>
                    <a:pt x="8211" y="1350"/>
                    <a:pt x="8211" y="1350"/>
                  </a:cubicBezTo>
                  <a:cubicBezTo>
                    <a:pt x="8211" y="1350"/>
                    <a:pt x="7977" y="1336"/>
                    <a:pt x="7923" y="1432"/>
                  </a:cubicBezTo>
                  <a:cubicBezTo>
                    <a:pt x="7869" y="1527"/>
                    <a:pt x="7941" y="1650"/>
                    <a:pt x="8174" y="1834"/>
                  </a:cubicBezTo>
                  <a:cubicBezTo>
                    <a:pt x="8408" y="2018"/>
                    <a:pt x="8426" y="2113"/>
                    <a:pt x="8696" y="2059"/>
                  </a:cubicBezTo>
                  <a:cubicBezTo>
                    <a:pt x="8696" y="2059"/>
                    <a:pt x="8696" y="2263"/>
                    <a:pt x="8947" y="2468"/>
                  </a:cubicBezTo>
                  <a:cubicBezTo>
                    <a:pt x="9199" y="2672"/>
                    <a:pt x="9180" y="2924"/>
                    <a:pt x="9180" y="3020"/>
                  </a:cubicBezTo>
                  <a:cubicBezTo>
                    <a:pt x="9180" y="3115"/>
                    <a:pt x="8767" y="3156"/>
                    <a:pt x="8138" y="3292"/>
                  </a:cubicBezTo>
                  <a:cubicBezTo>
                    <a:pt x="7509" y="3428"/>
                    <a:pt x="6844" y="3483"/>
                    <a:pt x="6503" y="3578"/>
                  </a:cubicBezTo>
                  <a:cubicBezTo>
                    <a:pt x="6162" y="3674"/>
                    <a:pt x="4849" y="3681"/>
                    <a:pt x="4239" y="4090"/>
                  </a:cubicBezTo>
                  <a:cubicBezTo>
                    <a:pt x="3627" y="4499"/>
                    <a:pt x="3232" y="4928"/>
                    <a:pt x="3430" y="5316"/>
                  </a:cubicBezTo>
                  <a:cubicBezTo>
                    <a:pt x="3627" y="5705"/>
                    <a:pt x="3573" y="5691"/>
                    <a:pt x="3447" y="5882"/>
                  </a:cubicBezTo>
                  <a:cubicBezTo>
                    <a:pt x="3322" y="6073"/>
                    <a:pt x="3286" y="6441"/>
                    <a:pt x="3375" y="6809"/>
                  </a:cubicBezTo>
                  <a:cubicBezTo>
                    <a:pt x="3465" y="7177"/>
                    <a:pt x="3196" y="7497"/>
                    <a:pt x="2926" y="7790"/>
                  </a:cubicBezTo>
                  <a:cubicBezTo>
                    <a:pt x="2656" y="8083"/>
                    <a:pt x="2351" y="8758"/>
                    <a:pt x="2332" y="9344"/>
                  </a:cubicBezTo>
                  <a:cubicBezTo>
                    <a:pt x="2315" y="9930"/>
                    <a:pt x="2135" y="10475"/>
                    <a:pt x="1901" y="10653"/>
                  </a:cubicBezTo>
                  <a:cubicBezTo>
                    <a:pt x="1668" y="10830"/>
                    <a:pt x="823" y="10939"/>
                    <a:pt x="625" y="11171"/>
                  </a:cubicBezTo>
                  <a:cubicBezTo>
                    <a:pt x="428" y="11402"/>
                    <a:pt x="194" y="11539"/>
                    <a:pt x="32" y="11593"/>
                  </a:cubicBezTo>
                  <a:cubicBezTo>
                    <a:pt x="-130" y="11648"/>
                    <a:pt x="374" y="11750"/>
                    <a:pt x="607" y="11593"/>
                  </a:cubicBezTo>
                  <a:cubicBezTo>
                    <a:pt x="841" y="11436"/>
                    <a:pt x="1003" y="11355"/>
                    <a:pt x="1146" y="11382"/>
                  </a:cubicBezTo>
                  <a:cubicBezTo>
                    <a:pt x="1290" y="11409"/>
                    <a:pt x="1093" y="11695"/>
                    <a:pt x="913" y="11995"/>
                  </a:cubicBezTo>
                  <a:cubicBezTo>
                    <a:pt x="733" y="12295"/>
                    <a:pt x="553" y="12493"/>
                    <a:pt x="877" y="12493"/>
                  </a:cubicBezTo>
                  <a:cubicBezTo>
                    <a:pt x="1200" y="12493"/>
                    <a:pt x="1416" y="12036"/>
                    <a:pt x="1506" y="11941"/>
                  </a:cubicBezTo>
                  <a:cubicBezTo>
                    <a:pt x="1596" y="11845"/>
                    <a:pt x="1578" y="12172"/>
                    <a:pt x="1344" y="12404"/>
                  </a:cubicBezTo>
                  <a:cubicBezTo>
                    <a:pt x="1110" y="12636"/>
                    <a:pt x="1164" y="12711"/>
                    <a:pt x="1344" y="12724"/>
                  </a:cubicBezTo>
                  <a:cubicBezTo>
                    <a:pt x="1524" y="12738"/>
                    <a:pt x="1703" y="12534"/>
                    <a:pt x="1703" y="12534"/>
                  </a:cubicBezTo>
                  <a:cubicBezTo>
                    <a:pt x="1703" y="12534"/>
                    <a:pt x="2054" y="12638"/>
                    <a:pt x="2426" y="12275"/>
                  </a:cubicBezTo>
                  <a:cubicBezTo>
                    <a:pt x="2426" y="12275"/>
                    <a:pt x="2797" y="12376"/>
                    <a:pt x="3142" y="11963"/>
                  </a:cubicBezTo>
                  <a:cubicBezTo>
                    <a:pt x="3487" y="11550"/>
                    <a:pt x="3753" y="11006"/>
                    <a:pt x="3620" y="10755"/>
                  </a:cubicBezTo>
                  <a:cubicBezTo>
                    <a:pt x="3487" y="10503"/>
                    <a:pt x="5134" y="9406"/>
                    <a:pt x="5320" y="8469"/>
                  </a:cubicBezTo>
                  <a:cubicBezTo>
                    <a:pt x="5505" y="7532"/>
                    <a:pt x="5851" y="6807"/>
                    <a:pt x="5983" y="6757"/>
                  </a:cubicBezTo>
                  <a:cubicBezTo>
                    <a:pt x="6116" y="6707"/>
                    <a:pt x="6886" y="7643"/>
                    <a:pt x="6568" y="8137"/>
                  </a:cubicBezTo>
                  <a:cubicBezTo>
                    <a:pt x="6249" y="8630"/>
                    <a:pt x="6222" y="8872"/>
                    <a:pt x="6196" y="8962"/>
                  </a:cubicBezTo>
                  <a:cubicBezTo>
                    <a:pt x="6169" y="9053"/>
                    <a:pt x="5745" y="9425"/>
                    <a:pt x="5612" y="9838"/>
                  </a:cubicBezTo>
                  <a:cubicBezTo>
                    <a:pt x="5479" y="10251"/>
                    <a:pt x="5001" y="10694"/>
                    <a:pt x="5426" y="12124"/>
                  </a:cubicBezTo>
                  <a:cubicBezTo>
                    <a:pt x="5851" y="13554"/>
                    <a:pt x="6541" y="14027"/>
                    <a:pt x="6621" y="14319"/>
                  </a:cubicBezTo>
                  <a:cubicBezTo>
                    <a:pt x="6700" y="14611"/>
                    <a:pt x="6700" y="15376"/>
                    <a:pt x="6674" y="15528"/>
                  </a:cubicBezTo>
                  <a:cubicBezTo>
                    <a:pt x="6648" y="15679"/>
                    <a:pt x="6515" y="15890"/>
                    <a:pt x="6488" y="16051"/>
                  </a:cubicBezTo>
                  <a:cubicBezTo>
                    <a:pt x="6462" y="16212"/>
                    <a:pt x="5825" y="16776"/>
                    <a:pt x="6542" y="17894"/>
                  </a:cubicBezTo>
                  <a:cubicBezTo>
                    <a:pt x="7258" y="19012"/>
                    <a:pt x="7418" y="19656"/>
                    <a:pt x="7418" y="19777"/>
                  </a:cubicBezTo>
                  <a:cubicBezTo>
                    <a:pt x="7418" y="19898"/>
                    <a:pt x="7258" y="19918"/>
                    <a:pt x="7418" y="20079"/>
                  </a:cubicBezTo>
                  <a:cubicBezTo>
                    <a:pt x="7577" y="20240"/>
                    <a:pt x="6993" y="20581"/>
                    <a:pt x="6559" y="20719"/>
                  </a:cubicBezTo>
                  <a:cubicBezTo>
                    <a:pt x="6125" y="20857"/>
                    <a:pt x="5960" y="20964"/>
                    <a:pt x="5902" y="21035"/>
                  </a:cubicBezTo>
                  <a:cubicBezTo>
                    <a:pt x="5844" y="21106"/>
                    <a:pt x="5867" y="21182"/>
                    <a:pt x="6019" y="21182"/>
                  </a:cubicBezTo>
                  <a:cubicBezTo>
                    <a:pt x="6019" y="21182"/>
                    <a:pt x="5949" y="21240"/>
                    <a:pt x="6067" y="21302"/>
                  </a:cubicBezTo>
                  <a:cubicBezTo>
                    <a:pt x="6183" y="21364"/>
                    <a:pt x="6324" y="21342"/>
                    <a:pt x="6324" y="21342"/>
                  </a:cubicBezTo>
                  <a:cubicBezTo>
                    <a:pt x="6324" y="21342"/>
                    <a:pt x="6313" y="21413"/>
                    <a:pt x="6501" y="21431"/>
                  </a:cubicBezTo>
                  <a:cubicBezTo>
                    <a:pt x="6688" y="21449"/>
                    <a:pt x="6770" y="21426"/>
                    <a:pt x="6770" y="21426"/>
                  </a:cubicBezTo>
                  <a:cubicBezTo>
                    <a:pt x="6770" y="21426"/>
                    <a:pt x="6876" y="21506"/>
                    <a:pt x="7087" y="21502"/>
                  </a:cubicBezTo>
                  <a:cubicBezTo>
                    <a:pt x="7298" y="21498"/>
                    <a:pt x="7346" y="21435"/>
                    <a:pt x="7369" y="21391"/>
                  </a:cubicBezTo>
                  <a:cubicBezTo>
                    <a:pt x="7392" y="21346"/>
                    <a:pt x="7462" y="21253"/>
                    <a:pt x="7580" y="21248"/>
                  </a:cubicBezTo>
                  <a:cubicBezTo>
                    <a:pt x="7697" y="21244"/>
                    <a:pt x="7767" y="21284"/>
                    <a:pt x="7721" y="21324"/>
                  </a:cubicBezTo>
                  <a:cubicBezTo>
                    <a:pt x="7674" y="21364"/>
                    <a:pt x="7650" y="21391"/>
                    <a:pt x="7580" y="21453"/>
                  </a:cubicBezTo>
                  <a:cubicBezTo>
                    <a:pt x="7510" y="21515"/>
                    <a:pt x="7674" y="21600"/>
                    <a:pt x="8120" y="21569"/>
                  </a:cubicBezTo>
                  <a:cubicBezTo>
                    <a:pt x="8566" y="21538"/>
                    <a:pt x="8378" y="21378"/>
                    <a:pt x="8648" y="21266"/>
                  </a:cubicBezTo>
                  <a:cubicBezTo>
                    <a:pt x="8918" y="21155"/>
                    <a:pt x="9035" y="21066"/>
                    <a:pt x="9024" y="20906"/>
                  </a:cubicBezTo>
                  <a:cubicBezTo>
                    <a:pt x="9012" y="20746"/>
                    <a:pt x="9481" y="20777"/>
                    <a:pt x="9411" y="20496"/>
                  </a:cubicBezTo>
                  <a:cubicBezTo>
                    <a:pt x="9340" y="20216"/>
                    <a:pt x="9188" y="20136"/>
                    <a:pt x="9329" y="19984"/>
                  </a:cubicBezTo>
                  <a:cubicBezTo>
                    <a:pt x="9470" y="19833"/>
                    <a:pt x="9235" y="19655"/>
                    <a:pt x="9211" y="19584"/>
                  </a:cubicBezTo>
                  <a:cubicBezTo>
                    <a:pt x="9188" y="19513"/>
                    <a:pt x="9222" y="18841"/>
                    <a:pt x="9302" y="18649"/>
                  </a:cubicBezTo>
                  <a:cubicBezTo>
                    <a:pt x="9382" y="18458"/>
                    <a:pt x="9674" y="17803"/>
                    <a:pt x="9621" y="17542"/>
                  </a:cubicBezTo>
                  <a:cubicBezTo>
                    <a:pt x="9568" y="17280"/>
                    <a:pt x="9966" y="17079"/>
                    <a:pt x="9568" y="16424"/>
                  </a:cubicBezTo>
                  <a:cubicBezTo>
                    <a:pt x="9170" y="15769"/>
                    <a:pt x="9807" y="15850"/>
                    <a:pt x="9781" y="15175"/>
                  </a:cubicBezTo>
                  <a:cubicBezTo>
                    <a:pt x="9754" y="14501"/>
                    <a:pt x="10232" y="14279"/>
                    <a:pt x="10126" y="13655"/>
                  </a:cubicBezTo>
                  <a:cubicBezTo>
                    <a:pt x="10019" y="13031"/>
                    <a:pt x="10338" y="12688"/>
                    <a:pt x="10391" y="12346"/>
                  </a:cubicBezTo>
                  <a:cubicBezTo>
                    <a:pt x="10428" y="12105"/>
                    <a:pt x="10544" y="12019"/>
                    <a:pt x="10610" y="11989"/>
                  </a:cubicBezTo>
                  <a:cubicBezTo>
                    <a:pt x="10700" y="12017"/>
                    <a:pt x="10833" y="12095"/>
                    <a:pt x="10867" y="12316"/>
                  </a:cubicBezTo>
                  <a:cubicBezTo>
                    <a:pt x="10920" y="12658"/>
                    <a:pt x="11159" y="13030"/>
                    <a:pt x="11053" y="13655"/>
                  </a:cubicBezTo>
                  <a:cubicBezTo>
                    <a:pt x="10947" y="14279"/>
                    <a:pt x="11266" y="14501"/>
                    <a:pt x="11239" y="15175"/>
                  </a:cubicBezTo>
                  <a:cubicBezTo>
                    <a:pt x="11212" y="15850"/>
                    <a:pt x="11850" y="15769"/>
                    <a:pt x="11452" y="16424"/>
                  </a:cubicBezTo>
                  <a:cubicBezTo>
                    <a:pt x="11053" y="17078"/>
                    <a:pt x="11292" y="17280"/>
                    <a:pt x="11239" y="17542"/>
                  </a:cubicBezTo>
                  <a:cubicBezTo>
                    <a:pt x="11186" y="17803"/>
                    <a:pt x="11638" y="18458"/>
                    <a:pt x="11718" y="18649"/>
                  </a:cubicBezTo>
                  <a:cubicBezTo>
                    <a:pt x="11797" y="18841"/>
                    <a:pt x="11832" y="19513"/>
                    <a:pt x="11809" y="19584"/>
                  </a:cubicBezTo>
                  <a:cubicBezTo>
                    <a:pt x="11785" y="19655"/>
                    <a:pt x="11550" y="19833"/>
                    <a:pt x="11691" y="19984"/>
                  </a:cubicBezTo>
                  <a:cubicBezTo>
                    <a:pt x="11832" y="20136"/>
                    <a:pt x="11679" y="20216"/>
                    <a:pt x="11609" y="20496"/>
                  </a:cubicBezTo>
                  <a:cubicBezTo>
                    <a:pt x="11538" y="20777"/>
                    <a:pt x="12008" y="20746"/>
                    <a:pt x="11996" y="20906"/>
                  </a:cubicBezTo>
                  <a:cubicBezTo>
                    <a:pt x="11984" y="21066"/>
                    <a:pt x="12102" y="21155"/>
                    <a:pt x="12372" y="21266"/>
                  </a:cubicBezTo>
                  <a:cubicBezTo>
                    <a:pt x="12642" y="21378"/>
                    <a:pt x="12454" y="21538"/>
                    <a:pt x="12900" y="21569"/>
                  </a:cubicBezTo>
                  <a:cubicBezTo>
                    <a:pt x="13346" y="21600"/>
                    <a:pt x="13510" y="21515"/>
                    <a:pt x="13440" y="21453"/>
                  </a:cubicBezTo>
                  <a:cubicBezTo>
                    <a:pt x="13370" y="21391"/>
                    <a:pt x="13346" y="21364"/>
                    <a:pt x="13299" y="21324"/>
                  </a:cubicBezTo>
                  <a:cubicBezTo>
                    <a:pt x="13252" y="21284"/>
                    <a:pt x="13323" y="21244"/>
                    <a:pt x="13440" y="21248"/>
                  </a:cubicBezTo>
                  <a:cubicBezTo>
                    <a:pt x="13557" y="21253"/>
                    <a:pt x="13628" y="21346"/>
                    <a:pt x="13651" y="21391"/>
                  </a:cubicBezTo>
                  <a:cubicBezTo>
                    <a:pt x="13675" y="21435"/>
                    <a:pt x="13721" y="21498"/>
                    <a:pt x="13933" y="21502"/>
                  </a:cubicBezTo>
                  <a:cubicBezTo>
                    <a:pt x="14144" y="21506"/>
                    <a:pt x="14250" y="21426"/>
                    <a:pt x="14250" y="21426"/>
                  </a:cubicBezTo>
                  <a:cubicBezTo>
                    <a:pt x="14250" y="21426"/>
                    <a:pt x="14332" y="21449"/>
                    <a:pt x="14520" y="21431"/>
                  </a:cubicBezTo>
                  <a:cubicBezTo>
                    <a:pt x="14708" y="21413"/>
                    <a:pt x="14696" y="21342"/>
                    <a:pt x="14696" y="21342"/>
                  </a:cubicBezTo>
                  <a:cubicBezTo>
                    <a:pt x="14696" y="21342"/>
                    <a:pt x="14837" y="21364"/>
                    <a:pt x="14954" y="21302"/>
                  </a:cubicBezTo>
                  <a:cubicBezTo>
                    <a:pt x="15071" y="21240"/>
                    <a:pt x="15001" y="21182"/>
                    <a:pt x="15001" y="21182"/>
                  </a:cubicBezTo>
                  <a:cubicBezTo>
                    <a:pt x="15154" y="21182"/>
                    <a:pt x="15178" y="21106"/>
                    <a:pt x="15119" y="21035"/>
                  </a:cubicBezTo>
                  <a:cubicBezTo>
                    <a:pt x="15060" y="20964"/>
                    <a:pt x="14896" y="20857"/>
                    <a:pt x="14461" y="20719"/>
                  </a:cubicBezTo>
                  <a:cubicBezTo>
                    <a:pt x="14027" y="20581"/>
                    <a:pt x="13443" y="20240"/>
                    <a:pt x="13603" y="20079"/>
                  </a:cubicBezTo>
                  <a:cubicBezTo>
                    <a:pt x="13762" y="19918"/>
                    <a:pt x="13603" y="19898"/>
                    <a:pt x="13603" y="19777"/>
                  </a:cubicBezTo>
                  <a:cubicBezTo>
                    <a:pt x="13603" y="19656"/>
                    <a:pt x="13762" y="19012"/>
                    <a:pt x="14479" y="17894"/>
                  </a:cubicBezTo>
                  <a:cubicBezTo>
                    <a:pt x="15196" y="16776"/>
                    <a:pt x="14718" y="16212"/>
                    <a:pt x="14692" y="16051"/>
                  </a:cubicBezTo>
                  <a:cubicBezTo>
                    <a:pt x="14665" y="15890"/>
                    <a:pt x="14533" y="15679"/>
                    <a:pt x="14506" y="15528"/>
                  </a:cubicBezTo>
                  <a:cubicBezTo>
                    <a:pt x="14479" y="15377"/>
                    <a:pt x="14638" y="14611"/>
                    <a:pt x="14718" y="14319"/>
                  </a:cubicBezTo>
                  <a:cubicBezTo>
                    <a:pt x="14798" y="14027"/>
                    <a:pt x="15489" y="13554"/>
                    <a:pt x="15914" y="12124"/>
                  </a:cubicBezTo>
                  <a:cubicBezTo>
                    <a:pt x="16338" y="10694"/>
                    <a:pt x="15542" y="10251"/>
                    <a:pt x="15409" y="9838"/>
                  </a:cubicBezTo>
                  <a:cubicBezTo>
                    <a:pt x="15277" y="9425"/>
                    <a:pt x="15170" y="9053"/>
                    <a:pt x="15143" y="8962"/>
                  </a:cubicBezTo>
                  <a:cubicBezTo>
                    <a:pt x="15117" y="8872"/>
                    <a:pt x="15090" y="8630"/>
                    <a:pt x="14772" y="8137"/>
                  </a:cubicBezTo>
                  <a:cubicBezTo>
                    <a:pt x="14453" y="7643"/>
                    <a:pt x="15224" y="6707"/>
                    <a:pt x="15356" y="6757"/>
                  </a:cubicBezTo>
                  <a:cubicBezTo>
                    <a:pt x="15489" y="6807"/>
                    <a:pt x="15834" y="7532"/>
                    <a:pt x="16020" y="8469"/>
                  </a:cubicBezTo>
                  <a:cubicBezTo>
                    <a:pt x="16206" y="9406"/>
                    <a:pt x="17853" y="10503"/>
                    <a:pt x="17720" y="10755"/>
                  </a:cubicBezTo>
                  <a:cubicBezTo>
                    <a:pt x="17588" y="11006"/>
                    <a:pt x="17853" y="11550"/>
                    <a:pt x="18198" y="11963"/>
                  </a:cubicBezTo>
                  <a:cubicBezTo>
                    <a:pt x="18543" y="12376"/>
                    <a:pt x="18914" y="12275"/>
                    <a:pt x="18914" y="12275"/>
                  </a:cubicBezTo>
                  <a:cubicBezTo>
                    <a:pt x="19286" y="12638"/>
                    <a:pt x="19637" y="12534"/>
                    <a:pt x="19637" y="12534"/>
                  </a:cubicBezTo>
                  <a:cubicBezTo>
                    <a:pt x="19637" y="12534"/>
                    <a:pt x="19816" y="12738"/>
                    <a:pt x="19996" y="12724"/>
                  </a:cubicBezTo>
                  <a:cubicBezTo>
                    <a:pt x="20176" y="12711"/>
                    <a:pt x="20230" y="12636"/>
                    <a:pt x="19996" y="12404"/>
                  </a:cubicBezTo>
                  <a:cubicBezTo>
                    <a:pt x="19763" y="12172"/>
                    <a:pt x="19744" y="11845"/>
                    <a:pt x="19834" y="11941"/>
                  </a:cubicBezTo>
                  <a:cubicBezTo>
                    <a:pt x="19924" y="12036"/>
                    <a:pt x="20140" y="12493"/>
                    <a:pt x="20463" y="12493"/>
                  </a:cubicBezTo>
                  <a:cubicBezTo>
                    <a:pt x="20787" y="12493"/>
                    <a:pt x="20607" y="12295"/>
                    <a:pt x="20427" y="11995"/>
                  </a:cubicBezTo>
                  <a:cubicBezTo>
                    <a:pt x="20247" y="11695"/>
                    <a:pt x="20050" y="11409"/>
                    <a:pt x="20194" y="11382"/>
                  </a:cubicBezTo>
                  <a:cubicBezTo>
                    <a:pt x="20338" y="11355"/>
                    <a:pt x="20499" y="11436"/>
                    <a:pt x="20733" y="11593"/>
                  </a:cubicBezTo>
                  <a:cubicBezTo>
                    <a:pt x="20966" y="11749"/>
                    <a:pt x="21470" y="11647"/>
                    <a:pt x="21308" y="11593"/>
                  </a:cubicBezTo>
                  <a:close/>
                </a:path>
              </a:pathLst>
            </a:custGeom>
            <a:solidFill>
              <a:srgbClr val="75C2BD"/>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grpSp>
          <p:nvGrpSpPr>
            <p:cNvPr id="205" name="Group 26"/>
            <p:cNvGrpSpPr/>
            <p:nvPr/>
          </p:nvGrpSpPr>
          <p:grpSpPr>
            <a:xfrm>
              <a:off x="618360" y="1864482"/>
              <a:ext cx="214662" cy="341415"/>
              <a:chOff x="0" y="0"/>
              <a:chExt cx="214661" cy="341414"/>
            </a:xfrm>
          </p:grpSpPr>
          <p:sp>
            <p:nvSpPr>
              <p:cNvPr id="203" name="Graphic 23"/>
              <p:cNvSpPr/>
              <p:nvPr/>
            </p:nvSpPr>
            <p:spPr>
              <a:xfrm rot="5218784">
                <a:off x="-58405" y="71971"/>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04" name="Oval 24"/>
              <p:cNvSpPr/>
              <p:nvPr/>
            </p:nvSpPr>
            <p:spPr>
              <a:xfrm>
                <a:off x="110174" y="103033"/>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nvGrpSpPr>
            <p:cNvPr id="208" name="Group 28"/>
            <p:cNvGrpSpPr/>
            <p:nvPr/>
          </p:nvGrpSpPr>
          <p:grpSpPr>
            <a:xfrm>
              <a:off x="1064153" y="1875489"/>
              <a:ext cx="204698" cy="335724"/>
              <a:chOff x="0" y="0"/>
              <a:chExt cx="204696" cy="335723"/>
            </a:xfrm>
          </p:grpSpPr>
          <p:sp>
            <p:nvSpPr>
              <p:cNvPr id="206" name="Graphic 23"/>
              <p:cNvSpPr/>
              <p:nvPr/>
            </p:nvSpPr>
            <p:spPr>
              <a:xfrm rot="16275441">
                <a:off x="-63387" y="69126"/>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07" name="Oval 30"/>
              <p:cNvSpPr/>
              <p:nvPr/>
            </p:nvSpPr>
            <p:spPr>
              <a:xfrm rot="11056657">
                <a:off x="48844" y="90576"/>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1" name="Picture 12" descr="Picture 12"/>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6135646" y="1826487"/>
            <a:ext cx="3532763" cy="4577652"/>
          </a:xfrm>
          <a:prstGeom prst="rect">
            <a:avLst/>
          </a:prstGeom>
          <a:ln w="12700">
            <a:miter lim="400000"/>
          </a:ln>
        </p:spPr>
      </p:pic>
      <p:sp>
        <p:nvSpPr>
          <p:cNvPr id="692" name="Title 2"/>
          <p:cNvSpPr txBox="1">
            <a:spLocks noGrp="1"/>
          </p:cNvSpPr>
          <p:nvPr>
            <p:ph type="title"/>
          </p:nvPr>
        </p:nvSpPr>
        <p:spPr>
          <a:prstGeom prst="rect">
            <a:avLst/>
          </a:prstGeom>
        </p:spPr>
        <p:txBody>
          <a:bodyPr/>
          <a:lstStyle/>
          <a:p>
            <a:r>
              <a:t>Lea los datos de nutrición para el azúcar</a:t>
            </a:r>
          </a:p>
        </p:txBody>
      </p:sp>
      <p:sp>
        <p:nvSpPr>
          <p:cNvPr id="693" name="Text Placeholder 3"/>
          <p:cNvSpPr txBox="1">
            <a:spLocks noGrp="1"/>
          </p:cNvSpPr>
          <p:nvPr>
            <p:ph type="body" sz="half" idx="1"/>
          </p:nvPr>
        </p:nvSpPr>
        <p:spPr>
          <a:xfrm>
            <a:off x="840928" y="2161171"/>
            <a:ext cx="4810548" cy="3488387"/>
          </a:xfrm>
          <a:prstGeom prst="rect">
            <a:avLst/>
          </a:prstGeom>
        </p:spPr>
        <p:txBody>
          <a:bodyPr/>
          <a:lstStyle/>
          <a:p>
            <a:r>
              <a:t>4 gramos (g) de azúcar = 1 cucharadita</a:t>
            </a:r>
          </a:p>
          <a:p>
            <a:r>
              <a:t>Bajo contenido de azúcar agregada es un 5% menos del valor diario</a:t>
            </a:r>
          </a:p>
          <a:p>
            <a:r>
              <a:t>Alto contenido de azúcar agregada es 20% o mas del valor diario</a:t>
            </a:r>
          </a:p>
        </p:txBody>
      </p:sp>
      <p:pic>
        <p:nvPicPr>
          <p:cNvPr id="694" name="Image" descr="Image"/>
          <p:cNvPicPr>
            <a:picLocks noChangeAspect="1"/>
          </p:cNvPicPr>
          <p:nvPr/>
        </p:nvPicPr>
        <p:blipFill>
          <a:blip r:embed="rId4"/>
          <a:stretch>
            <a:fillRect/>
          </a:stretch>
        </p:blipFill>
        <p:spPr>
          <a:xfrm>
            <a:off x="9518475" y="3342656"/>
            <a:ext cx="2576412" cy="1179101"/>
          </a:xfrm>
          <a:prstGeom prst="rect">
            <a:avLst/>
          </a:prstGeom>
          <a:ln w="12700">
            <a:miter lim="400000"/>
          </a:ln>
        </p:spPr>
      </p:pic>
      <p:sp>
        <p:nvSpPr>
          <p:cNvPr id="695" name="TextBox 1"/>
          <p:cNvSpPr txBox="1"/>
          <p:nvPr/>
        </p:nvSpPr>
        <p:spPr>
          <a:xfrm>
            <a:off x="9839868" y="3585560"/>
            <a:ext cx="2144713" cy="546658"/>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defRPr sz="1700" b="1">
                <a:solidFill>
                  <a:srgbClr val="FFFFFF"/>
                </a:solidFill>
              </a:defRPr>
            </a:lvl1pPr>
          </a:lstStyle>
          <a:p>
            <a:r>
              <a:t>% del valor diario de azúcar agregada</a:t>
            </a:r>
          </a:p>
        </p:txBody>
      </p:sp>
      <p:grpSp>
        <p:nvGrpSpPr>
          <p:cNvPr id="698" name="Group"/>
          <p:cNvGrpSpPr/>
          <p:nvPr/>
        </p:nvGrpSpPr>
        <p:grpSpPr>
          <a:xfrm>
            <a:off x="763022" y="1170114"/>
            <a:ext cx="778037" cy="556354"/>
            <a:chOff x="0" y="0"/>
            <a:chExt cx="778035" cy="556352"/>
          </a:xfrm>
        </p:grpSpPr>
        <p:pic>
          <p:nvPicPr>
            <p:cNvPr id="696" name="Graphic 17" descr="Graphic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697" name="Graphic 19" descr="Graphic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
        <p:nvSpPr>
          <p:cNvPr id="699"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FDA, 2021</a:t>
            </a:r>
            <a:r>
              <a:rPr lang="en-US" dirty="0"/>
              <a:t>.</a:t>
            </a:r>
            <a:endParaRPr dirty="0"/>
          </a:p>
        </p:txBody>
      </p:sp>
      <p:sp>
        <p:nvSpPr>
          <p:cNvPr id="700" name="Circle"/>
          <p:cNvSpPr/>
          <p:nvPr/>
        </p:nvSpPr>
        <p:spPr>
          <a:xfrm>
            <a:off x="9241446" y="4529236"/>
            <a:ext cx="570533" cy="570533"/>
          </a:xfrm>
          <a:prstGeom prst="ellipse">
            <a:avLst/>
          </a:prstGeom>
          <a:ln w="63500">
            <a:solidFill>
              <a:schemeClr val="accent1"/>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prstGeom prst="rect">
            <a:avLst/>
          </a:prstGeom>
        </p:spPr>
        <p:txBody>
          <a:bodyPr/>
          <a:lstStyle/>
          <a:p>
            <a:r>
              <a:t>Elija grasas saludables</a:t>
            </a:r>
          </a:p>
        </p:txBody>
      </p:sp>
      <p:sp>
        <p:nvSpPr>
          <p:cNvPr id="705" name="Elija carnes magras o pescado…"/>
          <p:cNvSpPr txBox="1">
            <a:spLocks noGrp="1"/>
          </p:cNvSpPr>
          <p:nvPr>
            <p:ph type="body" idx="1"/>
          </p:nvPr>
        </p:nvSpPr>
        <p:spPr>
          <a:xfrm>
            <a:off x="838200" y="2157351"/>
            <a:ext cx="10515600" cy="4081963"/>
          </a:xfrm>
          <a:prstGeom prst="rect">
            <a:avLst/>
          </a:prstGeom>
        </p:spPr>
        <p:txBody>
          <a:bodyPr/>
          <a:lstStyle/>
          <a:p>
            <a:r>
              <a:t>Elija carnes magras o pescado</a:t>
            </a:r>
          </a:p>
          <a:p>
            <a:r>
              <a:t>Pruebe frijoles, lentejas o  quinoa en lugar de carne</a:t>
            </a:r>
          </a:p>
          <a:p>
            <a:pPr marL="0" indent="0">
              <a:spcBef>
                <a:spcPts val="2000"/>
              </a:spcBef>
              <a:buClrTx/>
              <a:buSzTx/>
              <a:buFontTx/>
              <a:buNone/>
              <a:defRPr b="1">
                <a:solidFill>
                  <a:srgbClr val="005C8F"/>
                </a:solidFill>
              </a:defRPr>
            </a:pPr>
            <a:r>
              <a:t>Entérese de los 3 tipos de grasas</a:t>
            </a:r>
          </a:p>
          <a:p>
            <a:r>
              <a:t>Elija </a:t>
            </a:r>
            <a:r>
              <a:rPr b="1"/>
              <a:t>grasas insaturadas</a:t>
            </a:r>
            <a:r>
              <a:t>: son líquidas a temperatura ambiente, como el aceite de oliva o el aceite de canola, y el aceite de aguacate que es sano para el corazón.</a:t>
            </a:r>
          </a:p>
          <a:p>
            <a:r>
              <a:t>Limite las </a:t>
            </a:r>
            <a:r>
              <a:rPr b="1"/>
              <a:t>grasas saturadas</a:t>
            </a:r>
            <a:r>
              <a:t>: son sólidas a temperatura ambiente, como la mantequilla y piel de pollo</a:t>
            </a:r>
          </a:p>
          <a:p>
            <a:r>
              <a:t>Evite las</a:t>
            </a:r>
            <a:r>
              <a:rPr b="1"/>
              <a:t> grasas trans</a:t>
            </a:r>
            <a:r>
              <a:t>: grasas producidas por el hombre, como el aceite hidrogenado</a:t>
            </a:r>
          </a:p>
        </p:txBody>
      </p:sp>
      <p:pic>
        <p:nvPicPr>
          <p:cNvPr id="706" name="Graphic 15" descr="Graphic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598" y="1170359"/>
            <a:ext cx="462885" cy="462886"/>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Title 1"/>
          <p:cNvSpPr txBox="1">
            <a:spLocks noGrp="1"/>
          </p:cNvSpPr>
          <p:nvPr>
            <p:ph type="title"/>
          </p:nvPr>
        </p:nvSpPr>
        <p:spPr>
          <a:prstGeom prst="rect">
            <a:avLst/>
          </a:prstGeom>
        </p:spPr>
        <p:txBody>
          <a:bodyPr/>
          <a:lstStyle/>
          <a:p>
            <a:r>
              <a:t>Coma más frutas, vegetales y granos integrales</a:t>
            </a:r>
          </a:p>
        </p:txBody>
      </p:sp>
      <p:sp>
        <p:nvSpPr>
          <p:cNvPr id="711" name="Llene su plato con más frutas y vegetales…"/>
          <p:cNvSpPr txBox="1">
            <a:spLocks noGrp="1"/>
          </p:cNvSpPr>
          <p:nvPr>
            <p:ph type="body" sz="half" idx="1"/>
          </p:nvPr>
        </p:nvSpPr>
        <p:spPr>
          <a:prstGeom prst="rect">
            <a:avLst/>
          </a:prstGeom>
        </p:spPr>
        <p:txBody>
          <a:bodyPr/>
          <a:lstStyle/>
          <a:p>
            <a:r>
              <a:t>Llene su plato con más frutas y vegetales</a:t>
            </a:r>
          </a:p>
          <a:p>
            <a:r>
              <a:t>Elija granos integrales, como pasta integral, pan de trigo integral, avena</a:t>
            </a:r>
          </a:p>
        </p:txBody>
      </p:sp>
      <p:pic>
        <p:nvPicPr>
          <p:cNvPr id="712"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621042" y="2157348"/>
            <a:ext cx="4283918" cy="3734336"/>
          </a:xfrm>
          <a:prstGeom prst="rect">
            <a:avLst/>
          </a:prstGeom>
          <a:ln w="12700">
            <a:miter lim="400000"/>
          </a:ln>
        </p:spPr>
      </p:pic>
      <p:pic>
        <p:nvPicPr>
          <p:cNvPr id="713" name="Graphic 10" descr="Graphic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6170" y="1135931"/>
            <a:ext cx="557142" cy="557142"/>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Title 1"/>
          <p:cNvSpPr txBox="1">
            <a:spLocks noGrp="1"/>
          </p:cNvSpPr>
          <p:nvPr>
            <p:ph type="title"/>
          </p:nvPr>
        </p:nvSpPr>
        <p:spPr>
          <a:prstGeom prst="rect">
            <a:avLst/>
          </a:prstGeom>
        </p:spPr>
        <p:txBody>
          <a:bodyPr/>
          <a:lstStyle/>
          <a:p>
            <a:r>
              <a:t>Controle el tamaño de las porciones</a:t>
            </a:r>
          </a:p>
        </p:txBody>
      </p:sp>
      <p:sp>
        <p:nvSpPr>
          <p:cNvPr id="718" name="Content Placeholder 2"/>
          <p:cNvSpPr txBox="1">
            <a:spLocks noGrp="1"/>
          </p:cNvSpPr>
          <p:nvPr>
            <p:ph type="body" sz="half" idx="1"/>
          </p:nvPr>
        </p:nvSpPr>
        <p:spPr>
          <a:xfrm>
            <a:off x="838200" y="2157351"/>
            <a:ext cx="10515600" cy="1690282"/>
          </a:xfrm>
          <a:prstGeom prst="rect">
            <a:avLst/>
          </a:prstGeom>
        </p:spPr>
        <p:txBody>
          <a:bodyPr/>
          <a:lstStyle/>
          <a:p>
            <a:r>
              <a:t>Coma lentamente (aproximadamente 20 minutos) y deje de comer cuando se sienta satisfecho</a:t>
            </a:r>
          </a:p>
          <a:p>
            <a:r>
              <a:t>Lea la información nutricional para saber el tamaño de la porción</a:t>
            </a:r>
          </a:p>
          <a:p>
            <a:r>
              <a:t>Mida o calcule la comida que sea el tamaño correcto de una porción:</a:t>
            </a:r>
          </a:p>
        </p:txBody>
      </p:sp>
      <p:sp>
        <p:nvSpPr>
          <p:cNvPr id="719" name="Rectangle 52"/>
          <p:cNvSpPr txBox="1"/>
          <p:nvPr/>
        </p:nvSpPr>
        <p:spPr>
          <a:xfrm>
            <a:off x="9205293" y="4061426"/>
            <a:ext cx="2514148" cy="7329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defRPr sz="1500">
                <a:solidFill>
                  <a:srgbClr val="535353"/>
                </a:solidFill>
              </a:defRPr>
            </a:pPr>
            <a:r>
              <a:t>1 cucharadita es aproximadamente el tamaño de la punta del dedo índice</a:t>
            </a:r>
          </a:p>
        </p:txBody>
      </p:sp>
      <p:grpSp>
        <p:nvGrpSpPr>
          <p:cNvPr id="737" name="Group"/>
          <p:cNvGrpSpPr/>
          <p:nvPr/>
        </p:nvGrpSpPr>
        <p:grpSpPr>
          <a:xfrm>
            <a:off x="7832554" y="4061426"/>
            <a:ext cx="1375550" cy="1937503"/>
            <a:chOff x="0" y="0"/>
            <a:chExt cx="1375549" cy="1937502"/>
          </a:xfrm>
        </p:grpSpPr>
        <p:sp>
          <p:nvSpPr>
            <p:cNvPr id="720" name="Freeform: Shape 49"/>
            <p:cNvSpPr/>
            <p:nvPr/>
          </p:nvSpPr>
          <p:spPr>
            <a:xfrm>
              <a:off x="1067267" y="1040149"/>
              <a:ext cx="298170" cy="236242"/>
            </a:xfrm>
            <a:custGeom>
              <a:avLst/>
              <a:gdLst/>
              <a:ahLst/>
              <a:cxnLst>
                <a:cxn ang="0">
                  <a:pos x="wd2" y="hd2"/>
                </a:cxn>
                <a:cxn ang="5400000">
                  <a:pos x="wd2" y="hd2"/>
                </a:cxn>
                <a:cxn ang="10800000">
                  <a:pos x="wd2" y="hd2"/>
                </a:cxn>
                <a:cxn ang="16200000">
                  <a:pos x="wd2" y="hd2"/>
                </a:cxn>
              </a:cxnLst>
              <a:rect l="0" t="0" r="r" b="b"/>
              <a:pathLst>
                <a:path w="21600" h="21600" extrusionOk="0">
                  <a:moveTo>
                    <a:pt x="0" y="5662"/>
                  </a:moveTo>
                  <a:lnTo>
                    <a:pt x="1994" y="12373"/>
                  </a:lnTo>
                  <a:lnTo>
                    <a:pt x="3157" y="14260"/>
                  </a:lnTo>
                  <a:lnTo>
                    <a:pt x="4652" y="17196"/>
                  </a:lnTo>
                  <a:lnTo>
                    <a:pt x="7643" y="21600"/>
                  </a:lnTo>
                  <a:lnTo>
                    <a:pt x="14788" y="17406"/>
                  </a:lnTo>
                  <a:lnTo>
                    <a:pt x="20437" y="11744"/>
                  </a:lnTo>
                  <a:lnTo>
                    <a:pt x="21600" y="6501"/>
                  </a:lnTo>
                  <a:lnTo>
                    <a:pt x="20437" y="1049"/>
                  </a:lnTo>
                  <a:lnTo>
                    <a:pt x="16449" y="0"/>
                  </a:lnTo>
                  <a:lnTo>
                    <a:pt x="10966" y="210"/>
                  </a:lnTo>
                  <a:lnTo>
                    <a:pt x="5815" y="2517"/>
                  </a:lnTo>
                  <a:lnTo>
                    <a:pt x="0" y="5662"/>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21" name="Freeform: Shape 50"/>
            <p:cNvSpPr/>
            <p:nvPr/>
          </p:nvSpPr>
          <p:spPr>
            <a:xfrm>
              <a:off x="938825" y="202984"/>
              <a:ext cx="190371" cy="252298"/>
            </a:xfrm>
            <a:custGeom>
              <a:avLst/>
              <a:gdLst/>
              <a:ahLst/>
              <a:cxnLst>
                <a:cxn ang="0">
                  <a:pos x="wd2" y="hd2"/>
                </a:cxn>
                <a:cxn ang="5400000">
                  <a:pos x="wd2" y="hd2"/>
                </a:cxn>
                <a:cxn ang="10800000">
                  <a:pos x="wd2" y="hd2"/>
                </a:cxn>
                <a:cxn ang="16200000">
                  <a:pos x="wd2" y="hd2"/>
                </a:cxn>
              </a:cxnLst>
              <a:rect l="0" t="0" r="r" b="b"/>
              <a:pathLst>
                <a:path w="21600" h="21600" extrusionOk="0">
                  <a:moveTo>
                    <a:pt x="0" y="15120"/>
                  </a:moveTo>
                  <a:lnTo>
                    <a:pt x="5205" y="18851"/>
                  </a:lnTo>
                  <a:lnTo>
                    <a:pt x="11451" y="20618"/>
                  </a:lnTo>
                  <a:lnTo>
                    <a:pt x="16655" y="21600"/>
                  </a:lnTo>
                  <a:lnTo>
                    <a:pt x="21600" y="9818"/>
                  </a:lnTo>
                  <a:lnTo>
                    <a:pt x="20559" y="1964"/>
                  </a:lnTo>
                  <a:lnTo>
                    <a:pt x="14573" y="0"/>
                  </a:lnTo>
                  <a:lnTo>
                    <a:pt x="7287" y="2553"/>
                  </a:lnTo>
                  <a:lnTo>
                    <a:pt x="3383" y="10211"/>
                  </a:lnTo>
                  <a:lnTo>
                    <a:pt x="0" y="1512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22" name="Oval 51"/>
            <p:cNvSpPr/>
            <p:nvPr/>
          </p:nvSpPr>
          <p:spPr>
            <a:xfrm>
              <a:off x="84919" y="762644"/>
              <a:ext cx="737650" cy="770155"/>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grpSp>
          <p:nvGrpSpPr>
            <p:cNvPr id="736" name="Graphic 13"/>
            <p:cNvGrpSpPr/>
            <p:nvPr/>
          </p:nvGrpSpPr>
          <p:grpSpPr>
            <a:xfrm>
              <a:off x="0" y="-1"/>
              <a:ext cx="1375550" cy="1937504"/>
              <a:chOff x="0" y="0"/>
              <a:chExt cx="1375549" cy="1937502"/>
            </a:xfrm>
          </p:grpSpPr>
          <p:sp>
            <p:nvSpPr>
              <p:cNvPr id="723" name="Freeform: Shape 57"/>
              <p:cNvSpPr/>
              <p:nvPr/>
            </p:nvSpPr>
            <p:spPr>
              <a:xfrm>
                <a:off x="0" y="0"/>
                <a:ext cx="1375550" cy="1937503"/>
              </a:xfrm>
              <a:custGeom>
                <a:avLst/>
                <a:gdLst/>
                <a:ahLst/>
                <a:cxnLst>
                  <a:cxn ang="0">
                    <a:pos x="wd2" y="hd2"/>
                  </a:cxn>
                  <a:cxn ang="5400000">
                    <a:pos x="wd2" y="hd2"/>
                  </a:cxn>
                  <a:cxn ang="10800000">
                    <a:pos x="wd2" y="hd2"/>
                  </a:cxn>
                  <a:cxn ang="16200000">
                    <a:pos x="wd2" y="hd2"/>
                  </a:cxn>
                </a:cxnLst>
                <a:rect l="0" t="0" r="r" b="b"/>
                <a:pathLst>
                  <a:path w="21277" h="21553" extrusionOk="0">
                    <a:moveTo>
                      <a:pt x="21230" y="12104"/>
                    </a:moveTo>
                    <a:cubicBezTo>
                      <a:pt x="21024" y="11510"/>
                      <a:pt x="20061" y="11279"/>
                      <a:pt x="18589" y="11471"/>
                    </a:cubicBezTo>
                    <a:cubicBezTo>
                      <a:pt x="16856" y="11914"/>
                      <a:pt x="15194" y="12487"/>
                      <a:pt x="13629" y="13181"/>
                    </a:cubicBezTo>
                    <a:cubicBezTo>
                      <a:pt x="13326" y="12356"/>
                      <a:pt x="13292" y="11492"/>
                      <a:pt x="13530" y="10655"/>
                    </a:cubicBezTo>
                    <a:cubicBezTo>
                      <a:pt x="14031" y="9724"/>
                      <a:pt x="14623" y="8819"/>
                      <a:pt x="15300" y="7946"/>
                    </a:cubicBezTo>
                    <a:cubicBezTo>
                      <a:pt x="16022" y="6871"/>
                      <a:pt x="16655" y="5766"/>
                      <a:pt x="17195" y="4637"/>
                    </a:cubicBezTo>
                    <a:cubicBezTo>
                      <a:pt x="17228" y="4569"/>
                      <a:pt x="17262" y="4499"/>
                      <a:pt x="17296" y="4429"/>
                    </a:cubicBezTo>
                    <a:cubicBezTo>
                      <a:pt x="17686" y="3635"/>
                      <a:pt x="18170" y="2648"/>
                      <a:pt x="16917" y="2130"/>
                    </a:cubicBezTo>
                    <a:cubicBezTo>
                      <a:pt x="16685" y="2025"/>
                      <a:pt x="16399" y="2002"/>
                      <a:pt x="16140" y="2067"/>
                    </a:cubicBezTo>
                    <a:cubicBezTo>
                      <a:pt x="15392" y="2256"/>
                      <a:pt x="14914" y="3130"/>
                      <a:pt x="14598" y="3708"/>
                    </a:cubicBezTo>
                    <a:cubicBezTo>
                      <a:pt x="14519" y="3854"/>
                      <a:pt x="14450" y="3980"/>
                      <a:pt x="14406" y="4036"/>
                    </a:cubicBezTo>
                    <a:cubicBezTo>
                      <a:pt x="14323" y="4142"/>
                      <a:pt x="14123" y="4387"/>
                      <a:pt x="13870" y="4698"/>
                    </a:cubicBezTo>
                    <a:cubicBezTo>
                      <a:pt x="13298" y="5401"/>
                      <a:pt x="12514" y="6364"/>
                      <a:pt x="12223" y="6767"/>
                    </a:cubicBezTo>
                    <a:cubicBezTo>
                      <a:pt x="12044" y="7015"/>
                      <a:pt x="11875" y="7230"/>
                      <a:pt x="11726" y="7405"/>
                    </a:cubicBezTo>
                    <a:cubicBezTo>
                      <a:pt x="12074" y="6558"/>
                      <a:pt x="13989" y="1886"/>
                      <a:pt x="14154" y="1451"/>
                    </a:cubicBezTo>
                    <a:cubicBezTo>
                      <a:pt x="14395" y="917"/>
                      <a:pt x="14039" y="338"/>
                      <a:pt x="13329" y="106"/>
                    </a:cubicBezTo>
                    <a:cubicBezTo>
                      <a:pt x="13067" y="-3"/>
                      <a:pt x="12755" y="-29"/>
                      <a:pt x="12466" y="34"/>
                    </a:cubicBezTo>
                    <a:cubicBezTo>
                      <a:pt x="12107" y="137"/>
                      <a:pt x="11817" y="335"/>
                      <a:pt x="11655" y="587"/>
                    </a:cubicBezTo>
                    <a:cubicBezTo>
                      <a:pt x="11449" y="884"/>
                      <a:pt x="9735" y="4313"/>
                      <a:pt x="9131" y="6051"/>
                    </a:cubicBezTo>
                    <a:cubicBezTo>
                      <a:pt x="9040" y="6544"/>
                      <a:pt x="8771" y="7011"/>
                      <a:pt x="8349" y="7406"/>
                    </a:cubicBezTo>
                    <a:cubicBezTo>
                      <a:pt x="8141" y="5794"/>
                      <a:pt x="8218" y="4170"/>
                      <a:pt x="8578" y="2572"/>
                    </a:cubicBezTo>
                    <a:cubicBezTo>
                      <a:pt x="8808" y="1853"/>
                      <a:pt x="8673" y="1099"/>
                      <a:pt x="8197" y="446"/>
                    </a:cubicBezTo>
                    <a:cubicBezTo>
                      <a:pt x="7975" y="237"/>
                      <a:pt x="7637" y="108"/>
                      <a:pt x="7272" y="92"/>
                    </a:cubicBezTo>
                    <a:cubicBezTo>
                      <a:pt x="6889" y="61"/>
                      <a:pt x="6505" y="153"/>
                      <a:pt x="6225" y="344"/>
                    </a:cubicBezTo>
                    <a:cubicBezTo>
                      <a:pt x="5759" y="769"/>
                      <a:pt x="5537" y="1305"/>
                      <a:pt x="5602" y="1843"/>
                    </a:cubicBezTo>
                    <a:cubicBezTo>
                      <a:pt x="5616" y="2183"/>
                      <a:pt x="5484" y="2983"/>
                      <a:pt x="5345" y="3830"/>
                    </a:cubicBezTo>
                    <a:cubicBezTo>
                      <a:pt x="5193" y="4752"/>
                      <a:pt x="5021" y="5797"/>
                      <a:pt x="5005" y="6452"/>
                    </a:cubicBezTo>
                    <a:cubicBezTo>
                      <a:pt x="5046" y="6851"/>
                      <a:pt x="4942" y="7252"/>
                      <a:pt x="4705" y="7615"/>
                    </a:cubicBezTo>
                    <a:cubicBezTo>
                      <a:pt x="3834" y="6613"/>
                      <a:pt x="3290" y="5482"/>
                      <a:pt x="3116" y="4307"/>
                    </a:cubicBezTo>
                    <a:cubicBezTo>
                      <a:pt x="2962" y="3503"/>
                      <a:pt x="2630" y="2471"/>
                      <a:pt x="1927" y="2126"/>
                    </a:cubicBezTo>
                    <a:cubicBezTo>
                      <a:pt x="1717" y="2020"/>
                      <a:pt x="1453" y="1984"/>
                      <a:pt x="1204" y="2028"/>
                    </a:cubicBezTo>
                    <a:cubicBezTo>
                      <a:pt x="536" y="2143"/>
                      <a:pt x="-205" y="2566"/>
                      <a:pt x="52" y="3921"/>
                    </a:cubicBezTo>
                    <a:cubicBezTo>
                      <a:pt x="222" y="4819"/>
                      <a:pt x="1405" y="8190"/>
                      <a:pt x="1563" y="8638"/>
                    </a:cubicBezTo>
                    <a:cubicBezTo>
                      <a:pt x="1037" y="9888"/>
                      <a:pt x="680" y="11171"/>
                      <a:pt x="498" y="12471"/>
                    </a:cubicBezTo>
                    <a:cubicBezTo>
                      <a:pt x="374" y="13855"/>
                      <a:pt x="456" y="15245"/>
                      <a:pt x="741" y="16617"/>
                    </a:cubicBezTo>
                    <a:cubicBezTo>
                      <a:pt x="729" y="16654"/>
                      <a:pt x="737" y="16694"/>
                      <a:pt x="763" y="16728"/>
                    </a:cubicBezTo>
                    <a:cubicBezTo>
                      <a:pt x="844" y="17150"/>
                      <a:pt x="915" y="17448"/>
                      <a:pt x="939" y="17546"/>
                    </a:cubicBezTo>
                    <a:lnTo>
                      <a:pt x="57" y="20003"/>
                    </a:lnTo>
                    <a:cubicBezTo>
                      <a:pt x="26" y="20088"/>
                      <a:pt x="97" y="20174"/>
                      <a:pt x="215" y="20196"/>
                    </a:cubicBezTo>
                    <a:cubicBezTo>
                      <a:pt x="333" y="20218"/>
                      <a:pt x="453" y="20167"/>
                      <a:pt x="484" y="20082"/>
                    </a:cubicBezTo>
                    <a:lnTo>
                      <a:pt x="1391" y="17558"/>
                    </a:lnTo>
                    <a:lnTo>
                      <a:pt x="1383" y="17524"/>
                    </a:lnTo>
                    <a:cubicBezTo>
                      <a:pt x="1381" y="17516"/>
                      <a:pt x="1328" y="17306"/>
                      <a:pt x="1256" y="16963"/>
                    </a:cubicBezTo>
                    <a:cubicBezTo>
                      <a:pt x="1318" y="16983"/>
                      <a:pt x="1383" y="17006"/>
                      <a:pt x="1455" y="17026"/>
                    </a:cubicBezTo>
                    <a:cubicBezTo>
                      <a:pt x="1529" y="17048"/>
                      <a:pt x="1609" y="17070"/>
                      <a:pt x="1691" y="17089"/>
                    </a:cubicBezTo>
                    <a:cubicBezTo>
                      <a:pt x="1863" y="17131"/>
                      <a:pt x="2038" y="17165"/>
                      <a:pt x="2215" y="17192"/>
                    </a:cubicBezTo>
                    <a:cubicBezTo>
                      <a:pt x="2305" y="17203"/>
                      <a:pt x="2395" y="17216"/>
                      <a:pt x="2484" y="17226"/>
                    </a:cubicBezTo>
                    <a:lnTo>
                      <a:pt x="2745" y="17248"/>
                    </a:lnTo>
                    <a:lnTo>
                      <a:pt x="2990" y="17260"/>
                    </a:lnTo>
                    <a:cubicBezTo>
                      <a:pt x="3068" y="17263"/>
                      <a:pt x="3142" y="17262"/>
                      <a:pt x="3209" y="17263"/>
                    </a:cubicBezTo>
                    <a:cubicBezTo>
                      <a:pt x="3344" y="17266"/>
                      <a:pt x="3457" y="17258"/>
                      <a:pt x="3535" y="17256"/>
                    </a:cubicBezTo>
                    <a:lnTo>
                      <a:pt x="3659" y="17252"/>
                    </a:lnTo>
                    <a:lnTo>
                      <a:pt x="3536" y="17243"/>
                    </a:lnTo>
                    <a:cubicBezTo>
                      <a:pt x="3458" y="17236"/>
                      <a:pt x="3346" y="17231"/>
                      <a:pt x="3214" y="17213"/>
                    </a:cubicBezTo>
                    <a:cubicBezTo>
                      <a:pt x="3149" y="17205"/>
                      <a:pt x="3077" y="17198"/>
                      <a:pt x="3002" y="17187"/>
                    </a:cubicBezTo>
                    <a:lnTo>
                      <a:pt x="2769" y="17149"/>
                    </a:lnTo>
                    <a:lnTo>
                      <a:pt x="2523" y="17100"/>
                    </a:lnTo>
                    <a:cubicBezTo>
                      <a:pt x="2440" y="17081"/>
                      <a:pt x="2358" y="17060"/>
                      <a:pt x="2275" y="17040"/>
                    </a:cubicBezTo>
                    <a:cubicBezTo>
                      <a:pt x="2116" y="16996"/>
                      <a:pt x="1960" y="16946"/>
                      <a:pt x="1809" y="16889"/>
                    </a:cubicBezTo>
                    <a:cubicBezTo>
                      <a:pt x="1736" y="16863"/>
                      <a:pt x="1669" y="16835"/>
                      <a:pt x="1606" y="16808"/>
                    </a:cubicBezTo>
                    <a:cubicBezTo>
                      <a:pt x="1543" y="16780"/>
                      <a:pt x="1485" y="16753"/>
                      <a:pt x="1432" y="16728"/>
                    </a:cubicBezTo>
                    <a:cubicBezTo>
                      <a:pt x="1350" y="16687"/>
                      <a:pt x="1270" y="16642"/>
                      <a:pt x="1194" y="16595"/>
                    </a:cubicBezTo>
                    <a:lnTo>
                      <a:pt x="1181" y="16587"/>
                    </a:lnTo>
                    <a:cubicBezTo>
                      <a:pt x="898" y="15236"/>
                      <a:pt x="816" y="13866"/>
                      <a:pt x="937" y="12502"/>
                    </a:cubicBezTo>
                    <a:cubicBezTo>
                      <a:pt x="1116" y="11211"/>
                      <a:pt x="1473" y="9935"/>
                      <a:pt x="2002" y="8694"/>
                    </a:cubicBezTo>
                    <a:lnTo>
                      <a:pt x="2022" y="8650"/>
                    </a:lnTo>
                    <a:lnTo>
                      <a:pt x="2006" y="8605"/>
                    </a:lnTo>
                    <a:cubicBezTo>
                      <a:pt x="1993" y="8567"/>
                      <a:pt x="664" y="4803"/>
                      <a:pt x="489" y="3878"/>
                    </a:cubicBezTo>
                    <a:cubicBezTo>
                      <a:pt x="318" y="2979"/>
                      <a:pt x="594" y="2460"/>
                      <a:pt x="1307" y="2336"/>
                    </a:cubicBezTo>
                    <a:cubicBezTo>
                      <a:pt x="1436" y="2312"/>
                      <a:pt x="1572" y="2332"/>
                      <a:pt x="1678" y="2389"/>
                    </a:cubicBezTo>
                    <a:cubicBezTo>
                      <a:pt x="2311" y="2942"/>
                      <a:pt x="2664" y="3634"/>
                      <a:pt x="2679" y="4350"/>
                    </a:cubicBezTo>
                    <a:cubicBezTo>
                      <a:pt x="2914" y="5579"/>
                      <a:pt x="3693" y="7485"/>
                      <a:pt x="4556" y="7939"/>
                    </a:cubicBezTo>
                    <a:lnTo>
                      <a:pt x="4516" y="7968"/>
                    </a:lnTo>
                    <a:cubicBezTo>
                      <a:pt x="4477" y="7998"/>
                      <a:pt x="4427" y="8028"/>
                      <a:pt x="4377" y="8062"/>
                    </a:cubicBezTo>
                    <a:cubicBezTo>
                      <a:pt x="4325" y="8096"/>
                      <a:pt x="4273" y="8135"/>
                      <a:pt x="4213" y="8173"/>
                    </a:cubicBezTo>
                    <a:cubicBezTo>
                      <a:pt x="4154" y="8211"/>
                      <a:pt x="4089" y="8250"/>
                      <a:pt x="4027" y="8292"/>
                    </a:cubicBezTo>
                    <a:cubicBezTo>
                      <a:pt x="3960" y="8332"/>
                      <a:pt x="3889" y="8370"/>
                      <a:pt x="3821" y="8413"/>
                    </a:cubicBezTo>
                    <a:lnTo>
                      <a:pt x="3602" y="8531"/>
                    </a:lnTo>
                    <a:cubicBezTo>
                      <a:pt x="3526" y="8568"/>
                      <a:pt x="3453" y="8608"/>
                      <a:pt x="3376" y="8642"/>
                    </a:cubicBezTo>
                    <a:cubicBezTo>
                      <a:pt x="3299" y="8675"/>
                      <a:pt x="3226" y="8713"/>
                      <a:pt x="3150" y="8742"/>
                    </a:cubicBezTo>
                    <a:cubicBezTo>
                      <a:pt x="3076" y="8773"/>
                      <a:pt x="3003" y="8802"/>
                      <a:pt x="2933" y="8829"/>
                    </a:cubicBezTo>
                    <a:cubicBezTo>
                      <a:pt x="2864" y="8855"/>
                      <a:pt x="2796" y="8879"/>
                      <a:pt x="2733" y="8901"/>
                    </a:cubicBezTo>
                    <a:cubicBezTo>
                      <a:pt x="2608" y="8943"/>
                      <a:pt x="2500" y="8975"/>
                      <a:pt x="2423" y="8997"/>
                    </a:cubicBezTo>
                    <a:cubicBezTo>
                      <a:pt x="2346" y="9019"/>
                      <a:pt x="2300" y="9029"/>
                      <a:pt x="2300" y="9029"/>
                    </a:cubicBezTo>
                    <a:cubicBezTo>
                      <a:pt x="2344" y="9031"/>
                      <a:pt x="2388" y="9030"/>
                      <a:pt x="2432" y="9028"/>
                    </a:cubicBezTo>
                    <a:cubicBezTo>
                      <a:pt x="2474" y="9025"/>
                      <a:pt x="2525" y="9023"/>
                      <a:pt x="2583" y="9015"/>
                    </a:cubicBezTo>
                    <a:cubicBezTo>
                      <a:pt x="2648" y="9007"/>
                      <a:pt x="2712" y="8998"/>
                      <a:pt x="2776" y="8986"/>
                    </a:cubicBezTo>
                    <a:cubicBezTo>
                      <a:pt x="2851" y="8972"/>
                      <a:pt x="2926" y="8956"/>
                      <a:pt x="2999" y="8937"/>
                    </a:cubicBezTo>
                    <a:cubicBezTo>
                      <a:pt x="3081" y="8916"/>
                      <a:pt x="3162" y="8892"/>
                      <a:pt x="3241" y="8865"/>
                    </a:cubicBezTo>
                    <a:cubicBezTo>
                      <a:pt x="3325" y="8837"/>
                      <a:pt x="3408" y="8806"/>
                      <a:pt x="3488" y="8772"/>
                    </a:cubicBezTo>
                    <a:cubicBezTo>
                      <a:pt x="3571" y="8738"/>
                      <a:pt x="3649" y="8697"/>
                      <a:pt x="3731" y="8660"/>
                    </a:cubicBezTo>
                    <a:cubicBezTo>
                      <a:pt x="3808" y="8617"/>
                      <a:pt x="3883" y="8574"/>
                      <a:pt x="3957" y="8531"/>
                    </a:cubicBezTo>
                    <a:cubicBezTo>
                      <a:pt x="4027" y="8486"/>
                      <a:pt x="4094" y="8439"/>
                      <a:pt x="4159" y="8394"/>
                    </a:cubicBezTo>
                    <a:cubicBezTo>
                      <a:pt x="4221" y="8347"/>
                      <a:pt x="4278" y="8300"/>
                      <a:pt x="4332" y="8255"/>
                    </a:cubicBezTo>
                    <a:cubicBezTo>
                      <a:pt x="4386" y="8211"/>
                      <a:pt x="4430" y="8164"/>
                      <a:pt x="4473" y="8122"/>
                    </a:cubicBezTo>
                    <a:cubicBezTo>
                      <a:pt x="4512" y="8085"/>
                      <a:pt x="4549" y="8046"/>
                      <a:pt x="4582" y="8005"/>
                    </a:cubicBezTo>
                    <a:lnTo>
                      <a:pt x="4612" y="7968"/>
                    </a:lnTo>
                    <a:lnTo>
                      <a:pt x="4691" y="8004"/>
                    </a:lnTo>
                    <a:lnTo>
                      <a:pt x="4796" y="7976"/>
                    </a:lnTo>
                    <a:cubicBezTo>
                      <a:pt x="4941" y="7937"/>
                      <a:pt x="5416" y="7712"/>
                      <a:pt x="5446" y="6457"/>
                    </a:cubicBezTo>
                    <a:cubicBezTo>
                      <a:pt x="5462" y="5818"/>
                      <a:pt x="5632" y="4781"/>
                      <a:pt x="5783" y="3867"/>
                    </a:cubicBezTo>
                    <a:cubicBezTo>
                      <a:pt x="5918" y="3193"/>
                      <a:pt x="6005" y="2514"/>
                      <a:pt x="6043" y="1834"/>
                    </a:cubicBezTo>
                    <a:cubicBezTo>
                      <a:pt x="5971" y="1384"/>
                      <a:pt x="6145" y="932"/>
                      <a:pt x="6530" y="573"/>
                    </a:cubicBezTo>
                    <a:cubicBezTo>
                      <a:pt x="6720" y="445"/>
                      <a:pt x="6980" y="384"/>
                      <a:pt x="7239" y="408"/>
                    </a:cubicBezTo>
                    <a:cubicBezTo>
                      <a:pt x="7481" y="417"/>
                      <a:pt x="7704" y="503"/>
                      <a:pt x="7850" y="642"/>
                    </a:cubicBezTo>
                    <a:cubicBezTo>
                      <a:pt x="8268" y="1221"/>
                      <a:pt x="8372" y="1891"/>
                      <a:pt x="8142" y="2522"/>
                    </a:cubicBezTo>
                    <a:cubicBezTo>
                      <a:pt x="7937" y="3442"/>
                      <a:pt x="7522" y="6555"/>
                      <a:pt x="7945" y="7530"/>
                    </a:cubicBezTo>
                    <a:lnTo>
                      <a:pt x="7916" y="7535"/>
                    </a:lnTo>
                    <a:cubicBezTo>
                      <a:pt x="7866" y="7543"/>
                      <a:pt x="7810" y="7551"/>
                      <a:pt x="7751" y="7563"/>
                    </a:cubicBezTo>
                    <a:cubicBezTo>
                      <a:pt x="7690" y="7570"/>
                      <a:pt x="7624" y="7578"/>
                      <a:pt x="7555" y="7588"/>
                    </a:cubicBezTo>
                    <a:cubicBezTo>
                      <a:pt x="7485" y="7596"/>
                      <a:pt x="7411" y="7602"/>
                      <a:pt x="7335" y="7612"/>
                    </a:cubicBezTo>
                    <a:lnTo>
                      <a:pt x="7100" y="7632"/>
                    </a:lnTo>
                    <a:lnTo>
                      <a:pt x="6856" y="7649"/>
                    </a:lnTo>
                    <a:cubicBezTo>
                      <a:pt x="6773" y="7653"/>
                      <a:pt x="6692" y="7660"/>
                      <a:pt x="6610" y="7663"/>
                    </a:cubicBezTo>
                    <a:cubicBezTo>
                      <a:pt x="6529" y="7667"/>
                      <a:pt x="6449" y="7673"/>
                      <a:pt x="6372" y="7676"/>
                    </a:cubicBezTo>
                    <a:lnTo>
                      <a:pt x="5945" y="7696"/>
                    </a:lnTo>
                    <a:cubicBezTo>
                      <a:pt x="5695" y="7708"/>
                      <a:pt x="5524" y="7720"/>
                      <a:pt x="5524" y="7720"/>
                    </a:cubicBezTo>
                    <a:cubicBezTo>
                      <a:pt x="5660" y="7751"/>
                      <a:pt x="5799" y="7773"/>
                      <a:pt x="5940" y="7787"/>
                    </a:cubicBezTo>
                    <a:cubicBezTo>
                      <a:pt x="6083" y="7802"/>
                      <a:pt x="6228" y="7812"/>
                      <a:pt x="6373" y="7815"/>
                    </a:cubicBezTo>
                    <a:cubicBezTo>
                      <a:pt x="6453" y="7817"/>
                      <a:pt x="6536" y="7819"/>
                      <a:pt x="6620" y="7817"/>
                    </a:cubicBezTo>
                    <a:cubicBezTo>
                      <a:pt x="6703" y="7817"/>
                      <a:pt x="6789" y="7811"/>
                      <a:pt x="6874" y="7807"/>
                    </a:cubicBezTo>
                    <a:cubicBezTo>
                      <a:pt x="6959" y="7801"/>
                      <a:pt x="7044" y="7793"/>
                      <a:pt x="7127" y="7784"/>
                    </a:cubicBezTo>
                    <a:cubicBezTo>
                      <a:pt x="7211" y="7774"/>
                      <a:pt x="7292" y="7761"/>
                      <a:pt x="7370" y="7749"/>
                    </a:cubicBezTo>
                    <a:cubicBezTo>
                      <a:pt x="7513" y="7724"/>
                      <a:pt x="7653" y="7690"/>
                      <a:pt x="7788" y="7649"/>
                    </a:cubicBezTo>
                    <a:cubicBezTo>
                      <a:pt x="7847" y="7629"/>
                      <a:pt x="7900" y="7609"/>
                      <a:pt x="7946" y="7592"/>
                    </a:cubicBezTo>
                    <a:lnTo>
                      <a:pt x="7967" y="7583"/>
                    </a:lnTo>
                    <a:cubicBezTo>
                      <a:pt x="7980" y="7609"/>
                      <a:pt x="7995" y="7635"/>
                      <a:pt x="8012" y="7660"/>
                    </a:cubicBezTo>
                    <a:lnTo>
                      <a:pt x="8042" y="7706"/>
                    </a:lnTo>
                    <a:lnTo>
                      <a:pt x="8103" y="7730"/>
                    </a:lnTo>
                    <a:cubicBezTo>
                      <a:pt x="8216" y="7770"/>
                      <a:pt x="8347" y="7769"/>
                      <a:pt x="8459" y="7729"/>
                    </a:cubicBezTo>
                    <a:cubicBezTo>
                      <a:pt x="8869" y="7601"/>
                      <a:pt x="9228" y="7077"/>
                      <a:pt x="9559" y="6127"/>
                    </a:cubicBezTo>
                    <a:cubicBezTo>
                      <a:pt x="10157" y="4405"/>
                      <a:pt x="11847" y="1020"/>
                      <a:pt x="12049" y="728"/>
                    </a:cubicBezTo>
                    <a:cubicBezTo>
                      <a:pt x="12156" y="551"/>
                      <a:pt x="12354" y="411"/>
                      <a:pt x="12601" y="336"/>
                    </a:cubicBezTo>
                    <a:cubicBezTo>
                      <a:pt x="12777" y="299"/>
                      <a:pt x="12966" y="318"/>
                      <a:pt x="13122" y="386"/>
                    </a:cubicBezTo>
                    <a:cubicBezTo>
                      <a:pt x="13650" y="548"/>
                      <a:pt x="13915" y="976"/>
                      <a:pt x="13729" y="1367"/>
                    </a:cubicBezTo>
                    <a:cubicBezTo>
                      <a:pt x="13556" y="1823"/>
                      <a:pt x="11360" y="7176"/>
                      <a:pt x="11256" y="7430"/>
                    </a:cubicBezTo>
                    <a:cubicBezTo>
                      <a:pt x="10915" y="8006"/>
                      <a:pt x="11015" y="8098"/>
                      <a:pt x="11076" y="8153"/>
                    </a:cubicBezTo>
                    <a:cubicBezTo>
                      <a:pt x="11134" y="8206"/>
                      <a:pt x="11228" y="8232"/>
                      <a:pt x="11321" y="8220"/>
                    </a:cubicBezTo>
                    <a:cubicBezTo>
                      <a:pt x="11344" y="8217"/>
                      <a:pt x="11366" y="8212"/>
                      <a:pt x="11386" y="8204"/>
                    </a:cubicBezTo>
                    <a:cubicBezTo>
                      <a:pt x="11393" y="8212"/>
                      <a:pt x="11399" y="8221"/>
                      <a:pt x="11407" y="8229"/>
                    </a:cubicBezTo>
                    <a:cubicBezTo>
                      <a:pt x="11438" y="8261"/>
                      <a:pt x="11474" y="8297"/>
                      <a:pt x="11515" y="8335"/>
                    </a:cubicBezTo>
                    <a:cubicBezTo>
                      <a:pt x="11560" y="8375"/>
                      <a:pt x="11609" y="8413"/>
                      <a:pt x="11660" y="8449"/>
                    </a:cubicBezTo>
                    <a:cubicBezTo>
                      <a:pt x="11717" y="8491"/>
                      <a:pt x="11777" y="8529"/>
                      <a:pt x="11841" y="8564"/>
                    </a:cubicBezTo>
                    <a:cubicBezTo>
                      <a:pt x="11907" y="8603"/>
                      <a:pt x="11977" y="8639"/>
                      <a:pt x="12049" y="8673"/>
                    </a:cubicBezTo>
                    <a:cubicBezTo>
                      <a:pt x="12123" y="8707"/>
                      <a:pt x="12201" y="8737"/>
                      <a:pt x="12278" y="8770"/>
                    </a:cubicBezTo>
                    <a:cubicBezTo>
                      <a:pt x="12432" y="8826"/>
                      <a:pt x="12592" y="8875"/>
                      <a:pt x="12756" y="8915"/>
                    </a:cubicBezTo>
                    <a:cubicBezTo>
                      <a:pt x="12833" y="8935"/>
                      <a:pt x="12911" y="8950"/>
                      <a:pt x="12984" y="8963"/>
                    </a:cubicBezTo>
                    <a:cubicBezTo>
                      <a:pt x="13056" y="8979"/>
                      <a:pt x="13127" y="8987"/>
                      <a:pt x="13191" y="8997"/>
                    </a:cubicBezTo>
                    <a:cubicBezTo>
                      <a:pt x="13335" y="9018"/>
                      <a:pt x="13482" y="9029"/>
                      <a:pt x="13628" y="9029"/>
                    </a:cubicBezTo>
                    <a:lnTo>
                      <a:pt x="13227" y="8910"/>
                    </a:lnTo>
                    <a:lnTo>
                      <a:pt x="13037" y="8852"/>
                    </a:lnTo>
                    <a:lnTo>
                      <a:pt x="12826" y="8785"/>
                    </a:lnTo>
                    <a:cubicBezTo>
                      <a:pt x="12753" y="8763"/>
                      <a:pt x="12681" y="8734"/>
                      <a:pt x="12605" y="8710"/>
                    </a:cubicBezTo>
                    <a:cubicBezTo>
                      <a:pt x="12529" y="8686"/>
                      <a:pt x="12455" y="8656"/>
                      <a:pt x="12380" y="8629"/>
                    </a:cubicBezTo>
                    <a:cubicBezTo>
                      <a:pt x="12307" y="8600"/>
                      <a:pt x="12231" y="8573"/>
                      <a:pt x="12160" y="8542"/>
                    </a:cubicBezTo>
                    <a:cubicBezTo>
                      <a:pt x="12092" y="8509"/>
                      <a:pt x="12017" y="8485"/>
                      <a:pt x="11954" y="8451"/>
                    </a:cubicBezTo>
                    <a:cubicBezTo>
                      <a:pt x="11891" y="8418"/>
                      <a:pt x="11822" y="8392"/>
                      <a:pt x="11767" y="8359"/>
                    </a:cubicBezTo>
                    <a:cubicBezTo>
                      <a:pt x="11712" y="8326"/>
                      <a:pt x="11652" y="8300"/>
                      <a:pt x="11605" y="8271"/>
                    </a:cubicBezTo>
                    <a:cubicBezTo>
                      <a:pt x="11557" y="8241"/>
                      <a:pt x="11512" y="8214"/>
                      <a:pt x="11471" y="8190"/>
                    </a:cubicBezTo>
                    <a:lnTo>
                      <a:pt x="11451" y="8176"/>
                    </a:lnTo>
                    <a:cubicBezTo>
                      <a:pt x="11934" y="7804"/>
                      <a:pt x="12327" y="7377"/>
                      <a:pt x="12615" y="6913"/>
                    </a:cubicBezTo>
                    <a:cubicBezTo>
                      <a:pt x="12901" y="6517"/>
                      <a:pt x="13714" y="5518"/>
                      <a:pt x="14252" y="4858"/>
                    </a:cubicBezTo>
                    <a:cubicBezTo>
                      <a:pt x="14506" y="4546"/>
                      <a:pt x="14707" y="4299"/>
                      <a:pt x="14791" y="4191"/>
                    </a:cubicBezTo>
                    <a:cubicBezTo>
                      <a:pt x="14873" y="4072"/>
                      <a:pt x="14946" y="3949"/>
                      <a:pt x="15009" y="3824"/>
                    </a:cubicBezTo>
                    <a:cubicBezTo>
                      <a:pt x="15260" y="3364"/>
                      <a:pt x="15728" y="2507"/>
                      <a:pt x="16286" y="2367"/>
                    </a:cubicBezTo>
                    <a:cubicBezTo>
                      <a:pt x="16424" y="2333"/>
                      <a:pt x="16576" y="2347"/>
                      <a:pt x="16697" y="2405"/>
                    </a:cubicBezTo>
                    <a:cubicBezTo>
                      <a:pt x="17565" y="2764"/>
                      <a:pt x="17320" y="3427"/>
                      <a:pt x="16880" y="4324"/>
                    </a:cubicBezTo>
                    <a:cubicBezTo>
                      <a:pt x="16845" y="4395"/>
                      <a:pt x="16811" y="4466"/>
                      <a:pt x="16778" y="4535"/>
                    </a:cubicBezTo>
                    <a:cubicBezTo>
                      <a:pt x="16247" y="5647"/>
                      <a:pt x="15624" y="6736"/>
                      <a:pt x="14912" y="7795"/>
                    </a:cubicBezTo>
                    <a:cubicBezTo>
                      <a:pt x="14216" y="8691"/>
                      <a:pt x="13610" y="9623"/>
                      <a:pt x="13100" y="10582"/>
                    </a:cubicBezTo>
                    <a:cubicBezTo>
                      <a:pt x="12828" y="11503"/>
                      <a:pt x="12880" y="12458"/>
                      <a:pt x="13253" y="13360"/>
                    </a:cubicBezTo>
                    <a:cubicBezTo>
                      <a:pt x="13215" y="13382"/>
                      <a:pt x="13162" y="13409"/>
                      <a:pt x="13097" y="13440"/>
                    </a:cubicBezTo>
                    <a:cubicBezTo>
                      <a:pt x="13060" y="13456"/>
                      <a:pt x="13020" y="13476"/>
                      <a:pt x="12975" y="13492"/>
                    </a:cubicBezTo>
                    <a:cubicBezTo>
                      <a:pt x="12929" y="13511"/>
                      <a:pt x="12881" y="13528"/>
                      <a:pt x="12832" y="13542"/>
                    </a:cubicBezTo>
                    <a:cubicBezTo>
                      <a:pt x="12781" y="13559"/>
                      <a:pt x="12728" y="13574"/>
                      <a:pt x="12674" y="13586"/>
                    </a:cubicBezTo>
                    <a:cubicBezTo>
                      <a:pt x="12561" y="13608"/>
                      <a:pt x="12446" y="13622"/>
                      <a:pt x="12329" y="13628"/>
                    </a:cubicBezTo>
                    <a:cubicBezTo>
                      <a:pt x="12272" y="13630"/>
                      <a:pt x="12215" y="13627"/>
                      <a:pt x="12158" y="13620"/>
                    </a:cubicBezTo>
                    <a:lnTo>
                      <a:pt x="12076" y="13611"/>
                    </a:lnTo>
                    <a:cubicBezTo>
                      <a:pt x="12050" y="13605"/>
                      <a:pt x="11782" y="13524"/>
                      <a:pt x="11750" y="13509"/>
                    </a:cubicBezTo>
                    <a:lnTo>
                      <a:pt x="11671" y="13466"/>
                    </a:lnTo>
                    <a:lnTo>
                      <a:pt x="11601" y="13428"/>
                    </a:lnTo>
                    <a:lnTo>
                      <a:pt x="11658" y="13476"/>
                    </a:lnTo>
                    <a:lnTo>
                      <a:pt x="11725" y="13531"/>
                    </a:lnTo>
                    <a:cubicBezTo>
                      <a:pt x="11753" y="13552"/>
                      <a:pt x="11789" y="13571"/>
                      <a:pt x="11826" y="13594"/>
                    </a:cubicBezTo>
                    <a:cubicBezTo>
                      <a:pt x="11846" y="13605"/>
                      <a:pt x="11864" y="13619"/>
                      <a:pt x="11887" y="13629"/>
                    </a:cubicBezTo>
                    <a:lnTo>
                      <a:pt x="11958" y="13659"/>
                    </a:lnTo>
                    <a:lnTo>
                      <a:pt x="12035" y="13692"/>
                    </a:lnTo>
                    <a:lnTo>
                      <a:pt x="12122" y="13716"/>
                    </a:lnTo>
                    <a:cubicBezTo>
                      <a:pt x="12183" y="13734"/>
                      <a:pt x="12247" y="13747"/>
                      <a:pt x="12312" y="13756"/>
                    </a:cubicBezTo>
                    <a:cubicBezTo>
                      <a:pt x="12379" y="13766"/>
                      <a:pt x="12448" y="13772"/>
                      <a:pt x="12516" y="13774"/>
                    </a:cubicBezTo>
                    <a:cubicBezTo>
                      <a:pt x="12585" y="13775"/>
                      <a:pt x="12654" y="13774"/>
                      <a:pt x="12723" y="13770"/>
                    </a:cubicBezTo>
                    <a:cubicBezTo>
                      <a:pt x="12789" y="13766"/>
                      <a:pt x="12855" y="13759"/>
                      <a:pt x="12920" y="13749"/>
                    </a:cubicBezTo>
                    <a:cubicBezTo>
                      <a:pt x="12982" y="13741"/>
                      <a:pt x="13042" y="13730"/>
                      <a:pt x="13102" y="13718"/>
                    </a:cubicBezTo>
                    <a:cubicBezTo>
                      <a:pt x="13160" y="13706"/>
                      <a:pt x="13212" y="13692"/>
                      <a:pt x="13261" y="13680"/>
                    </a:cubicBezTo>
                    <a:cubicBezTo>
                      <a:pt x="13325" y="13662"/>
                      <a:pt x="13381" y="13645"/>
                      <a:pt x="13428" y="13630"/>
                    </a:cubicBezTo>
                    <a:lnTo>
                      <a:pt x="13430" y="13633"/>
                    </a:lnTo>
                    <a:lnTo>
                      <a:pt x="13474" y="13614"/>
                    </a:lnTo>
                    <a:lnTo>
                      <a:pt x="13493" y="13608"/>
                    </a:lnTo>
                    <a:cubicBezTo>
                      <a:pt x="13520" y="13598"/>
                      <a:pt x="13545" y="13588"/>
                      <a:pt x="13561" y="13582"/>
                    </a:cubicBezTo>
                    <a:lnTo>
                      <a:pt x="13583" y="13573"/>
                    </a:lnTo>
                    <a:cubicBezTo>
                      <a:pt x="13597" y="13568"/>
                      <a:pt x="13610" y="13561"/>
                      <a:pt x="13622" y="13553"/>
                    </a:cubicBezTo>
                    <a:lnTo>
                      <a:pt x="13625" y="13551"/>
                    </a:lnTo>
                    <a:lnTo>
                      <a:pt x="13636" y="13546"/>
                    </a:lnTo>
                    <a:cubicBezTo>
                      <a:pt x="13660" y="13536"/>
                      <a:pt x="15101" y="12925"/>
                      <a:pt x="16495" y="12423"/>
                    </a:cubicBezTo>
                    <a:cubicBezTo>
                      <a:pt x="16507" y="12453"/>
                      <a:pt x="16521" y="12486"/>
                      <a:pt x="16539" y="12521"/>
                    </a:cubicBezTo>
                    <a:cubicBezTo>
                      <a:pt x="16574" y="12597"/>
                      <a:pt x="16621" y="12683"/>
                      <a:pt x="16677" y="12775"/>
                    </a:cubicBezTo>
                    <a:cubicBezTo>
                      <a:pt x="16733" y="12866"/>
                      <a:pt x="16799" y="12961"/>
                      <a:pt x="16871" y="13054"/>
                    </a:cubicBezTo>
                    <a:cubicBezTo>
                      <a:pt x="16942" y="13144"/>
                      <a:pt x="17020" y="13232"/>
                      <a:pt x="17105" y="13317"/>
                    </a:cubicBezTo>
                    <a:cubicBezTo>
                      <a:pt x="17145" y="13358"/>
                      <a:pt x="17185" y="13396"/>
                      <a:pt x="17227" y="13431"/>
                    </a:cubicBezTo>
                    <a:cubicBezTo>
                      <a:pt x="17268" y="13466"/>
                      <a:pt x="17304" y="13500"/>
                      <a:pt x="17344" y="13529"/>
                    </a:cubicBezTo>
                    <a:cubicBezTo>
                      <a:pt x="17405" y="13576"/>
                      <a:pt x="17469" y="13621"/>
                      <a:pt x="17537" y="13663"/>
                    </a:cubicBezTo>
                    <a:cubicBezTo>
                      <a:pt x="17586" y="13694"/>
                      <a:pt x="17614" y="13710"/>
                      <a:pt x="17614" y="13710"/>
                    </a:cubicBezTo>
                    <a:cubicBezTo>
                      <a:pt x="17614" y="13710"/>
                      <a:pt x="17592" y="13689"/>
                      <a:pt x="17552" y="13653"/>
                    </a:cubicBezTo>
                    <a:cubicBezTo>
                      <a:pt x="17532" y="13634"/>
                      <a:pt x="17507" y="13613"/>
                      <a:pt x="17480" y="13588"/>
                    </a:cubicBezTo>
                    <a:cubicBezTo>
                      <a:pt x="17453" y="13562"/>
                      <a:pt x="17425" y="13532"/>
                      <a:pt x="17392" y="13501"/>
                    </a:cubicBezTo>
                    <a:cubicBezTo>
                      <a:pt x="17359" y="13470"/>
                      <a:pt x="17328" y="13433"/>
                      <a:pt x="17292" y="13397"/>
                    </a:cubicBezTo>
                    <a:cubicBezTo>
                      <a:pt x="17256" y="13360"/>
                      <a:pt x="17222" y="13319"/>
                      <a:pt x="17184" y="13279"/>
                    </a:cubicBezTo>
                    <a:cubicBezTo>
                      <a:pt x="17147" y="13238"/>
                      <a:pt x="17113" y="13194"/>
                      <a:pt x="17075" y="13150"/>
                    </a:cubicBezTo>
                    <a:cubicBezTo>
                      <a:pt x="17037" y="13107"/>
                      <a:pt x="17002" y="13060"/>
                      <a:pt x="16966" y="13015"/>
                    </a:cubicBezTo>
                    <a:cubicBezTo>
                      <a:pt x="16893" y="12925"/>
                      <a:pt x="16826" y="12832"/>
                      <a:pt x="16763" y="12745"/>
                    </a:cubicBezTo>
                    <a:cubicBezTo>
                      <a:pt x="16700" y="12658"/>
                      <a:pt x="16644" y="12576"/>
                      <a:pt x="16596" y="12505"/>
                    </a:cubicBezTo>
                    <a:cubicBezTo>
                      <a:pt x="16573" y="12470"/>
                      <a:pt x="16551" y="12438"/>
                      <a:pt x="16532" y="12410"/>
                    </a:cubicBezTo>
                    <a:cubicBezTo>
                      <a:pt x="17209" y="12144"/>
                      <a:pt x="17925" y="11934"/>
                      <a:pt x="18668" y="11784"/>
                    </a:cubicBezTo>
                    <a:cubicBezTo>
                      <a:pt x="19242" y="11709"/>
                      <a:pt x="20599" y="11597"/>
                      <a:pt x="20802" y="12182"/>
                    </a:cubicBezTo>
                    <a:cubicBezTo>
                      <a:pt x="21027" y="12829"/>
                      <a:pt x="20019" y="13315"/>
                      <a:pt x="19133" y="13609"/>
                    </a:cubicBezTo>
                    <a:cubicBezTo>
                      <a:pt x="17717" y="14079"/>
                      <a:pt x="15453" y="15097"/>
                      <a:pt x="14853" y="15889"/>
                    </a:cubicBezTo>
                    <a:cubicBezTo>
                      <a:pt x="14410" y="16473"/>
                      <a:pt x="13354" y="16965"/>
                      <a:pt x="11325" y="17534"/>
                    </a:cubicBezTo>
                    <a:cubicBezTo>
                      <a:pt x="10478" y="17764"/>
                      <a:pt x="9655" y="18035"/>
                      <a:pt x="8859" y="18345"/>
                    </a:cubicBezTo>
                    <a:cubicBezTo>
                      <a:pt x="8821" y="18340"/>
                      <a:pt x="8782" y="18343"/>
                      <a:pt x="8746" y="18353"/>
                    </a:cubicBezTo>
                    <a:lnTo>
                      <a:pt x="8736" y="18356"/>
                    </a:lnTo>
                    <a:lnTo>
                      <a:pt x="8698" y="18367"/>
                    </a:lnTo>
                    <a:cubicBezTo>
                      <a:pt x="8679" y="18374"/>
                      <a:pt x="8637" y="18382"/>
                      <a:pt x="8588" y="18394"/>
                    </a:cubicBezTo>
                    <a:cubicBezTo>
                      <a:pt x="8535" y="18402"/>
                      <a:pt x="8473" y="18416"/>
                      <a:pt x="8397" y="18424"/>
                    </a:cubicBezTo>
                    <a:cubicBezTo>
                      <a:pt x="8323" y="18436"/>
                      <a:pt x="8236" y="18440"/>
                      <a:pt x="8142" y="18448"/>
                    </a:cubicBezTo>
                    <a:cubicBezTo>
                      <a:pt x="8039" y="18453"/>
                      <a:pt x="7936" y="18454"/>
                      <a:pt x="7833" y="18451"/>
                    </a:cubicBezTo>
                    <a:cubicBezTo>
                      <a:pt x="7778" y="18448"/>
                      <a:pt x="7721" y="18449"/>
                      <a:pt x="7663" y="18444"/>
                    </a:cubicBezTo>
                    <a:lnTo>
                      <a:pt x="7486" y="18427"/>
                    </a:lnTo>
                    <a:cubicBezTo>
                      <a:pt x="7425" y="18422"/>
                      <a:pt x="7364" y="18413"/>
                      <a:pt x="7304" y="18402"/>
                    </a:cubicBezTo>
                    <a:cubicBezTo>
                      <a:pt x="7242" y="18392"/>
                      <a:pt x="7179" y="18384"/>
                      <a:pt x="7117" y="18372"/>
                    </a:cubicBezTo>
                    <a:lnTo>
                      <a:pt x="6931" y="18330"/>
                    </a:lnTo>
                    <a:cubicBezTo>
                      <a:pt x="6868" y="18317"/>
                      <a:pt x="6805" y="18301"/>
                      <a:pt x="6745" y="18282"/>
                    </a:cubicBezTo>
                    <a:cubicBezTo>
                      <a:pt x="6622" y="18249"/>
                      <a:pt x="6501" y="18210"/>
                      <a:pt x="6384" y="18166"/>
                    </a:cubicBezTo>
                    <a:lnTo>
                      <a:pt x="6211" y="18101"/>
                    </a:lnTo>
                    <a:lnTo>
                      <a:pt x="6126" y="18069"/>
                    </a:lnTo>
                    <a:lnTo>
                      <a:pt x="6046" y="18032"/>
                    </a:lnTo>
                    <a:cubicBezTo>
                      <a:pt x="5941" y="17983"/>
                      <a:pt x="5837" y="17937"/>
                      <a:pt x="5742" y="17890"/>
                    </a:cubicBezTo>
                    <a:lnTo>
                      <a:pt x="5482" y="17747"/>
                    </a:lnTo>
                    <a:lnTo>
                      <a:pt x="5367" y="17683"/>
                    </a:lnTo>
                    <a:lnTo>
                      <a:pt x="5269" y="17620"/>
                    </a:lnTo>
                    <a:lnTo>
                      <a:pt x="5110" y="17517"/>
                    </a:lnTo>
                    <a:lnTo>
                      <a:pt x="4971" y="17427"/>
                    </a:lnTo>
                    <a:lnTo>
                      <a:pt x="5097" y="17527"/>
                    </a:lnTo>
                    <a:lnTo>
                      <a:pt x="5241" y="17641"/>
                    </a:lnTo>
                    <a:lnTo>
                      <a:pt x="5330" y="17712"/>
                    </a:lnTo>
                    <a:lnTo>
                      <a:pt x="5437" y="17784"/>
                    </a:lnTo>
                    <a:lnTo>
                      <a:pt x="5678" y="17947"/>
                    </a:lnTo>
                    <a:cubicBezTo>
                      <a:pt x="5768" y="18002"/>
                      <a:pt x="5867" y="18056"/>
                      <a:pt x="5968" y="18115"/>
                    </a:cubicBezTo>
                    <a:lnTo>
                      <a:pt x="6045" y="18158"/>
                    </a:lnTo>
                    <a:lnTo>
                      <a:pt x="6127" y="18198"/>
                    </a:lnTo>
                    <a:lnTo>
                      <a:pt x="6296" y="18278"/>
                    </a:lnTo>
                    <a:cubicBezTo>
                      <a:pt x="6412" y="18332"/>
                      <a:pt x="6532" y="18382"/>
                      <a:pt x="6655" y="18427"/>
                    </a:cubicBezTo>
                    <a:cubicBezTo>
                      <a:pt x="6716" y="18451"/>
                      <a:pt x="6779" y="18473"/>
                      <a:pt x="6844" y="18491"/>
                    </a:cubicBezTo>
                    <a:lnTo>
                      <a:pt x="7036" y="18550"/>
                    </a:lnTo>
                    <a:cubicBezTo>
                      <a:pt x="7101" y="18568"/>
                      <a:pt x="7167" y="18582"/>
                      <a:pt x="7231" y="18598"/>
                    </a:cubicBezTo>
                    <a:cubicBezTo>
                      <a:pt x="7295" y="18614"/>
                      <a:pt x="7359" y="18628"/>
                      <a:pt x="7425" y="18639"/>
                    </a:cubicBezTo>
                    <a:lnTo>
                      <a:pt x="7616" y="18671"/>
                    </a:lnTo>
                    <a:cubicBezTo>
                      <a:pt x="7679" y="18681"/>
                      <a:pt x="7742" y="18686"/>
                      <a:pt x="7803" y="18693"/>
                    </a:cubicBezTo>
                    <a:cubicBezTo>
                      <a:pt x="7918" y="18705"/>
                      <a:pt x="8034" y="18712"/>
                      <a:pt x="8150" y="18715"/>
                    </a:cubicBezTo>
                    <a:cubicBezTo>
                      <a:pt x="8259" y="18715"/>
                      <a:pt x="8359" y="18716"/>
                      <a:pt x="8448" y="18709"/>
                    </a:cubicBezTo>
                    <a:cubicBezTo>
                      <a:pt x="8464" y="18709"/>
                      <a:pt x="8478" y="18707"/>
                      <a:pt x="8493" y="18706"/>
                    </a:cubicBezTo>
                    <a:lnTo>
                      <a:pt x="7462" y="21352"/>
                    </a:lnTo>
                    <a:cubicBezTo>
                      <a:pt x="7429" y="21436"/>
                      <a:pt x="7498" y="21524"/>
                      <a:pt x="7615" y="21547"/>
                    </a:cubicBezTo>
                    <a:cubicBezTo>
                      <a:pt x="7732" y="21571"/>
                      <a:pt x="7854" y="21522"/>
                      <a:pt x="7887" y="21437"/>
                    </a:cubicBezTo>
                    <a:lnTo>
                      <a:pt x="8967" y="18665"/>
                    </a:lnTo>
                    <a:cubicBezTo>
                      <a:pt x="9777" y="18343"/>
                      <a:pt x="10618" y="18064"/>
                      <a:pt x="11485" y="17829"/>
                    </a:cubicBezTo>
                    <a:cubicBezTo>
                      <a:pt x="12991" y="17407"/>
                      <a:pt x="14615" y="16864"/>
                      <a:pt x="15241" y="16040"/>
                    </a:cubicBezTo>
                    <a:cubicBezTo>
                      <a:pt x="16347" y="15105"/>
                      <a:pt x="17744" y="14371"/>
                      <a:pt x="19318" y="13897"/>
                    </a:cubicBezTo>
                    <a:cubicBezTo>
                      <a:pt x="21197" y="13273"/>
                      <a:pt x="21395" y="12578"/>
                      <a:pt x="21230" y="1210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4" name="Freeform: Shape 58"/>
              <p:cNvSpPr/>
              <p:nvPr/>
            </p:nvSpPr>
            <p:spPr>
              <a:xfrm>
                <a:off x="154489" y="777968"/>
                <a:ext cx="559213" cy="202564"/>
              </a:xfrm>
              <a:custGeom>
                <a:avLst/>
                <a:gdLst/>
                <a:ahLst/>
                <a:cxnLst>
                  <a:cxn ang="0">
                    <a:pos x="wd2" y="hd2"/>
                  </a:cxn>
                  <a:cxn ang="5400000">
                    <a:pos x="wd2" y="hd2"/>
                  </a:cxn>
                  <a:cxn ang="10800000">
                    <a:pos x="wd2" y="hd2"/>
                  </a:cxn>
                  <a:cxn ang="16200000">
                    <a:pos x="wd2" y="hd2"/>
                  </a:cxn>
                </a:cxnLst>
                <a:rect l="0" t="0" r="r" b="b"/>
                <a:pathLst>
                  <a:path w="21600" h="21586" extrusionOk="0">
                    <a:moveTo>
                      <a:pt x="14726" y="13644"/>
                    </a:moveTo>
                    <a:cubicBezTo>
                      <a:pt x="14399" y="14023"/>
                      <a:pt x="14076" y="14454"/>
                      <a:pt x="13739" y="14822"/>
                    </a:cubicBezTo>
                    <a:cubicBezTo>
                      <a:pt x="13068" y="15570"/>
                      <a:pt x="12379" y="16277"/>
                      <a:pt x="11674" y="16859"/>
                    </a:cubicBezTo>
                    <a:cubicBezTo>
                      <a:pt x="10975" y="17492"/>
                      <a:pt x="10262" y="17994"/>
                      <a:pt x="9557" y="18458"/>
                    </a:cubicBezTo>
                    <a:cubicBezTo>
                      <a:pt x="8849" y="18882"/>
                      <a:pt x="8151" y="19299"/>
                      <a:pt x="7467" y="19586"/>
                    </a:cubicBezTo>
                    <a:cubicBezTo>
                      <a:pt x="6785" y="19898"/>
                      <a:pt x="6121" y="20124"/>
                      <a:pt x="5491" y="20321"/>
                    </a:cubicBezTo>
                    <a:cubicBezTo>
                      <a:pt x="4860" y="20484"/>
                      <a:pt x="4260" y="20638"/>
                      <a:pt x="3706" y="20715"/>
                    </a:cubicBezTo>
                    <a:cubicBezTo>
                      <a:pt x="2598" y="20887"/>
                      <a:pt x="1670" y="20922"/>
                      <a:pt x="1021" y="20874"/>
                    </a:cubicBezTo>
                    <a:lnTo>
                      <a:pt x="267" y="20810"/>
                    </a:lnTo>
                    <a:lnTo>
                      <a:pt x="0" y="20769"/>
                    </a:lnTo>
                    <a:cubicBezTo>
                      <a:pt x="0" y="20769"/>
                      <a:pt x="366" y="20973"/>
                      <a:pt x="1015" y="21168"/>
                    </a:cubicBezTo>
                    <a:cubicBezTo>
                      <a:pt x="1912" y="21434"/>
                      <a:pt x="2813" y="21574"/>
                      <a:pt x="3715" y="21583"/>
                    </a:cubicBezTo>
                    <a:cubicBezTo>
                      <a:pt x="4276" y="21600"/>
                      <a:pt x="4883" y="21548"/>
                      <a:pt x="5525" y="21448"/>
                    </a:cubicBezTo>
                    <a:cubicBezTo>
                      <a:pt x="6166" y="21322"/>
                      <a:pt x="6844" y="21186"/>
                      <a:pt x="7539" y="20906"/>
                    </a:cubicBezTo>
                    <a:cubicBezTo>
                      <a:pt x="8235" y="20654"/>
                      <a:pt x="8952" y="20315"/>
                      <a:pt x="9674" y="19888"/>
                    </a:cubicBezTo>
                    <a:cubicBezTo>
                      <a:pt x="10393" y="19434"/>
                      <a:pt x="11123" y="18937"/>
                      <a:pt x="11840" y="18308"/>
                    </a:cubicBezTo>
                    <a:cubicBezTo>
                      <a:pt x="12558" y="17699"/>
                      <a:pt x="13261" y="16957"/>
                      <a:pt x="13944" y="16176"/>
                    </a:cubicBezTo>
                    <a:cubicBezTo>
                      <a:pt x="14288" y="15798"/>
                      <a:pt x="14616" y="15344"/>
                      <a:pt x="14946" y="14923"/>
                    </a:cubicBezTo>
                    <a:cubicBezTo>
                      <a:pt x="15271" y="14480"/>
                      <a:pt x="15586" y="14005"/>
                      <a:pt x="15898" y="13561"/>
                    </a:cubicBezTo>
                    <a:lnTo>
                      <a:pt x="16794" y="12112"/>
                    </a:lnTo>
                    <a:lnTo>
                      <a:pt x="17621" y="10595"/>
                    </a:lnTo>
                    <a:cubicBezTo>
                      <a:pt x="17884" y="10079"/>
                      <a:pt x="18133" y="9553"/>
                      <a:pt x="18376" y="9052"/>
                    </a:cubicBezTo>
                    <a:cubicBezTo>
                      <a:pt x="18619" y="8551"/>
                      <a:pt x="18835" y="8000"/>
                      <a:pt x="19052" y="7509"/>
                    </a:cubicBezTo>
                    <a:lnTo>
                      <a:pt x="19366" y="6772"/>
                    </a:lnTo>
                    <a:lnTo>
                      <a:pt x="19651" y="6021"/>
                    </a:lnTo>
                    <a:cubicBezTo>
                      <a:pt x="19834" y="5526"/>
                      <a:pt x="20011" y="5068"/>
                      <a:pt x="20170" y="4620"/>
                    </a:cubicBezTo>
                    <a:cubicBezTo>
                      <a:pt x="20476" y="3687"/>
                      <a:pt x="20751" y="2899"/>
                      <a:pt x="20962" y="2212"/>
                    </a:cubicBezTo>
                    <a:cubicBezTo>
                      <a:pt x="21373" y="810"/>
                      <a:pt x="21600" y="0"/>
                      <a:pt x="21600" y="0"/>
                    </a:cubicBezTo>
                    <a:cubicBezTo>
                      <a:pt x="21600" y="0"/>
                      <a:pt x="21335" y="726"/>
                      <a:pt x="20883" y="2010"/>
                    </a:cubicBezTo>
                    <a:cubicBezTo>
                      <a:pt x="20654" y="2643"/>
                      <a:pt x="20358" y="3362"/>
                      <a:pt x="20029" y="4210"/>
                    </a:cubicBezTo>
                    <a:cubicBezTo>
                      <a:pt x="19858" y="4616"/>
                      <a:pt x="19670" y="5028"/>
                      <a:pt x="19476" y="5472"/>
                    </a:cubicBezTo>
                    <a:lnTo>
                      <a:pt x="19178" y="6158"/>
                    </a:lnTo>
                    <a:lnTo>
                      <a:pt x="18853" y="6832"/>
                    </a:lnTo>
                    <a:cubicBezTo>
                      <a:pt x="18417" y="7770"/>
                      <a:pt x="17919" y="8689"/>
                      <a:pt x="17392" y="9652"/>
                    </a:cubicBezTo>
                    <a:lnTo>
                      <a:pt x="16560" y="11039"/>
                    </a:lnTo>
                    <a:lnTo>
                      <a:pt x="15669" y="12382"/>
                    </a:lnTo>
                    <a:cubicBezTo>
                      <a:pt x="15359" y="12793"/>
                      <a:pt x="15047" y="13234"/>
                      <a:pt x="14726" y="13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5" name="Freeform: Shape 59"/>
              <p:cNvSpPr/>
              <p:nvPr/>
            </p:nvSpPr>
            <p:spPr>
              <a:xfrm>
                <a:off x="168064" y="961610"/>
                <a:ext cx="622344" cy="238034"/>
              </a:xfrm>
              <a:custGeom>
                <a:avLst/>
                <a:gdLst/>
                <a:ahLst/>
                <a:cxnLst>
                  <a:cxn ang="0">
                    <a:pos x="wd2" y="hd2"/>
                  </a:cxn>
                  <a:cxn ang="5400000">
                    <a:pos x="wd2" y="hd2"/>
                  </a:cxn>
                  <a:cxn ang="10800000">
                    <a:pos x="wd2" y="hd2"/>
                  </a:cxn>
                  <a:cxn ang="16200000">
                    <a:pos x="wd2" y="hd2"/>
                  </a:cxn>
                </a:cxnLst>
                <a:rect l="0" t="0" r="r" b="b"/>
                <a:pathLst>
                  <a:path w="21600" h="21600" extrusionOk="0">
                    <a:moveTo>
                      <a:pt x="6349" y="11632"/>
                    </a:moveTo>
                    <a:lnTo>
                      <a:pt x="7289" y="10450"/>
                    </a:lnTo>
                    <a:cubicBezTo>
                      <a:pt x="7605" y="10045"/>
                      <a:pt x="7927" y="9645"/>
                      <a:pt x="8258" y="9277"/>
                    </a:cubicBezTo>
                    <a:lnTo>
                      <a:pt x="9251" y="8134"/>
                    </a:lnTo>
                    <a:cubicBezTo>
                      <a:pt x="9581" y="7737"/>
                      <a:pt x="9928" y="7432"/>
                      <a:pt x="10266" y="7076"/>
                    </a:cubicBezTo>
                    <a:lnTo>
                      <a:pt x="11283" y="6030"/>
                    </a:lnTo>
                    <a:lnTo>
                      <a:pt x="12310" y="5121"/>
                    </a:lnTo>
                    <a:lnTo>
                      <a:pt x="12818" y="4670"/>
                    </a:lnTo>
                    <a:cubicBezTo>
                      <a:pt x="12986" y="4515"/>
                      <a:pt x="13153" y="4359"/>
                      <a:pt x="13323" y="4242"/>
                    </a:cubicBezTo>
                    <a:lnTo>
                      <a:pt x="14325" y="3491"/>
                    </a:lnTo>
                    <a:cubicBezTo>
                      <a:pt x="14655" y="3256"/>
                      <a:pt x="14975" y="2976"/>
                      <a:pt x="15296" y="2790"/>
                    </a:cubicBezTo>
                    <a:lnTo>
                      <a:pt x="16237" y="2222"/>
                    </a:lnTo>
                    <a:lnTo>
                      <a:pt x="17128" y="1681"/>
                    </a:lnTo>
                    <a:cubicBezTo>
                      <a:pt x="17418" y="1533"/>
                      <a:pt x="17700" y="1423"/>
                      <a:pt x="17970" y="1294"/>
                    </a:cubicBezTo>
                    <a:cubicBezTo>
                      <a:pt x="18512" y="1068"/>
                      <a:pt x="19005" y="805"/>
                      <a:pt x="19447" y="632"/>
                    </a:cubicBezTo>
                    <a:lnTo>
                      <a:pt x="20596" y="310"/>
                    </a:lnTo>
                    <a:cubicBezTo>
                      <a:pt x="21234" y="124"/>
                      <a:pt x="21600" y="0"/>
                      <a:pt x="21600" y="0"/>
                    </a:cubicBezTo>
                    <a:cubicBezTo>
                      <a:pt x="21600" y="0"/>
                      <a:pt x="21233" y="10"/>
                      <a:pt x="20590" y="59"/>
                    </a:cubicBezTo>
                    <a:lnTo>
                      <a:pt x="19427" y="156"/>
                    </a:lnTo>
                    <a:cubicBezTo>
                      <a:pt x="18980" y="238"/>
                      <a:pt x="18477" y="401"/>
                      <a:pt x="17927" y="563"/>
                    </a:cubicBezTo>
                    <a:cubicBezTo>
                      <a:pt x="17652" y="649"/>
                      <a:pt x="17365" y="722"/>
                      <a:pt x="17069" y="830"/>
                    </a:cubicBezTo>
                    <a:lnTo>
                      <a:pt x="16161" y="1278"/>
                    </a:lnTo>
                    <a:lnTo>
                      <a:pt x="15202" y="1754"/>
                    </a:lnTo>
                    <a:cubicBezTo>
                      <a:pt x="14873" y="1903"/>
                      <a:pt x="14548" y="2179"/>
                      <a:pt x="14212" y="2392"/>
                    </a:cubicBezTo>
                    <a:lnTo>
                      <a:pt x="13191" y="3090"/>
                    </a:lnTo>
                    <a:cubicBezTo>
                      <a:pt x="12845" y="3314"/>
                      <a:pt x="12507" y="3648"/>
                      <a:pt x="12160" y="3935"/>
                    </a:cubicBezTo>
                    <a:lnTo>
                      <a:pt x="11117" y="4837"/>
                    </a:lnTo>
                    <a:lnTo>
                      <a:pt x="10085" y="5876"/>
                    </a:lnTo>
                    <a:cubicBezTo>
                      <a:pt x="9743" y="6243"/>
                      <a:pt x="9394" y="6560"/>
                      <a:pt x="9060" y="6968"/>
                    </a:cubicBezTo>
                    <a:lnTo>
                      <a:pt x="8059" y="8145"/>
                    </a:lnTo>
                    <a:cubicBezTo>
                      <a:pt x="7894" y="8343"/>
                      <a:pt x="7727" y="8526"/>
                      <a:pt x="7566" y="8734"/>
                    </a:cubicBezTo>
                    <a:lnTo>
                      <a:pt x="7088" y="9373"/>
                    </a:lnTo>
                    <a:lnTo>
                      <a:pt x="6150" y="10627"/>
                    </a:lnTo>
                    <a:cubicBezTo>
                      <a:pt x="5546" y="11510"/>
                      <a:pt x="4958" y="12345"/>
                      <a:pt x="4420" y="13220"/>
                    </a:cubicBezTo>
                    <a:lnTo>
                      <a:pt x="3635" y="14490"/>
                    </a:lnTo>
                    <a:cubicBezTo>
                      <a:pt x="3383" y="14906"/>
                      <a:pt x="3147" y="15340"/>
                      <a:pt x="2917" y="15739"/>
                    </a:cubicBezTo>
                    <a:cubicBezTo>
                      <a:pt x="2453" y="16526"/>
                      <a:pt x="2049" y="17331"/>
                      <a:pt x="1687" y="18020"/>
                    </a:cubicBezTo>
                    <a:cubicBezTo>
                      <a:pt x="1329" y="18729"/>
                      <a:pt x="1019" y="19351"/>
                      <a:pt x="769" y="19882"/>
                    </a:cubicBezTo>
                    <a:cubicBezTo>
                      <a:pt x="519" y="20413"/>
                      <a:pt x="325" y="20842"/>
                      <a:pt x="197" y="21141"/>
                    </a:cubicBezTo>
                    <a:lnTo>
                      <a:pt x="0" y="21600"/>
                    </a:lnTo>
                    <a:lnTo>
                      <a:pt x="214" y="21195"/>
                    </a:lnTo>
                    <a:cubicBezTo>
                      <a:pt x="352" y="20928"/>
                      <a:pt x="563" y="20562"/>
                      <a:pt x="826" y="20083"/>
                    </a:cubicBezTo>
                    <a:cubicBezTo>
                      <a:pt x="1354" y="19131"/>
                      <a:pt x="2125" y="17831"/>
                      <a:pt x="3068" y="16363"/>
                    </a:cubicBezTo>
                    <a:cubicBezTo>
                      <a:pt x="3537" y="15612"/>
                      <a:pt x="4056" y="14858"/>
                      <a:pt x="4604" y="14053"/>
                    </a:cubicBezTo>
                    <a:cubicBezTo>
                      <a:pt x="4875" y="13638"/>
                      <a:pt x="5163" y="13256"/>
                      <a:pt x="5456" y="12859"/>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6" name="Freeform: Shape 60"/>
              <p:cNvSpPr/>
              <p:nvPr/>
            </p:nvSpPr>
            <p:spPr>
              <a:xfrm>
                <a:off x="385132" y="993616"/>
                <a:ext cx="405269" cy="518141"/>
              </a:xfrm>
              <a:custGeom>
                <a:avLst/>
                <a:gdLst/>
                <a:ahLst/>
                <a:cxnLst>
                  <a:cxn ang="0">
                    <a:pos x="wd2" y="hd2"/>
                  </a:cxn>
                  <a:cxn ang="5400000">
                    <a:pos x="wd2" y="hd2"/>
                  </a:cxn>
                  <a:cxn ang="10800000">
                    <a:pos x="wd2" y="hd2"/>
                  </a:cxn>
                  <a:cxn ang="16200000">
                    <a:pos x="wd2" y="hd2"/>
                  </a:cxn>
                </a:cxnLst>
                <a:rect l="0" t="0" r="r" b="b"/>
                <a:pathLst>
                  <a:path w="21600" h="21600" extrusionOk="0">
                    <a:moveTo>
                      <a:pt x="18250" y="667"/>
                    </a:moveTo>
                    <a:cubicBezTo>
                      <a:pt x="17909" y="754"/>
                      <a:pt x="17558" y="868"/>
                      <a:pt x="17180" y="977"/>
                    </a:cubicBezTo>
                    <a:lnTo>
                      <a:pt x="16602" y="1152"/>
                    </a:lnTo>
                    <a:cubicBezTo>
                      <a:pt x="16408" y="1216"/>
                      <a:pt x="16215" y="1293"/>
                      <a:pt x="16015" y="1366"/>
                    </a:cubicBezTo>
                    <a:cubicBezTo>
                      <a:pt x="15620" y="1520"/>
                      <a:pt x="15190" y="1654"/>
                      <a:pt x="14778" y="1843"/>
                    </a:cubicBezTo>
                    <a:cubicBezTo>
                      <a:pt x="14366" y="2031"/>
                      <a:pt x="13930" y="2213"/>
                      <a:pt x="13499" y="2422"/>
                    </a:cubicBezTo>
                    <a:cubicBezTo>
                      <a:pt x="13078" y="2644"/>
                      <a:pt x="12638" y="2863"/>
                      <a:pt x="12202" y="3103"/>
                    </a:cubicBezTo>
                    <a:cubicBezTo>
                      <a:pt x="11779" y="3357"/>
                      <a:pt x="11341" y="3612"/>
                      <a:pt x="10915" y="3889"/>
                    </a:cubicBezTo>
                    <a:cubicBezTo>
                      <a:pt x="10042" y="4463"/>
                      <a:pt x="9219" y="5082"/>
                      <a:pt x="8453" y="5742"/>
                    </a:cubicBezTo>
                    <a:lnTo>
                      <a:pt x="7869" y="6254"/>
                    </a:lnTo>
                    <a:cubicBezTo>
                      <a:pt x="7677" y="6426"/>
                      <a:pt x="7500" y="6609"/>
                      <a:pt x="7313" y="6788"/>
                    </a:cubicBezTo>
                    <a:cubicBezTo>
                      <a:pt x="6935" y="7143"/>
                      <a:pt x="6591" y="7517"/>
                      <a:pt x="6247" y="7893"/>
                    </a:cubicBezTo>
                    <a:cubicBezTo>
                      <a:pt x="5896" y="8265"/>
                      <a:pt x="5597" y="8665"/>
                      <a:pt x="5271" y="9048"/>
                    </a:cubicBezTo>
                    <a:cubicBezTo>
                      <a:pt x="4972" y="9443"/>
                      <a:pt x="4666" y="9834"/>
                      <a:pt x="4389" y="10233"/>
                    </a:cubicBezTo>
                    <a:cubicBezTo>
                      <a:pt x="4113" y="10632"/>
                      <a:pt x="3839" y="11029"/>
                      <a:pt x="3602" y="11433"/>
                    </a:cubicBezTo>
                    <a:cubicBezTo>
                      <a:pt x="3350" y="11832"/>
                      <a:pt x="3124" y="12232"/>
                      <a:pt x="2906" y="12630"/>
                    </a:cubicBezTo>
                    <a:cubicBezTo>
                      <a:pt x="2679" y="13024"/>
                      <a:pt x="2491" y="13422"/>
                      <a:pt x="2295" y="13808"/>
                    </a:cubicBezTo>
                    <a:cubicBezTo>
                      <a:pt x="2120" y="14200"/>
                      <a:pt x="1934" y="14577"/>
                      <a:pt x="1781" y="14955"/>
                    </a:cubicBezTo>
                    <a:cubicBezTo>
                      <a:pt x="1457" y="15703"/>
                      <a:pt x="1201" y="16423"/>
                      <a:pt x="982" y="17089"/>
                    </a:cubicBezTo>
                    <a:cubicBezTo>
                      <a:pt x="635" y="18163"/>
                      <a:pt x="362" y="19251"/>
                      <a:pt x="165" y="20349"/>
                    </a:cubicBezTo>
                    <a:cubicBezTo>
                      <a:pt x="27" y="21143"/>
                      <a:pt x="0" y="21600"/>
                      <a:pt x="0" y="21600"/>
                    </a:cubicBezTo>
                    <a:lnTo>
                      <a:pt x="73" y="21277"/>
                    </a:lnTo>
                    <a:cubicBezTo>
                      <a:pt x="121" y="21066"/>
                      <a:pt x="208" y="20759"/>
                      <a:pt x="311" y="20369"/>
                    </a:cubicBezTo>
                    <a:cubicBezTo>
                      <a:pt x="524" y="19589"/>
                      <a:pt x="883" y="18484"/>
                      <a:pt x="1400" y="17182"/>
                    </a:cubicBezTo>
                    <a:cubicBezTo>
                      <a:pt x="1663" y="16531"/>
                      <a:pt x="1964" y="15833"/>
                      <a:pt x="2314" y="15103"/>
                    </a:cubicBezTo>
                    <a:cubicBezTo>
                      <a:pt x="2483" y="14736"/>
                      <a:pt x="2685" y="14368"/>
                      <a:pt x="2876" y="13988"/>
                    </a:cubicBezTo>
                    <a:cubicBezTo>
                      <a:pt x="3091" y="13615"/>
                      <a:pt x="3282" y="13225"/>
                      <a:pt x="3517" y="12842"/>
                    </a:cubicBezTo>
                    <a:cubicBezTo>
                      <a:pt x="3961" y="12067"/>
                      <a:pt x="4481" y="11290"/>
                      <a:pt x="5030" y="10512"/>
                    </a:cubicBezTo>
                    <a:cubicBezTo>
                      <a:pt x="5305" y="10123"/>
                      <a:pt x="5608" y="9743"/>
                      <a:pt x="5904" y="9358"/>
                    </a:cubicBezTo>
                    <a:cubicBezTo>
                      <a:pt x="6227" y="8986"/>
                      <a:pt x="6522" y="8597"/>
                      <a:pt x="6868" y="8237"/>
                    </a:cubicBezTo>
                    <a:cubicBezTo>
                      <a:pt x="7202" y="7869"/>
                      <a:pt x="7533" y="7500"/>
                      <a:pt x="7898" y="7153"/>
                    </a:cubicBezTo>
                    <a:cubicBezTo>
                      <a:pt x="8078" y="6978"/>
                      <a:pt x="8249" y="6798"/>
                      <a:pt x="8435" y="6629"/>
                    </a:cubicBezTo>
                    <a:lnTo>
                      <a:pt x="8998" y="6127"/>
                    </a:lnTo>
                    <a:cubicBezTo>
                      <a:pt x="9362" y="5787"/>
                      <a:pt x="9772" y="5486"/>
                      <a:pt x="10153" y="5169"/>
                    </a:cubicBezTo>
                    <a:cubicBezTo>
                      <a:pt x="10533" y="4852"/>
                      <a:pt x="10958" y="4579"/>
                      <a:pt x="11350" y="4288"/>
                    </a:cubicBezTo>
                    <a:cubicBezTo>
                      <a:pt x="11755" y="4009"/>
                      <a:pt x="12180" y="3759"/>
                      <a:pt x="12577" y="3496"/>
                    </a:cubicBezTo>
                    <a:cubicBezTo>
                      <a:pt x="12990" y="3250"/>
                      <a:pt x="13409" y="3023"/>
                      <a:pt x="13809" y="2795"/>
                    </a:cubicBezTo>
                    <a:cubicBezTo>
                      <a:pt x="14583" y="2388"/>
                      <a:pt x="15384" y="2014"/>
                      <a:pt x="16208" y="1673"/>
                    </a:cubicBezTo>
                    <a:cubicBezTo>
                      <a:pt x="16400" y="1593"/>
                      <a:pt x="16584" y="1509"/>
                      <a:pt x="16771" y="1438"/>
                    </a:cubicBezTo>
                    <a:lnTo>
                      <a:pt x="17324" y="1241"/>
                    </a:lnTo>
                    <a:cubicBezTo>
                      <a:pt x="17685" y="1113"/>
                      <a:pt x="18022" y="980"/>
                      <a:pt x="18349" y="875"/>
                    </a:cubicBezTo>
                    <a:cubicBezTo>
                      <a:pt x="19011" y="683"/>
                      <a:pt x="19583" y="494"/>
                      <a:pt x="20068" y="374"/>
                    </a:cubicBezTo>
                    <a:cubicBezTo>
                      <a:pt x="21042" y="141"/>
                      <a:pt x="21600" y="0"/>
                      <a:pt x="21600" y="0"/>
                    </a:cubicBezTo>
                    <a:cubicBezTo>
                      <a:pt x="21600" y="0"/>
                      <a:pt x="21029" y="89"/>
                      <a:pt x="20027" y="263"/>
                    </a:cubicBezTo>
                    <a:cubicBezTo>
                      <a:pt x="19529" y="354"/>
                      <a:pt x="18938" y="511"/>
                      <a:pt x="18250" y="667"/>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7" name="Freeform: Shape 61"/>
              <p:cNvSpPr/>
              <p:nvPr/>
            </p:nvSpPr>
            <p:spPr>
              <a:xfrm>
                <a:off x="582945" y="696342"/>
                <a:ext cx="117715" cy="33849"/>
              </a:xfrm>
              <a:custGeom>
                <a:avLst/>
                <a:gdLst/>
                <a:ahLst/>
                <a:cxnLst>
                  <a:cxn ang="0">
                    <a:pos x="wd2" y="hd2"/>
                  </a:cxn>
                  <a:cxn ang="5400000">
                    <a:pos x="wd2" y="hd2"/>
                  </a:cxn>
                  <a:cxn ang="10800000">
                    <a:pos x="wd2" y="hd2"/>
                  </a:cxn>
                  <a:cxn ang="16200000">
                    <a:pos x="wd2" y="hd2"/>
                  </a:cxn>
                </a:cxnLst>
                <a:rect l="0" t="0" r="r" b="b"/>
                <a:pathLst>
                  <a:path w="21600" h="21552" extrusionOk="0">
                    <a:moveTo>
                      <a:pt x="10809" y="9720"/>
                    </a:moveTo>
                    <a:lnTo>
                      <a:pt x="3464" y="2938"/>
                    </a:lnTo>
                    <a:cubicBezTo>
                      <a:pt x="1433" y="1076"/>
                      <a:pt x="0" y="0"/>
                      <a:pt x="0" y="0"/>
                    </a:cubicBezTo>
                    <a:cubicBezTo>
                      <a:pt x="862" y="2952"/>
                      <a:pt x="1825" y="5533"/>
                      <a:pt x="2866" y="7685"/>
                    </a:cubicBezTo>
                    <a:cubicBezTo>
                      <a:pt x="3911" y="9959"/>
                      <a:pt x="5005" y="11953"/>
                      <a:pt x="6139" y="13639"/>
                    </a:cubicBezTo>
                    <a:cubicBezTo>
                      <a:pt x="6767" y="14493"/>
                      <a:pt x="7401" y="15551"/>
                      <a:pt x="8080" y="16284"/>
                    </a:cubicBezTo>
                    <a:cubicBezTo>
                      <a:pt x="8749" y="17111"/>
                      <a:pt x="9440" y="17834"/>
                      <a:pt x="10139" y="18472"/>
                    </a:cubicBezTo>
                    <a:cubicBezTo>
                      <a:pt x="10839" y="19109"/>
                      <a:pt x="11543" y="19665"/>
                      <a:pt x="12243" y="20095"/>
                    </a:cubicBezTo>
                    <a:cubicBezTo>
                      <a:pt x="12938" y="20633"/>
                      <a:pt x="13643" y="20786"/>
                      <a:pt x="14314" y="21089"/>
                    </a:cubicBezTo>
                    <a:cubicBezTo>
                      <a:pt x="14962" y="21365"/>
                      <a:pt x="15615" y="21501"/>
                      <a:pt x="16268" y="21496"/>
                    </a:cubicBezTo>
                    <a:cubicBezTo>
                      <a:pt x="16853" y="21600"/>
                      <a:pt x="17439" y="21559"/>
                      <a:pt x="18021" y="21374"/>
                    </a:cubicBezTo>
                    <a:cubicBezTo>
                      <a:pt x="18898" y="21243"/>
                      <a:pt x="19770" y="20840"/>
                      <a:pt x="20627" y="20181"/>
                    </a:cubicBezTo>
                    <a:cubicBezTo>
                      <a:pt x="21250" y="19728"/>
                      <a:pt x="21600" y="19371"/>
                      <a:pt x="21600" y="19371"/>
                    </a:cubicBezTo>
                    <a:cubicBezTo>
                      <a:pt x="21600" y="19371"/>
                      <a:pt x="21247" y="18955"/>
                      <a:pt x="20639" y="18372"/>
                    </a:cubicBezTo>
                    <a:lnTo>
                      <a:pt x="18152" y="16180"/>
                    </a:lnTo>
                    <a:lnTo>
                      <a:pt x="14707" y="13214"/>
                    </a:ln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8" name="Freeform: Shape 62"/>
              <p:cNvSpPr/>
              <p:nvPr/>
            </p:nvSpPr>
            <p:spPr>
              <a:xfrm>
                <a:off x="116889" y="605182"/>
                <a:ext cx="81052" cy="37672"/>
              </a:xfrm>
              <a:custGeom>
                <a:avLst/>
                <a:gdLst/>
                <a:ahLst/>
                <a:cxnLst>
                  <a:cxn ang="0">
                    <a:pos x="wd2" y="hd2"/>
                  </a:cxn>
                  <a:cxn ang="5400000">
                    <a:pos x="wd2" y="hd2"/>
                  </a:cxn>
                  <a:cxn ang="10800000">
                    <a:pos x="wd2" y="hd2"/>
                  </a:cxn>
                  <a:cxn ang="16200000">
                    <a:pos x="wd2" y="hd2"/>
                  </a:cxn>
                </a:cxnLst>
                <a:rect l="0" t="0" r="r" b="b"/>
                <a:pathLst>
                  <a:path w="21600" h="21600" extrusionOk="0">
                    <a:moveTo>
                      <a:pt x="11201" y="12644"/>
                    </a:moveTo>
                    <a:cubicBezTo>
                      <a:pt x="13681" y="10169"/>
                      <a:pt x="16102" y="7433"/>
                      <a:pt x="18455" y="4437"/>
                    </a:cubicBezTo>
                    <a:cubicBezTo>
                      <a:pt x="19537" y="3073"/>
                      <a:pt x="20587" y="1592"/>
                      <a:pt x="21600" y="0"/>
                    </a:cubicBezTo>
                    <a:cubicBezTo>
                      <a:pt x="21600" y="0"/>
                      <a:pt x="20115" y="725"/>
                      <a:pt x="17996" y="2308"/>
                    </a:cubicBezTo>
                    <a:cubicBezTo>
                      <a:pt x="15876" y="3892"/>
                      <a:pt x="13103" y="6253"/>
                      <a:pt x="10401" y="8935"/>
                    </a:cubicBezTo>
                    <a:cubicBezTo>
                      <a:pt x="7699" y="11618"/>
                      <a:pt x="5071" y="14635"/>
                      <a:pt x="3147" y="17146"/>
                    </a:cubicBezTo>
                    <a:cubicBezTo>
                      <a:pt x="1222" y="19658"/>
                      <a:pt x="0" y="21600"/>
                      <a:pt x="0" y="21600"/>
                    </a:cubicBezTo>
                    <a:cubicBezTo>
                      <a:pt x="0" y="21600"/>
                      <a:pt x="1483" y="20871"/>
                      <a:pt x="3595" y="19288"/>
                    </a:cubicBezTo>
                    <a:cubicBezTo>
                      <a:pt x="5706" y="17704"/>
                      <a:pt x="8497" y="15347"/>
                      <a:pt x="11201" y="12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9" name="Freeform: Shape 63"/>
              <p:cNvSpPr/>
              <p:nvPr/>
            </p:nvSpPr>
            <p:spPr>
              <a:xfrm>
                <a:off x="75405" y="441936"/>
                <a:ext cx="82025" cy="12997"/>
              </a:xfrm>
              <a:custGeom>
                <a:avLst/>
                <a:gdLst/>
                <a:ahLst/>
                <a:cxnLst>
                  <a:cxn ang="0">
                    <a:pos x="wd2" y="hd2"/>
                  </a:cxn>
                  <a:cxn ang="5400000">
                    <a:pos x="wd2" y="hd2"/>
                  </a:cxn>
                  <a:cxn ang="10800000">
                    <a:pos x="wd2" y="hd2"/>
                  </a:cxn>
                  <a:cxn ang="16200000">
                    <a:pos x="wd2" y="hd2"/>
                  </a:cxn>
                </a:cxnLst>
                <a:rect l="0" t="0" r="r" b="b"/>
                <a:pathLst>
                  <a:path w="21600" h="21375" extrusionOk="0">
                    <a:moveTo>
                      <a:pt x="21600" y="352"/>
                    </a:moveTo>
                    <a:cubicBezTo>
                      <a:pt x="20453" y="-74"/>
                      <a:pt x="19303" y="-114"/>
                      <a:pt x="18156" y="235"/>
                    </a:cubicBezTo>
                    <a:cubicBezTo>
                      <a:pt x="15651" y="950"/>
                      <a:pt x="13155" y="2510"/>
                      <a:pt x="10678" y="4906"/>
                    </a:cubicBezTo>
                    <a:cubicBezTo>
                      <a:pt x="8195" y="7278"/>
                      <a:pt x="5734" y="10474"/>
                      <a:pt x="3306" y="14481"/>
                    </a:cubicBezTo>
                    <a:cubicBezTo>
                      <a:pt x="2186" y="16299"/>
                      <a:pt x="1082" y="18487"/>
                      <a:pt x="0" y="21032"/>
                    </a:cubicBezTo>
                    <a:cubicBezTo>
                      <a:pt x="1147" y="21451"/>
                      <a:pt x="2297" y="21486"/>
                      <a:pt x="3444" y="21137"/>
                    </a:cubicBezTo>
                    <a:cubicBezTo>
                      <a:pt x="8460" y="19723"/>
                      <a:pt x="13438" y="14975"/>
                      <a:pt x="18293" y="6973"/>
                    </a:cubicBezTo>
                    <a:cubicBezTo>
                      <a:pt x="19413" y="5135"/>
                      <a:pt x="20517" y="2925"/>
                      <a:pt x="21600" y="35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0" name="Freeform: Shape 64"/>
              <p:cNvSpPr/>
              <p:nvPr/>
            </p:nvSpPr>
            <p:spPr>
              <a:xfrm>
                <a:off x="377422" y="465755"/>
                <a:ext cx="109039" cy="10733"/>
              </a:xfrm>
              <a:custGeom>
                <a:avLst/>
                <a:gdLst/>
                <a:ahLst/>
                <a:cxnLst>
                  <a:cxn ang="0">
                    <a:pos x="wd2" y="hd2"/>
                  </a:cxn>
                  <a:cxn ang="5400000">
                    <a:pos x="wd2" y="hd2"/>
                  </a:cxn>
                  <a:cxn ang="10800000">
                    <a:pos x="wd2" y="hd2"/>
                  </a:cxn>
                  <a:cxn ang="16200000">
                    <a:pos x="wd2" y="hd2"/>
                  </a:cxn>
                </a:cxnLst>
                <a:rect l="0" t="0" r="r" b="b"/>
                <a:pathLst>
                  <a:path w="21600" h="21456" extrusionOk="0">
                    <a:moveTo>
                      <a:pt x="928" y="8591"/>
                    </a:moveTo>
                    <a:cubicBezTo>
                      <a:pt x="338" y="9718"/>
                      <a:pt x="0" y="10718"/>
                      <a:pt x="0" y="10718"/>
                    </a:cubicBezTo>
                    <a:cubicBezTo>
                      <a:pt x="0" y="10718"/>
                      <a:pt x="338" y="11653"/>
                      <a:pt x="928" y="12843"/>
                    </a:cubicBezTo>
                    <a:cubicBezTo>
                      <a:pt x="1519" y="14034"/>
                      <a:pt x="2363" y="15671"/>
                      <a:pt x="3375" y="16882"/>
                    </a:cubicBezTo>
                    <a:cubicBezTo>
                      <a:pt x="5401" y="19583"/>
                      <a:pt x="8100" y="21369"/>
                      <a:pt x="10800" y="21454"/>
                    </a:cubicBezTo>
                    <a:cubicBezTo>
                      <a:pt x="13500" y="21539"/>
                      <a:pt x="16199" y="19626"/>
                      <a:pt x="18225" y="16904"/>
                    </a:cubicBezTo>
                    <a:cubicBezTo>
                      <a:pt x="19237" y="15714"/>
                      <a:pt x="20081" y="13779"/>
                      <a:pt x="20672" y="12843"/>
                    </a:cubicBezTo>
                    <a:cubicBezTo>
                      <a:pt x="21262" y="11908"/>
                      <a:pt x="21600" y="10718"/>
                      <a:pt x="21600" y="10718"/>
                    </a:cubicBezTo>
                    <a:cubicBezTo>
                      <a:pt x="21600" y="10718"/>
                      <a:pt x="21262" y="9761"/>
                      <a:pt x="20672" y="8591"/>
                    </a:cubicBezTo>
                    <a:cubicBezTo>
                      <a:pt x="20081" y="7422"/>
                      <a:pt x="19237" y="5743"/>
                      <a:pt x="18225" y="4530"/>
                    </a:cubicBezTo>
                    <a:cubicBezTo>
                      <a:pt x="16199" y="1809"/>
                      <a:pt x="13500" y="66"/>
                      <a:pt x="10800" y="2"/>
                    </a:cubicBezTo>
                    <a:cubicBezTo>
                      <a:pt x="8100" y="-61"/>
                      <a:pt x="5401" y="1873"/>
                      <a:pt x="3375" y="4573"/>
                    </a:cubicBezTo>
                    <a:cubicBezTo>
                      <a:pt x="2363" y="5764"/>
                      <a:pt x="1519" y="7677"/>
                      <a:pt x="928" y="8591"/>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1" name="Freeform: Shape 65"/>
              <p:cNvSpPr/>
              <p:nvPr/>
            </p:nvSpPr>
            <p:spPr>
              <a:xfrm>
                <a:off x="401561" y="251040"/>
                <a:ext cx="91652" cy="10733"/>
              </a:xfrm>
              <a:custGeom>
                <a:avLst/>
                <a:gdLst/>
                <a:ahLst/>
                <a:cxnLst>
                  <a:cxn ang="0">
                    <a:pos x="wd2" y="hd2"/>
                  </a:cxn>
                  <a:cxn ang="5400000">
                    <a:pos x="wd2" y="hd2"/>
                  </a:cxn>
                  <a:cxn ang="10800000">
                    <a:pos x="wd2" y="hd2"/>
                  </a:cxn>
                  <a:cxn ang="16200000">
                    <a:pos x="wd2" y="hd2"/>
                  </a:cxn>
                </a:cxnLst>
                <a:rect l="0" t="0" r="r" b="b"/>
                <a:pathLst>
                  <a:path w="21600" h="20817" extrusionOk="0">
                    <a:moveTo>
                      <a:pt x="18198" y="19954"/>
                    </a:moveTo>
                    <a:cubicBezTo>
                      <a:pt x="20235" y="18947"/>
                      <a:pt x="21600" y="16621"/>
                      <a:pt x="21600" y="16621"/>
                    </a:cubicBezTo>
                    <a:cubicBezTo>
                      <a:pt x="21600" y="16621"/>
                      <a:pt x="20261" y="12754"/>
                      <a:pt x="18253" y="9402"/>
                    </a:cubicBezTo>
                    <a:cubicBezTo>
                      <a:pt x="16246" y="6049"/>
                      <a:pt x="13547" y="2825"/>
                      <a:pt x="10846" y="1213"/>
                    </a:cubicBezTo>
                    <a:cubicBezTo>
                      <a:pt x="8145" y="-399"/>
                      <a:pt x="5438" y="-290"/>
                      <a:pt x="3400" y="865"/>
                    </a:cubicBezTo>
                    <a:cubicBezTo>
                      <a:pt x="1362" y="2019"/>
                      <a:pt x="0" y="4163"/>
                      <a:pt x="0" y="4163"/>
                    </a:cubicBezTo>
                    <a:cubicBezTo>
                      <a:pt x="0" y="4163"/>
                      <a:pt x="1339" y="8010"/>
                      <a:pt x="3347" y="11363"/>
                    </a:cubicBezTo>
                    <a:cubicBezTo>
                      <a:pt x="5354" y="14715"/>
                      <a:pt x="8053" y="17940"/>
                      <a:pt x="10754" y="19570"/>
                    </a:cubicBezTo>
                    <a:cubicBezTo>
                      <a:pt x="13455" y="21201"/>
                      <a:pt x="16162" y="21127"/>
                      <a:pt x="18198" y="1995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2" name="Freeform: Shape 66"/>
              <p:cNvSpPr/>
              <p:nvPr/>
            </p:nvSpPr>
            <p:spPr>
              <a:xfrm>
                <a:off x="729605" y="231784"/>
                <a:ext cx="86873" cy="27001"/>
              </a:xfrm>
              <a:custGeom>
                <a:avLst/>
                <a:gdLst/>
                <a:ahLst/>
                <a:cxnLst>
                  <a:cxn ang="0">
                    <a:pos x="wd2" y="hd2"/>
                  </a:cxn>
                  <a:cxn ang="5400000">
                    <a:pos x="wd2" y="hd2"/>
                  </a:cxn>
                  <a:cxn ang="10800000">
                    <a:pos x="wd2" y="hd2"/>
                  </a:cxn>
                  <a:cxn ang="16200000">
                    <a:pos x="wd2" y="hd2"/>
                  </a:cxn>
                </a:cxnLst>
                <a:rect l="0" t="0" r="r" b="b"/>
                <a:pathLst>
                  <a:path w="21600" h="21600" extrusionOk="0">
                    <a:moveTo>
                      <a:pt x="10535" y="13540"/>
                    </a:moveTo>
                    <a:cubicBezTo>
                      <a:pt x="13236" y="16227"/>
                      <a:pt x="15978" y="18482"/>
                      <a:pt x="18069" y="19788"/>
                    </a:cubicBezTo>
                    <a:cubicBezTo>
                      <a:pt x="20161" y="21095"/>
                      <a:pt x="21600" y="21600"/>
                      <a:pt x="21600" y="21600"/>
                    </a:cubicBezTo>
                    <a:cubicBezTo>
                      <a:pt x="21600" y="21600"/>
                      <a:pt x="20340" y="19328"/>
                      <a:pt x="18377" y="16659"/>
                    </a:cubicBezTo>
                    <a:cubicBezTo>
                      <a:pt x="16414" y="13989"/>
                      <a:pt x="13764" y="10791"/>
                      <a:pt x="11067" y="8071"/>
                    </a:cubicBezTo>
                    <a:cubicBezTo>
                      <a:pt x="8369" y="5350"/>
                      <a:pt x="5622" y="3141"/>
                      <a:pt x="3531" y="1823"/>
                    </a:cubicBezTo>
                    <a:cubicBezTo>
                      <a:pt x="1439" y="506"/>
                      <a:pt x="0" y="0"/>
                      <a:pt x="0" y="0"/>
                    </a:cubicBezTo>
                    <a:cubicBezTo>
                      <a:pt x="0" y="0"/>
                      <a:pt x="1262" y="2272"/>
                      <a:pt x="3223" y="4936"/>
                    </a:cubicBezTo>
                    <a:cubicBezTo>
                      <a:pt x="5185" y="7599"/>
                      <a:pt x="7838" y="10814"/>
                      <a:pt x="10535" y="13540"/>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3" name="Freeform: Shape 67"/>
              <p:cNvSpPr/>
              <p:nvPr/>
            </p:nvSpPr>
            <p:spPr>
              <a:xfrm>
                <a:off x="670741" y="454709"/>
                <a:ext cx="92652" cy="29038"/>
              </a:xfrm>
              <a:custGeom>
                <a:avLst/>
                <a:gdLst/>
                <a:ahLst/>
                <a:cxnLst>
                  <a:cxn ang="0">
                    <a:pos x="wd2" y="hd2"/>
                  </a:cxn>
                  <a:cxn ang="5400000">
                    <a:pos x="wd2" y="hd2"/>
                  </a:cxn>
                  <a:cxn ang="10800000">
                    <a:pos x="wd2" y="hd2"/>
                  </a:cxn>
                  <a:cxn ang="16200000">
                    <a:pos x="wd2" y="hd2"/>
                  </a:cxn>
                </a:cxnLst>
                <a:rect l="0" t="0" r="r" b="b"/>
                <a:pathLst>
                  <a:path w="21600" h="21547" extrusionOk="0">
                    <a:moveTo>
                      <a:pt x="6677" y="8472"/>
                    </a:moveTo>
                    <a:cubicBezTo>
                      <a:pt x="5436" y="7065"/>
                      <a:pt x="4285" y="5659"/>
                      <a:pt x="3297" y="4399"/>
                    </a:cubicBezTo>
                    <a:cubicBezTo>
                      <a:pt x="1324" y="1881"/>
                      <a:pt x="0" y="0"/>
                      <a:pt x="0" y="0"/>
                    </a:cubicBezTo>
                    <a:cubicBezTo>
                      <a:pt x="869" y="2690"/>
                      <a:pt x="1826" y="5069"/>
                      <a:pt x="2857" y="7097"/>
                    </a:cubicBezTo>
                    <a:cubicBezTo>
                      <a:pt x="3900" y="9244"/>
                      <a:pt x="4989" y="11144"/>
                      <a:pt x="6119" y="12781"/>
                    </a:cubicBezTo>
                    <a:cubicBezTo>
                      <a:pt x="7412" y="14684"/>
                      <a:pt x="8746" y="16299"/>
                      <a:pt x="10110" y="17613"/>
                    </a:cubicBezTo>
                    <a:cubicBezTo>
                      <a:pt x="10803" y="18319"/>
                      <a:pt x="11518" y="18782"/>
                      <a:pt x="12210" y="19357"/>
                    </a:cubicBezTo>
                    <a:cubicBezTo>
                      <a:pt x="12902" y="19931"/>
                      <a:pt x="13609" y="20173"/>
                      <a:pt x="14276" y="20584"/>
                    </a:cubicBezTo>
                    <a:cubicBezTo>
                      <a:pt x="14943" y="20995"/>
                      <a:pt x="15608" y="21074"/>
                      <a:pt x="16227" y="21285"/>
                    </a:cubicBezTo>
                    <a:cubicBezTo>
                      <a:pt x="16810" y="21474"/>
                      <a:pt x="17398" y="21555"/>
                      <a:pt x="17983" y="21527"/>
                    </a:cubicBezTo>
                    <a:cubicBezTo>
                      <a:pt x="18859" y="21600"/>
                      <a:pt x="19736" y="21474"/>
                      <a:pt x="20607" y="21148"/>
                    </a:cubicBezTo>
                    <a:lnTo>
                      <a:pt x="21600" y="20768"/>
                    </a:lnTo>
                    <a:lnTo>
                      <a:pt x="20627" y="20094"/>
                    </a:lnTo>
                    <a:cubicBezTo>
                      <a:pt x="20009" y="19715"/>
                      <a:pt x="19137" y="19230"/>
                      <a:pt x="18089" y="18513"/>
                    </a:cubicBezTo>
                    <a:cubicBezTo>
                      <a:pt x="17048" y="17866"/>
                      <a:pt x="15843" y="16943"/>
                      <a:pt x="14566" y="16000"/>
                    </a:cubicBezTo>
                    <a:cubicBezTo>
                      <a:pt x="13289" y="14947"/>
                      <a:pt x="11931" y="13893"/>
                      <a:pt x="10593" y="12539"/>
                    </a:cubicBezTo>
                    <a:cubicBezTo>
                      <a:pt x="9244" y="11322"/>
                      <a:pt x="7920" y="9858"/>
                      <a:pt x="6677" y="847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4" name="Freeform: Shape 68"/>
              <p:cNvSpPr/>
              <p:nvPr/>
            </p:nvSpPr>
            <p:spPr>
              <a:xfrm>
                <a:off x="956364" y="395831"/>
                <a:ext cx="95535" cy="52603"/>
              </a:xfrm>
              <a:custGeom>
                <a:avLst/>
                <a:gdLst/>
                <a:ahLst/>
                <a:cxnLst>
                  <a:cxn ang="0">
                    <a:pos x="wd2" y="hd2"/>
                  </a:cxn>
                  <a:cxn ang="5400000">
                    <a:pos x="wd2" y="hd2"/>
                  </a:cxn>
                  <a:cxn ang="10800000">
                    <a:pos x="wd2" y="hd2"/>
                  </a:cxn>
                  <a:cxn ang="16200000">
                    <a:pos x="wd2" y="hd2"/>
                  </a:cxn>
                </a:cxnLst>
                <a:rect l="0" t="0" r="r" b="b"/>
                <a:pathLst>
                  <a:path w="21600" h="21600" extrusionOk="0">
                    <a:moveTo>
                      <a:pt x="2713" y="5163"/>
                    </a:moveTo>
                    <a:cubicBezTo>
                      <a:pt x="3723" y="6773"/>
                      <a:pt x="4784" y="8271"/>
                      <a:pt x="5893" y="9647"/>
                    </a:cubicBezTo>
                    <a:cubicBezTo>
                      <a:pt x="7161" y="11228"/>
                      <a:pt x="8474" y="12687"/>
                      <a:pt x="9827" y="14020"/>
                    </a:cubicBezTo>
                    <a:cubicBezTo>
                      <a:pt x="11222" y="15329"/>
                      <a:pt x="12638" y="16559"/>
                      <a:pt x="14001" y="17562"/>
                    </a:cubicBezTo>
                    <a:cubicBezTo>
                      <a:pt x="15242" y="18477"/>
                      <a:pt x="16507" y="19278"/>
                      <a:pt x="17791" y="19962"/>
                    </a:cubicBezTo>
                    <a:cubicBezTo>
                      <a:pt x="18914" y="20617"/>
                      <a:pt x="19878" y="20918"/>
                      <a:pt x="20544" y="21221"/>
                    </a:cubicBezTo>
                    <a:cubicBezTo>
                      <a:pt x="21210" y="21524"/>
                      <a:pt x="21600" y="21600"/>
                      <a:pt x="21600" y="21600"/>
                    </a:cubicBezTo>
                    <a:cubicBezTo>
                      <a:pt x="21600" y="21600"/>
                      <a:pt x="21256" y="21235"/>
                      <a:pt x="20646" y="20679"/>
                    </a:cubicBezTo>
                    <a:lnTo>
                      <a:pt x="18126" y="18390"/>
                    </a:lnTo>
                    <a:lnTo>
                      <a:pt x="14585" y="15209"/>
                    </a:lnTo>
                    <a:cubicBezTo>
                      <a:pt x="13301" y="14003"/>
                      <a:pt x="11932" y="12766"/>
                      <a:pt x="10585" y="11434"/>
                    </a:cubicBezTo>
                    <a:cubicBezTo>
                      <a:pt x="7875" y="8831"/>
                      <a:pt x="5235" y="6012"/>
                      <a:pt x="3260" y="3819"/>
                    </a:cubicBezTo>
                    <a:cubicBezTo>
                      <a:pt x="2286" y="2694"/>
                      <a:pt x="1446" y="1802"/>
                      <a:pt x="891" y="1090"/>
                    </a:cubicBezTo>
                    <a:lnTo>
                      <a:pt x="0" y="0"/>
                    </a:lnTo>
                    <a:cubicBezTo>
                      <a:pt x="215" y="527"/>
                      <a:pt x="443" y="1033"/>
                      <a:pt x="687" y="1516"/>
                    </a:cubicBezTo>
                    <a:cubicBezTo>
                      <a:pt x="1327" y="2792"/>
                      <a:pt x="2005" y="4010"/>
                      <a:pt x="2713" y="5163"/>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5" name="Freeform: Shape 69"/>
              <p:cNvSpPr/>
              <p:nvPr/>
            </p:nvSpPr>
            <p:spPr>
              <a:xfrm>
                <a:off x="856981" y="569541"/>
                <a:ext cx="120619" cy="66575"/>
              </a:xfrm>
              <a:custGeom>
                <a:avLst/>
                <a:gdLst/>
                <a:ahLst/>
                <a:cxnLst>
                  <a:cxn ang="0">
                    <a:pos x="wd2" y="hd2"/>
                  </a:cxn>
                  <a:cxn ang="5400000">
                    <a:pos x="wd2" y="hd2"/>
                  </a:cxn>
                  <a:cxn ang="10800000">
                    <a:pos x="wd2" y="hd2"/>
                  </a:cxn>
                  <a:cxn ang="16200000">
                    <a:pos x="wd2" y="hd2"/>
                  </a:cxn>
                </a:cxnLst>
                <a:rect l="0" t="0" r="r" b="b"/>
                <a:pathLst>
                  <a:path w="21600" h="21600" extrusionOk="0">
                    <a:moveTo>
                      <a:pt x="14349" y="16214"/>
                    </a:moveTo>
                    <a:cubicBezTo>
                      <a:pt x="13691" y="15685"/>
                      <a:pt x="13051" y="14973"/>
                      <a:pt x="12373" y="14372"/>
                    </a:cubicBezTo>
                    <a:cubicBezTo>
                      <a:pt x="11696" y="13770"/>
                      <a:pt x="11042" y="13013"/>
                      <a:pt x="10368" y="12338"/>
                    </a:cubicBezTo>
                    <a:cubicBezTo>
                      <a:pt x="9031" y="10956"/>
                      <a:pt x="7724" y="9465"/>
                      <a:pt x="6505" y="8044"/>
                    </a:cubicBezTo>
                    <a:cubicBezTo>
                      <a:pt x="5285" y="6623"/>
                      <a:pt x="4164" y="5241"/>
                      <a:pt x="3199" y="4052"/>
                    </a:cubicBezTo>
                    <a:cubicBezTo>
                      <a:pt x="2234" y="2863"/>
                      <a:pt x="1427" y="1870"/>
                      <a:pt x="879" y="1131"/>
                    </a:cubicBezTo>
                    <a:lnTo>
                      <a:pt x="0" y="0"/>
                    </a:lnTo>
                    <a:cubicBezTo>
                      <a:pt x="853" y="1804"/>
                      <a:pt x="1770" y="3504"/>
                      <a:pt x="2746" y="5088"/>
                    </a:cubicBezTo>
                    <a:cubicBezTo>
                      <a:pt x="3742" y="6724"/>
                      <a:pt x="4783" y="8267"/>
                      <a:pt x="5865" y="9712"/>
                    </a:cubicBezTo>
                    <a:cubicBezTo>
                      <a:pt x="7106" y="11375"/>
                      <a:pt x="8395" y="12918"/>
                      <a:pt x="9728" y="14335"/>
                    </a:cubicBezTo>
                    <a:cubicBezTo>
                      <a:pt x="10424" y="15010"/>
                      <a:pt x="11101" y="15747"/>
                      <a:pt x="11805" y="16350"/>
                    </a:cubicBezTo>
                    <a:cubicBezTo>
                      <a:pt x="12509" y="16954"/>
                      <a:pt x="13191" y="17580"/>
                      <a:pt x="13882" y="18073"/>
                    </a:cubicBezTo>
                    <a:cubicBezTo>
                      <a:pt x="14574" y="18566"/>
                      <a:pt x="15228" y="19087"/>
                      <a:pt x="15882" y="19442"/>
                    </a:cubicBezTo>
                    <a:cubicBezTo>
                      <a:pt x="16537" y="19796"/>
                      <a:pt x="17132" y="20216"/>
                      <a:pt x="17716" y="20437"/>
                    </a:cubicBezTo>
                    <a:cubicBezTo>
                      <a:pt x="18639" y="20872"/>
                      <a:pt x="19578" y="21190"/>
                      <a:pt x="20527" y="21388"/>
                    </a:cubicBezTo>
                    <a:cubicBezTo>
                      <a:pt x="21211" y="21545"/>
                      <a:pt x="21600" y="21600"/>
                      <a:pt x="21600" y="21600"/>
                    </a:cubicBezTo>
                    <a:cubicBezTo>
                      <a:pt x="21600" y="21600"/>
                      <a:pt x="21229" y="21342"/>
                      <a:pt x="20583" y="20950"/>
                    </a:cubicBezTo>
                    <a:cubicBezTo>
                      <a:pt x="20260" y="20750"/>
                      <a:pt x="19863" y="20547"/>
                      <a:pt x="19421" y="20241"/>
                    </a:cubicBezTo>
                    <a:cubicBezTo>
                      <a:pt x="18978" y="19935"/>
                      <a:pt x="18489" y="19550"/>
                      <a:pt x="17947" y="19177"/>
                    </a:cubicBezTo>
                    <a:cubicBezTo>
                      <a:pt x="17406" y="18804"/>
                      <a:pt x="16844" y="18285"/>
                      <a:pt x="16232" y="17834"/>
                    </a:cubicBezTo>
                    <a:cubicBezTo>
                      <a:pt x="15621" y="17382"/>
                      <a:pt x="15003" y="16763"/>
                      <a:pt x="14349" y="1621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grpSp>
      </p:grpSp>
      <p:sp>
        <p:nvSpPr>
          <p:cNvPr id="738" name="Oval 34"/>
          <p:cNvSpPr/>
          <p:nvPr/>
        </p:nvSpPr>
        <p:spPr>
          <a:xfrm>
            <a:off x="1387801" y="4161437"/>
            <a:ext cx="948564" cy="931772"/>
          </a:xfrm>
          <a:prstGeom prst="ellipse">
            <a:avLst/>
          </a:prstGeom>
          <a:solidFill>
            <a:schemeClr val="accent2"/>
          </a:solidFill>
          <a:ln w="12700">
            <a:miter lim="400000"/>
          </a:ln>
        </p:spPr>
        <p:txBody>
          <a:bodyPr lIns="45719" rIns="45719" anchor="ctr"/>
          <a:lstStyle/>
          <a:p>
            <a:pPr algn="ctr">
              <a:spcBef>
                <a:spcPts val="600"/>
              </a:spcBef>
              <a:defRPr sz="2400" b="1">
                <a:solidFill>
                  <a:srgbClr val="FFFFFF"/>
                </a:solidFill>
              </a:defRPr>
            </a:pPr>
            <a:endParaRPr/>
          </a:p>
        </p:txBody>
      </p:sp>
      <p:pic>
        <p:nvPicPr>
          <p:cNvPr id="739" name="Graphic 70" descr="Graphic 7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496" y="4085826"/>
            <a:ext cx="987390" cy="1304442"/>
          </a:xfrm>
          <a:prstGeom prst="rect">
            <a:avLst/>
          </a:prstGeom>
          <a:ln w="12700">
            <a:miter lim="400000"/>
          </a:ln>
        </p:spPr>
      </p:pic>
      <p:grpSp>
        <p:nvGrpSpPr>
          <p:cNvPr id="742" name="Group"/>
          <p:cNvGrpSpPr/>
          <p:nvPr/>
        </p:nvGrpSpPr>
        <p:grpSpPr>
          <a:xfrm>
            <a:off x="3369270" y="4227353"/>
            <a:ext cx="1717941" cy="805542"/>
            <a:chOff x="0" y="0"/>
            <a:chExt cx="1717939" cy="805541"/>
          </a:xfrm>
        </p:grpSpPr>
        <p:sp>
          <p:nvSpPr>
            <p:cNvPr id="740" name="Oval 33"/>
            <p:cNvSpPr/>
            <p:nvPr/>
          </p:nvSpPr>
          <p:spPr>
            <a:xfrm rot="21337993">
              <a:off x="273785" y="84833"/>
              <a:ext cx="757630" cy="375346"/>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pic>
          <p:nvPicPr>
            <p:cNvPr id="741" name="Graphic 72" descr="Graphic 7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1717940" cy="805542"/>
            </a:xfrm>
            <a:prstGeom prst="rect">
              <a:avLst/>
            </a:prstGeom>
            <a:ln w="12700" cap="flat">
              <a:noFill/>
              <a:miter lim="400000"/>
            </a:ln>
            <a:effectLst/>
          </p:spPr>
        </p:pic>
      </p:grpSp>
      <p:pic>
        <p:nvPicPr>
          <p:cNvPr id="743" name="Graphic 48" descr="Graphic 4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4643" y="1180370"/>
            <a:ext cx="434242" cy="434241"/>
          </a:xfrm>
          <a:prstGeom prst="rect">
            <a:avLst/>
          </a:prstGeom>
          <a:ln w="12700">
            <a:miter lim="400000"/>
          </a:ln>
        </p:spPr>
      </p:pic>
      <p:sp>
        <p:nvSpPr>
          <p:cNvPr id="744" name="Un puño pequeño es 1 taza"/>
          <p:cNvSpPr txBox="1"/>
          <p:nvPr/>
        </p:nvSpPr>
        <p:spPr>
          <a:xfrm>
            <a:off x="753696" y="5485815"/>
            <a:ext cx="1991005" cy="5170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ctr">
              <a:defRPr sz="1500">
                <a:solidFill>
                  <a:srgbClr val="535353"/>
                </a:solidFill>
              </a:defRPr>
            </a:pPr>
            <a:r>
              <a:t>Un puño pequeño es 1 taza</a:t>
            </a:r>
          </a:p>
        </p:txBody>
      </p:sp>
      <p:sp>
        <p:nvSpPr>
          <p:cNvPr id="745" name="Una mano ahuecada es ½ taza"/>
          <p:cNvSpPr txBox="1"/>
          <p:nvPr/>
        </p:nvSpPr>
        <p:spPr>
          <a:xfrm>
            <a:off x="3226625" y="5377892"/>
            <a:ext cx="2003231" cy="5170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ctr">
              <a:defRPr sz="1500">
                <a:solidFill>
                  <a:srgbClr val="535353"/>
                </a:solidFill>
              </a:defRPr>
            </a:pPr>
            <a:r>
              <a:t>Una mano ahuecada es ½ taza</a:t>
            </a:r>
          </a:p>
        </p:txBody>
      </p:sp>
      <p:sp>
        <p:nvSpPr>
          <p:cNvPr id="746" name="3 onzas de carne magra es aproximadamente el tamaño de la palma de la mano"/>
          <p:cNvSpPr txBox="1"/>
          <p:nvPr/>
        </p:nvSpPr>
        <p:spPr>
          <a:xfrm>
            <a:off x="5561958" y="4565225"/>
            <a:ext cx="2144714" cy="11647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r">
              <a:defRPr sz="1500">
                <a:solidFill>
                  <a:srgbClr val="535353"/>
                </a:solidFill>
              </a:defRPr>
            </a:pPr>
            <a:r>
              <a:t>3 onzas de carne magra es aproximadamente el tamaño de la palma de la mano</a:t>
            </a:r>
          </a:p>
        </p:txBody>
      </p:sp>
      <p:sp>
        <p:nvSpPr>
          <p:cNvPr id="747" name="1 cucharada es aproximadamente el tamaño de la parte superior del pulgar"/>
          <p:cNvSpPr txBox="1"/>
          <p:nvPr/>
        </p:nvSpPr>
        <p:spPr>
          <a:xfrm>
            <a:off x="9404659" y="5008128"/>
            <a:ext cx="2357240" cy="9488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defRPr sz="1500">
                <a:solidFill>
                  <a:srgbClr val="535353"/>
                </a:solidFill>
              </a:defRPr>
            </a:pPr>
            <a:r>
              <a:t>1 cucharada es aproximadamente el tamaño de la parte superior del pulgar</a:t>
            </a:r>
          </a:p>
        </p:txBody>
      </p:sp>
      <p:grpSp>
        <p:nvGrpSpPr>
          <p:cNvPr id="751" name="Group"/>
          <p:cNvGrpSpPr/>
          <p:nvPr/>
        </p:nvGrpSpPr>
        <p:grpSpPr>
          <a:xfrm>
            <a:off x="662422" y="3761999"/>
            <a:ext cx="11224812" cy="2939491"/>
            <a:chOff x="0" y="0"/>
            <a:chExt cx="11224810" cy="2939490"/>
          </a:xfrm>
        </p:grpSpPr>
        <p:pic>
          <p:nvPicPr>
            <p:cNvPr id="748" name="Image" descr="Image"/>
            <p:cNvPicPr>
              <a:picLocks/>
            </p:cNvPicPr>
            <p:nvPr/>
          </p:nvPicPr>
          <p:blipFill>
            <a:blip r:embed="rId6"/>
            <a:stretch>
              <a:fillRect/>
            </a:stretch>
          </p:blipFill>
          <p:spPr>
            <a:xfrm>
              <a:off x="4855340" y="0"/>
              <a:ext cx="6369471" cy="2939491"/>
            </a:xfrm>
            <a:prstGeom prst="rect">
              <a:avLst/>
            </a:prstGeom>
            <a:ln w="12700" cap="flat">
              <a:noFill/>
              <a:miter lim="400000"/>
            </a:ln>
            <a:effectLst/>
          </p:spPr>
        </p:pic>
        <p:pic>
          <p:nvPicPr>
            <p:cNvPr id="749" name="Image" descr="Image"/>
            <p:cNvPicPr>
              <a:picLocks/>
            </p:cNvPicPr>
            <p:nvPr/>
          </p:nvPicPr>
          <p:blipFill>
            <a:blip r:embed="rId7"/>
            <a:stretch>
              <a:fillRect/>
            </a:stretch>
          </p:blipFill>
          <p:spPr>
            <a:xfrm>
              <a:off x="2479041" y="194952"/>
              <a:ext cx="2173553" cy="2687295"/>
            </a:xfrm>
            <a:prstGeom prst="rect">
              <a:avLst/>
            </a:prstGeom>
            <a:ln w="12700" cap="flat">
              <a:noFill/>
              <a:miter lim="400000"/>
            </a:ln>
            <a:effectLst/>
          </p:spPr>
        </p:pic>
        <p:pic>
          <p:nvPicPr>
            <p:cNvPr id="750" name="Image" descr="Image"/>
            <p:cNvPicPr>
              <a:picLocks/>
            </p:cNvPicPr>
            <p:nvPr/>
          </p:nvPicPr>
          <p:blipFill>
            <a:blip r:embed="rId7"/>
            <a:stretch>
              <a:fillRect/>
            </a:stretch>
          </p:blipFill>
          <p:spPr>
            <a:xfrm flipH="1">
              <a:off x="0" y="126098"/>
              <a:ext cx="2173552" cy="2687294"/>
            </a:xfrm>
            <a:prstGeom prst="rect">
              <a:avLst/>
            </a:prstGeom>
            <a:ln w="12700" cap="flat">
              <a:noFill/>
              <a:miter lim="400000"/>
            </a:ln>
            <a:effectLst/>
          </p:spPr>
        </p:pic>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lstStyle/>
          <a:p>
            <a:r>
              <a:t>Como planificar una comida apta para los riñones</a:t>
            </a:r>
          </a:p>
        </p:txBody>
      </p:sp>
      <p:sp>
        <p:nvSpPr>
          <p:cNvPr id="756" name="Llene su plato con:…"/>
          <p:cNvSpPr txBox="1">
            <a:spLocks noGrp="1"/>
          </p:cNvSpPr>
          <p:nvPr>
            <p:ph type="body" sz="half" idx="1"/>
          </p:nvPr>
        </p:nvSpPr>
        <p:spPr>
          <a:prstGeom prst="rect">
            <a:avLst/>
          </a:prstGeom>
        </p:spPr>
        <p:txBody>
          <a:bodyPr/>
          <a:lstStyle/>
          <a:p>
            <a:pPr marL="0" indent="0">
              <a:buClrTx/>
              <a:buSzTx/>
              <a:buFontTx/>
              <a:buNone/>
            </a:pPr>
            <a:r>
              <a:t>Llene su plato con:</a:t>
            </a:r>
          </a:p>
          <a:p>
            <a:r>
              <a:t>Una porción de ⅓ a ½ de proteína del tamaño de la palma de la mano</a:t>
            </a:r>
          </a:p>
          <a:p>
            <a:r>
              <a:t>Mano ahuecada de fruta</a:t>
            </a:r>
          </a:p>
          <a:p>
            <a:r>
              <a:t>Mano ahuecada de pan o de granos</a:t>
            </a:r>
          </a:p>
          <a:p>
            <a:r>
              <a:t>Mano ahuecada de lácteos</a:t>
            </a:r>
          </a:p>
          <a:p>
            <a:r>
              <a:t>Verduras del tamaño de un puño</a:t>
            </a:r>
          </a:p>
          <a:p>
            <a:r>
              <a:t>½ pulgar de grasa saludable</a:t>
            </a:r>
          </a:p>
        </p:txBody>
      </p:sp>
      <p:pic>
        <p:nvPicPr>
          <p:cNvPr id="757" name="Picture Placeholder 11" descr="Picture Placeholder 11"/>
          <p:cNvPicPr>
            <a:picLocks noGrp="1" noChangeAspect="1"/>
          </p:cNvPicPr>
          <p:nvPr>
            <p:ph type="pic" idx="21"/>
          </p:nvPr>
        </p:nvPicPr>
        <p:blipFill>
          <a:blip r:embed="rId3"/>
          <a:stretch>
            <a:fillRect/>
          </a:stretch>
        </p:blipFill>
        <p:spPr>
          <a:prstGeom prst="rect">
            <a:avLst/>
          </a:prstGeom>
        </p:spPr>
      </p:pic>
      <p:pic>
        <p:nvPicPr>
          <p:cNvPr id="758" name="Picture Placeholder 11" descr="Picture Placeholder 1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172201" y="2157348"/>
            <a:ext cx="5181599" cy="3734336"/>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Title 1"/>
          <p:cNvSpPr txBox="1">
            <a:spLocks noGrp="1"/>
          </p:cNvSpPr>
          <p:nvPr>
            <p:ph type="title"/>
          </p:nvPr>
        </p:nvSpPr>
        <p:spPr>
          <a:prstGeom prst="rect">
            <a:avLst/>
          </a:prstGeom>
        </p:spPr>
        <p:txBody>
          <a:bodyPr/>
          <a:lstStyle/>
          <a:p>
            <a:r>
              <a:t>Como planificar una comida apta para los riñones</a:t>
            </a:r>
          </a:p>
        </p:txBody>
      </p:sp>
      <p:sp>
        <p:nvSpPr>
          <p:cNvPr id="763" name="Llene su plato con:…"/>
          <p:cNvSpPr txBox="1">
            <a:spLocks noGrp="1"/>
          </p:cNvSpPr>
          <p:nvPr>
            <p:ph type="body" sz="half" idx="1"/>
          </p:nvPr>
        </p:nvSpPr>
        <p:spPr>
          <a:prstGeom prst="rect">
            <a:avLst/>
          </a:prstGeom>
        </p:spPr>
        <p:txBody>
          <a:bodyPr/>
          <a:lstStyle/>
          <a:p>
            <a:pPr marL="0" indent="0">
              <a:buClrTx/>
              <a:buSzTx/>
              <a:buFontTx/>
              <a:buNone/>
            </a:pPr>
            <a:r>
              <a:t>Llene su plato con:</a:t>
            </a:r>
          </a:p>
          <a:p>
            <a:r>
              <a:t>Una porción de ⅓ a ½ de proteína del tamaño de la palma de la mano</a:t>
            </a:r>
          </a:p>
          <a:p>
            <a:r>
              <a:t>Mano ahuecada de fruta</a:t>
            </a:r>
          </a:p>
          <a:p>
            <a:r>
              <a:t>Mano ahuecada de pan o de granos</a:t>
            </a:r>
          </a:p>
          <a:p>
            <a:r>
              <a:t>Mano ahuecada de lácteos</a:t>
            </a:r>
          </a:p>
          <a:p>
            <a:r>
              <a:t>Verduras del tamaño de un puño</a:t>
            </a:r>
          </a:p>
          <a:p>
            <a:r>
              <a:t>½ pulgar de grasa saludable</a:t>
            </a:r>
          </a:p>
        </p:txBody>
      </p:sp>
      <p:pic>
        <p:nvPicPr>
          <p:cNvPr id="764"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38162" y="2157351"/>
            <a:ext cx="2847481" cy="4155705"/>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Title 1"/>
          <p:cNvSpPr txBox="1">
            <a:spLocks noGrp="1"/>
          </p:cNvSpPr>
          <p:nvPr>
            <p:ph type="title"/>
          </p:nvPr>
        </p:nvSpPr>
        <p:spPr>
          <a:xfrm>
            <a:off x="1619573" y="1123625"/>
            <a:ext cx="9734227" cy="856213"/>
          </a:xfrm>
          <a:prstGeom prst="rect">
            <a:avLst/>
          </a:prstGeom>
          <a:solidFill>
            <a:srgbClr val="FFFFFF"/>
          </a:solidFill>
        </p:spPr>
        <p:txBody>
          <a:bodyPr/>
          <a:lstStyle/>
          <a:p>
            <a:r>
              <a:t>Actividad: Que alimentos encajan en cada grupo de alimentos?</a:t>
            </a:r>
          </a:p>
        </p:txBody>
      </p:sp>
      <p:sp>
        <p:nvSpPr>
          <p:cNvPr id="769" name="Nombre la:…"/>
          <p:cNvSpPr txBox="1">
            <a:spLocks noGrp="1"/>
          </p:cNvSpPr>
          <p:nvPr>
            <p:ph type="body" sz="half" idx="1"/>
          </p:nvPr>
        </p:nvSpPr>
        <p:spPr>
          <a:xfrm>
            <a:off x="820796" y="2486430"/>
            <a:ext cx="4831230" cy="3488386"/>
          </a:xfrm>
          <a:prstGeom prst="rect">
            <a:avLst/>
          </a:prstGeom>
        </p:spPr>
        <p:txBody>
          <a:bodyPr/>
          <a:lstStyle/>
          <a:p>
            <a:pPr marL="0" indent="0">
              <a:buClrTx/>
              <a:buSzTx/>
              <a:buFontTx/>
              <a:buNone/>
            </a:pPr>
            <a:r>
              <a:t>Nombre la:</a:t>
            </a:r>
          </a:p>
          <a:p>
            <a:r>
              <a:t>Proteína</a:t>
            </a:r>
          </a:p>
          <a:p>
            <a:r>
              <a:t>Fruta</a:t>
            </a:r>
          </a:p>
          <a:p>
            <a:r>
              <a:t>Pan o granos</a:t>
            </a:r>
          </a:p>
          <a:p>
            <a:r>
              <a:t>Lácteos</a:t>
            </a:r>
          </a:p>
          <a:p>
            <a:r>
              <a:t>Verduras</a:t>
            </a:r>
          </a:p>
          <a:p>
            <a:r>
              <a:t>Grasas saludables</a:t>
            </a:r>
          </a:p>
        </p:txBody>
      </p:sp>
      <p:pic>
        <p:nvPicPr>
          <p:cNvPr id="770"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78837" y="2247251"/>
            <a:ext cx="3587073" cy="3734336"/>
          </a:xfrm>
          <a:prstGeom prst="rect">
            <a:avLst/>
          </a:prstGeom>
          <a:ln w="12700">
            <a:miter lim="400000"/>
          </a:ln>
        </p:spPr>
      </p:pic>
      <p:pic>
        <p:nvPicPr>
          <p:cNvPr id="771"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772"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Title 1"/>
          <p:cNvSpPr txBox="1">
            <a:spLocks noGrp="1"/>
          </p:cNvSpPr>
          <p:nvPr>
            <p:ph type="title"/>
          </p:nvPr>
        </p:nvSpPr>
        <p:spPr>
          <a:prstGeom prst="rect">
            <a:avLst/>
          </a:prstGeom>
        </p:spPr>
        <p:txBody>
          <a:bodyPr/>
          <a:lstStyle/>
          <a:p>
            <a:r>
              <a:t>Kidney Kitchen</a:t>
            </a:r>
            <a:r>
              <a:rPr baseline="31999"/>
              <a:t>®</a:t>
            </a:r>
          </a:p>
        </p:txBody>
      </p:sp>
      <p:sp>
        <p:nvSpPr>
          <p:cNvPr id="778" name="Rectangle 4"/>
          <p:cNvSpPr txBox="1"/>
          <p:nvPr/>
        </p:nvSpPr>
        <p:spPr>
          <a:xfrm>
            <a:off x="8756266" y="3195281"/>
            <a:ext cx="2645753" cy="3752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a:solidFill>
                  <a:srgbClr val="000000"/>
                </a:solidFill>
              </a:defRPr>
            </a:lvl1pPr>
          </a:lstStyle>
          <a:p>
            <a:r>
              <a:rPr dirty="0"/>
              <a:t>kitchen.kidneyfund.org</a:t>
            </a:r>
          </a:p>
        </p:txBody>
      </p:sp>
      <p:pic>
        <p:nvPicPr>
          <p:cNvPr id="779" name="Image" descr="Image"/>
          <p:cNvPicPr>
            <a:picLocks noChangeAspect="1"/>
          </p:cNvPicPr>
          <p:nvPr/>
        </p:nvPicPr>
        <p:blipFill>
          <a:blip r:embed="rId3"/>
          <a:stretch>
            <a:fillRect/>
          </a:stretch>
        </p:blipFill>
        <p:spPr>
          <a:xfrm>
            <a:off x="8575688" y="2744258"/>
            <a:ext cx="2963367" cy="1369484"/>
          </a:xfrm>
          <a:prstGeom prst="rect">
            <a:avLst/>
          </a:prstGeom>
          <a:ln w="12700">
            <a:miter lim="400000"/>
          </a:ln>
        </p:spPr>
      </p:pic>
      <p:pic>
        <p:nvPicPr>
          <p:cNvPr id="6" name="Picture 5">
            <a:extLst>
              <a:ext uri="{FF2B5EF4-FFF2-40B4-BE49-F238E27FC236}">
                <a16:creationId xmlns:a16="http://schemas.microsoft.com/office/drawing/2014/main" id="{E1E049D9-28A1-4324-A9BE-F3EFDB661FEF}"/>
              </a:ext>
            </a:extLst>
          </p:cNvPr>
          <p:cNvPicPr>
            <a:picLocks noChangeAspect="1"/>
          </p:cNvPicPr>
          <p:nvPr/>
        </p:nvPicPr>
        <p:blipFill>
          <a:blip r:embed="rId4"/>
          <a:stretch>
            <a:fillRect/>
          </a:stretch>
        </p:blipFill>
        <p:spPr>
          <a:xfrm>
            <a:off x="1152284" y="2024334"/>
            <a:ext cx="7079341" cy="4540967"/>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Title 1"/>
          <p:cNvSpPr txBox="1">
            <a:spLocks noGrp="1"/>
          </p:cNvSpPr>
          <p:nvPr>
            <p:ph type="title"/>
          </p:nvPr>
        </p:nvSpPr>
        <p:spPr>
          <a:prstGeom prst="rect">
            <a:avLst/>
          </a:prstGeom>
        </p:spPr>
        <p:txBody>
          <a:bodyPr/>
          <a:lstStyle/>
          <a:p>
            <a:r>
              <a:t>Sea activo</a:t>
            </a:r>
          </a:p>
        </p:txBody>
      </p:sp>
      <p:sp>
        <p:nvSpPr>
          <p:cNvPr id="784" name="Content Placeholder 2"/>
          <p:cNvSpPr txBox="1">
            <a:spLocks noGrp="1"/>
          </p:cNvSpPr>
          <p:nvPr>
            <p:ph type="body" idx="1"/>
          </p:nvPr>
        </p:nvSpPr>
        <p:spPr>
          <a:prstGeom prst="rect">
            <a:avLst/>
          </a:prstGeom>
        </p:spPr>
        <p:txBody>
          <a:bodyPr/>
          <a:lstStyle/>
          <a:p>
            <a:r>
              <a:t>Ser activo puede ayudar a controlar la presión arterial y la diabetes y mantener un peso sano</a:t>
            </a:r>
          </a:p>
          <a:p>
            <a:r>
              <a:t>Hágase el propósito de ser activo 30 minutos al día, 5 días a la semana</a:t>
            </a:r>
          </a:p>
          <a:p>
            <a:r>
              <a:t>Comience lentamente, añada una actividad a su rutina, como caminar después de un alimento</a:t>
            </a:r>
          </a:p>
          <a:p>
            <a:r>
              <a:t>Encuentre actividades que disfrute, como caminar, bailar, la jardinería o practicar un deporte</a:t>
            </a:r>
          </a:p>
        </p:txBody>
      </p:sp>
      <p:pic>
        <p:nvPicPr>
          <p:cNvPr id="78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508" y="1161269"/>
            <a:ext cx="481066" cy="481066"/>
          </a:xfrm>
          <a:prstGeom prst="rect">
            <a:avLst/>
          </a:prstGeom>
          <a:ln w="12700">
            <a:miter lim="400000"/>
          </a:ln>
        </p:spPr>
      </p:pic>
      <p:pic>
        <p:nvPicPr>
          <p:cNvPr id="786" name="Image" descr="Image"/>
          <p:cNvPicPr>
            <a:picLocks noChangeAspect="1"/>
          </p:cNvPicPr>
          <p:nvPr/>
        </p:nvPicPr>
        <p:blipFill>
          <a:blip r:embed="rId4"/>
          <a:stretch>
            <a:fillRect/>
          </a:stretch>
        </p:blipFill>
        <p:spPr>
          <a:xfrm flipH="1">
            <a:off x="1158821" y="4906311"/>
            <a:ext cx="2329078" cy="1482990"/>
          </a:xfrm>
          <a:prstGeom prst="rect">
            <a:avLst/>
          </a:prstGeom>
          <a:ln w="12700">
            <a:miter lim="400000"/>
          </a:ln>
        </p:spPr>
      </p:pic>
      <p:pic>
        <p:nvPicPr>
          <p:cNvPr id="787" name="Image" descr="Image"/>
          <p:cNvPicPr>
            <a:picLocks noChangeAspect="1"/>
          </p:cNvPicPr>
          <p:nvPr/>
        </p:nvPicPr>
        <p:blipFill>
          <a:blip r:embed="rId4"/>
          <a:stretch>
            <a:fillRect/>
          </a:stretch>
        </p:blipFill>
        <p:spPr>
          <a:xfrm>
            <a:off x="3673914" y="4906311"/>
            <a:ext cx="2329078" cy="1482990"/>
          </a:xfrm>
          <a:prstGeom prst="rect">
            <a:avLst/>
          </a:prstGeom>
          <a:ln w="12700">
            <a:miter lim="400000"/>
          </a:ln>
        </p:spPr>
      </p:pic>
      <p:pic>
        <p:nvPicPr>
          <p:cNvPr id="788" name="Image" descr="Image"/>
          <p:cNvPicPr>
            <a:picLocks noChangeAspect="1"/>
          </p:cNvPicPr>
          <p:nvPr/>
        </p:nvPicPr>
        <p:blipFill>
          <a:blip r:embed="rId4"/>
          <a:stretch>
            <a:fillRect/>
          </a:stretch>
        </p:blipFill>
        <p:spPr>
          <a:xfrm flipH="1">
            <a:off x="6189008" y="4906311"/>
            <a:ext cx="2329078" cy="1482990"/>
          </a:xfrm>
          <a:prstGeom prst="rect">
            <a:avLst/>
          </a:prstGeom>
          <a:ln w="12700">
            <a:miter lim="400000"/>
          </a:ln>
        </p:spPr>
      </p:pic>
      <p:pic>
        <p:nvPicPr>
          <p:cNvPr id="789" name="Image" descr="Image"/>
          <p:cNvPicPr>
            <a:picLocks noChangeAspect="1"/>
          </p:cNvPicPr>
          <p:nvPr/>
        </p:nvPicPr>
        <p:blipFill>
          <a:blip r:embed="rId4"/>
          <a:stretch>
            <a:fillRect/>
          </a:stretch>
        </p:blipFill>
        <p:spPr>
          <a:xfrm>
            <a:off x="8704102" y="4906311"/>
            <a:ext cx="2329077" cy="1482990"/>
          </a:xfrm>
          <a:prstGeom prst="rect">
            <a:avLst/>
          </a:prstGeom>
          <a:ln w="12700">
            <a:miter lim="400000"/>
          </a:ln>
        </p:spPr>
      </p:pic>
      <p:pic>
        <p:nvPicPr>
          <p:cNvPr id="790" name="Image" descr="Image"/>
          <p:cNvPicPr>
            <a:picLocks noChangeAspect="1"/>
          </p:cNvPicPr>
          <p:nvPr/>
        </p:nvPicPr>
        <p:blipFill>
          <a:blip r:embed="rId5"/>
          <a:stretch>
            <a:fillRect/>
          </a:stretch>
        </p:blipFill>
        <p:spPr>
          <a:xfrm>
            <a:off x="1812359" y="5069349"/>
            <a:ext cx="1022002" cy="1022002"/>
          </a:xfrm>
          <a:prstGeom prst="rect">
            <a:avLst/>
          </a:prstGeom>
          <a:ln w="12700">
            <a:miter lim="400000"/>
          </a:ln>
        </p:spPr>
      </p:pic>
      <p:pic>
        <p:nvPicPr>
          <p:cNvPr id="791" name="Image" descr="Image"/>
          <p:cNvPicPr>
            <a:picLocks noChangeAspect="1"/>
          </p:cNvPicPr>
          <p:nvPr/>
        </p:nvPicPr>
        <p:blipFill>
          <a:blip r:embed="rId6"/>
          <a:stretch>
            <a:fillRect/>
          </a:stretch>
        </p:blipFill>
        <p:spPr>
          <a:xfrm>
            <a:off x="4367731" y="5109628"/>
            <a:ext cx="941444" cy="941444"/>
          </a:xfrm>
          <a:prstGeom prst="rect">
            <a:avLst/>
          </a:prstGeom>
          <a:ln w="12700">
            <a:miter lim="400000"/>
          </a:ln>
        </p:spPr>
      </p:pic>
      <p:pic>
        <p:nvPicPr>
          <p:cNvPr id="792" name="Image" descr="Image"/>
          <p:cNvPicPr>
            <a:picLocks noChangeAspect="1"/>
          </p:cNvPicPr>
          <p:nvPr/>
        </p:nvPicPr>
        <p:blipFill>
          <a:blip r:embed="rId7"/>
          <a:stretch>
            <a:fillRect/>
          </a:stretch>
        </p:blipFill>
        <p:spPr>
          <a:xfrm>
            <a:off x="6842545" y="5012806"/>
            <a:ext cx="1135090" cy="1135089"/>
          </a:xfrm>
          <a:prstGeom prst="rect">
            <a:avLst/>
          </a:prstGeom>
          <a:ln w="12700">
            <a:miter lim="400000"/>
          </a:ln>
        </p:spPr>
      </p:pic>
      <p:pic>
        <p:nvPicPr>
          <p:cNvPr id="793" name="Image" descr="Image"/>
          <p:cNvPicPr>
            <a:picLocks noChangeAspect="1"/>
          </p:cNvPicPr>
          <p:nvPr/>
        </p:nvPicPr>
        <p:blipFill>
          <a:blip r:embed="rId8"/>
          <a:stretch>
            <a:fillRect/>
          </a:stretch>
        </p:blipFill>
        <p:spPr>
          <a:xfrm>
            <a:off x="9397918" y="5069349"/>
            <a:ext cx="1022002" cy="1022002"/>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7"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798" name="Image" descr="Image"/>
          <p:cNvPicPr>
            <a:picLocks/>
          </p:cNvPicPr>
          <p:nvPr/>
        </p:nvPicPr>
        <p:blipFill>
          <a:blip r:embed="rId4"/>
          <a:stretch>
            <a:fillRect/>
          </a:stretch>
        </p:blipFill>
        <p:spPr>
          <a:xfrm>
            <a:off x="8155944" y="2503747"/>
            <a:ext cx="3086101" cy="2387601"/>
          </a:xfrm>
          <a:prstGeom prst="rect">
            <a:avLst/>
          </a:prstGeom>
          <a:ln w="12700">
            <a:miter lim="400000"/>
          </a:ln>
        </p:spPr>
      </p:pic>
      <p:pic>
        <p:nvPicPr>
          <p:cNvPr id="799" name="Image" descr="Image"/>
          <p:cNvPicPr>
            <a:picLocks/>
          </p:cNvPicPr>
          <p:nvPr/>
        </p:nvPicPr>
        <p:blipFill>
          <a:blip r:embed="rId5"/>
          <a:stretch>
            <a:fillRect/>
          </a:stretch>
        </p:blipFill>
        <p:spPr>
          <a:xfrm>
            <a:off x="829230" y="2510730"/>
            <a:ext cx="2878369" cy="2373634"/>
          </a:xfrm>
          <a:prstGeom prst="rect">
            <a:avLst/>
          </a:prstGeom>
          <a:ln w="12700">
            <a:miter lim="400000"/>
          </a:ln>
        </p:spPr>
      </p:pic>
      <p:sp>
        <p:nvSpPr>
          <p:cNvPr id="800" name="Deje de fumar"/>
          <p:cNvSpPr txBox="1"/>
          <p:nvPr/>
        </p:nvSpPr>
        <p:spPr>
          <a:xfrm>
            <a:off x="1397675" y="4037744"/>
            <a:ext cx="1741479"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Deje de fumar</a:t>
            </a:r>
          </a:p>
        </p:txBody>
      </p:sp>
      <p:sp>
        <p:nvSpPr>
          <p:cNvPr id="801" name="Limite el alcohol"/>
          <p:cNvSpPr txBox="1"/>
          <p:nvPr/>
        </p:nvSpPr>
        <p:spPr>
          <a:xfrm>
            <a:off x="5225260" y="4037744"/>
            <a:ext cx="1741479"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Limite el alcohol</a:t>
            </a:r>
          </a:p>
        </p:txBody>
      </p:sp>
      <p:sp>
        <p:nvSpPr>
          <p:cNvPr id="802" name="Hable con su médico"/>
          <p:cNvSpPr txBox="1"/>
          <p:nvPr/>
        </p:nvSpPr>
        <p:spPr>
          <a:xfrm>
            <a:off x="8204007" y="4037744"/>
            <a:ext cx="2989975"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Hable con su médico</a:t>
            </a:r>
          </a:p>
        </p:txBody>
      </p:sp>
      <p:pic>
        <p:nvPicPr>
          <p:cNvPr id="803" name="Image" descr="Image"/>
          <p:cNvPicPr>
            <a:picLocks noChangeAspect="1"/>
          </p:cNvPicPr>
          <p:nvPr/>
        </p:nvPicPr>
        <p:blipFill>
          <a:blip r:embed="rId6"/>
          <a:stretch>
            <a:fillRect/>
          </a:stretch>
        </p:blipFill>
        <p:spPr>
          <a:xfrm>
            <a:off x="1633414" y="2721354"/>
            <a:ext cx="1270001" cy="1270001"/>
          </a:xfrm>
          <a:prstGeom prst="rect">
            <a:avLst/>
          </a:prstGeom>
          <a:ln w="12700">
            <a:miter lim="400000"/>
          </a:ln>
        </p:spPr>
      </p:pic>
      <p:pic>
        <p:nvPicPr>
          <p:cNvPr id="804" name="Image" descr="Image"/>
          <p:cNvPicPr>
            <a:picLocks noChangeAspect="1"/>
          </p:cNvPicPr>
          <p:nvPr/>
        </p:nvPicPr>
        <p:blipFill>
          <a:blip r:embed="rId7"/>
          <a:stretch>
            <a:fillRect/>
          </a:stretch>
        </p:blipFill>
        <p:spPr>
          <a:xfrm>
            <a:off x="5401798" y="2662153"/>
            <a:ext cx="1388403" cy="1388403"/>
          </a:xfrm>
          <a:prstGeom prst="rect">
            <a:avLst/>
          </a:prstGeom>
          <a:ln w="12700">
            <a:miter lim="400000"/>
          </a:ln>
        </p:spPr>
      </p:pic>
      <p:pic>
        <p:nvPicPr>
          <p:cNvPr id="805" name="Image" descr="Image"/>
          <p:cNvPicPr>
            <a:picLocks noChangeAspect="1"/>
          </p:cNvPicPr>
          <p:nvPr/>
        </p:nvPicPr>
        <p:blipFill>
          <a:blip r:embed="rId8"/>
          <a:stretch>
            <a:fillRect/>
          </a:stretch>
        </p:blipFill>
        <p:spPr>
          <a:xfrm>
            <a:off x="9063994" y="2721354"/>
            <a:ext cx="1270001" cy="1270001"/>
          </a:xfrm>
          <a:prstGeom prst="rect">
            <a:avLst/>
          </a:prstGeom>
          <a:ln w="12700">
            <a:miter lim="400000"/>
          </a:ln>
        </p:spPr>
      </p:pic>
      <p:sp>
        <p:nvSpPr>
          <p:cNvPr id="806" name="Title 1"/>
          <p:cNvSpPr txBox="1">
            <a:spLocks noGrp="1"/>
          </p:cNvSpPr>
          <p:nvPr>
            <p:ph type="title"/>
          </p:nvPr>
        </p:nvSpPr>
        <p:spPr>
          <a:prstGeom prst="rect">
            <a:avLst/>
          </a:prstGeom>
        </p:spPr>
        <p:txBody>
          <a:bodyPr/>
          <a:lstStyle/>
          <a:p>
            <a:r>
              <a:t>Otras maneras de prevenir la ERC</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1"/>
          <p:cNvSpPr txBox="1">
            <a:spLocks noGrp="1"/>
          </p:cNvSpPr>
          <p:nvPr>
            <p:ph type="title"/>
          </p:nvPr>
        </p:nvSpPr>
        <p:spPr>
          <a:prstGeom prst="rect">
            <a:avLst/>
          </a:prstGeom>
        </p:spPr>
        <p:txBody>
          <a:bodyPr/>
          <a:lstStyle/>
          <a:p>
            <a:r>
              <a:t>¿Cuál es la función de los riñones?</a:t>
            </a:r>
          </a:p>
        </p:txBody>
      </p:sp>
      <p:sp>
        <p:nvSpPr>
          <p:cNvPr id="214" name="Content Placeholder 2"/>
          <p:cNvSpPr txBox="1">
            <a:spLocks noGrp="1"/>
          </p:cNvSpPr>
          <p:nvPr>
            <p:ph type="body" sz="half" idx="1"/>
          </p:nvPr>
        </p:nvSpPr>
        <p:spPr>
          <a:xfrm>
            <a:off x="838200" y="2157351"/>
            <a:ext cx="6988919" cy="3734335"/>
          </a:xfrm>
          <a:prstGeom prst="rect">
            <a:avLst/>
          </a:prstGeom>
        </p:spPr>
        <p:txBody>
          <a:bodyPr/>
          <a:lstStyle/>
          <a:p>
            <a:r>
              <a:t>Filtrar los residuos y eliminar el líquido en exceso de la sangre </a:t>
            </a:r>
          </a:p>
          <a:p>
            <a:r>
              <a:t>Los riñones también ayudan a:</a:t>
            </a:r>
          </a:p>
          <a:p>
            <a:pPr marL="482600"/>
            <a:r>
              <a:t>Mantener la salud de los huesos</a:t>
            </a:r>
          </a:p>
          <a:p>
            <a:pPr marL="482600"/>
            <a:r>
              <a:t>Producir glóbulos rojos</a:t>
            </a:r>
          </a:p>
          <a:p>
            <a:pPr marL="482600"/>
            <a:r>
              <a:t>Controlar la presión arterial</a:t>
            </a:r>
          </a:p>
          <a:p>
            <a:pPr marL="482600"/>
            <a:r>
              <a:t>Mantener la cantidad correcta de minerales en el organismo</a:t>
            </a:r>
          </a:p>
        </p:txBody>
      </p:sp>
      <p:pic>
        <p:nvPicPr>
          <p:cNvPr id="215"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342373" y="2157348"/>
            <a:ext cx="2762343" cy="3734336"/>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Subtitle 2"/>
          <p:cNvSpPr txBox="1">
            <a:spLocks noGrp="1"/>
          </p:cNvSpPr>
          <p:nvPr>
            <p:ph type="body" sz="half" idx="1"/>
          </p:nvPr>
        </p:nvSpPr>
        <p:spPr>
          <a:prstGeom prst="rect">
            <a:avLst/>
          </a:prstGeom>
        </p:spPr>
        <p:txBody>
          <a:bodyPr>
            <a:noAutofit/>
          </a:bodyPr>
          <a:lstStyle/>
          <a:p>
            <a:pPr>
              <a:buBlip>
                <a:blip r:embed="rId3"/>
              </a:buBlip>
            </a:pPr>
            <a:r>
              <a:t>Tomar acción para controlar mi presión arterial</a:t>
            </a:r>
          </a:p>
          <a:p>
            <a:pPr>
              <a:buBlip>
                <a:blip r:embed="rId3"/>
              </a:buBlip>
            </a:pPr>
            <a:r>
              <a:t>Tomar acción para manejar mi azúcar en la sangre</a:t>
            </a:r>
          </a:p>
          <a:p>
            <a:pPr>
              <a:buBlip>
                <a:blip r:embed="rId3"/>
              </a:buBlip>
            </a:pPr>
            <a:r>
              <a:t>Hacer cambios saludables en mi alimentación </a:t>
            </a:r>
          </a:p>
          <a:p>
            <a:pPr>
              <a:buBlip>
                <a:blip r:embed="rId3"/>
              </a:buBlip>
            </a:pPr>
            <a:r>
              <a:t>Tomar medidas para ser más activo</a:t>
            </a:r>
          </a:p>
          <a:p>
            <a:pPr>
              <a:buBlip>
                <a:blip r:embed="rId3"/>
              </a:buBlip>
            </a:pPr>
            <a:r>
              <a:t>Otra</a:t>
            </a:r>
          </a:p>
        </p:txBody>
      </p:sp>
      <p:sp>
        <p:nvSpPr>
          <p:cNvPr id="811" name="Title 1"/>
          <p:cNvSpPr txBox="1">
            <a:spLocks noGrp="1"/>
          </p:cNvSpPr>
          <p:nvPr>
            <p:ph type="title"/>
          </p:nvPr>
        </p:nvSpPr>
        <p:spPr>
          <a:prstGeom prst="rect">
            <a:avLst/>
          </a:prstGeom>
        </p:spPr>
        <p:txBody>
          <a:bodyPr/>
          <a:lstStyle/>
          <a:p>
            <a:r>
              <a:t>Escriba 3 cosas que hará para prevenir la ERC</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Title 1"/>
          <p:cNvSpPr txBox="1">
            <a:spLocks noGrp="1"/>
          </p:cNvSpPr>
          <p:nvPr>
            <p:ph type="body" idx="21"/>
          </p:nvPr>
        </p:nvSpPr>
        <p:spPr>
          <a:xfrm>
            <a:off x="838200" y="3474720"/>
            <a:ext cx="7425977" cy="1309202"/>
          </a:xfrm>
          <a:prstGeom prst="rect">
            <a:avLst/>
          </a:prstGeom>
        </p:spPr>
        <p:txBody>
          <a:bodyPr/>
          <a:lstStyle/>
          <a:p>
            <a:r>
              <a:t>Tratamientos para la insuficiencia renal</a:t>
            </a:r>
          </a:p>
        </p:txBody>
      </p:sp>
      <p:sp>
        <p:nvSpPr>
          <p:cNvPr id="816" name="Title 1"/>
          <p:cNvSpPr txBox="1">
            <a:spLocks noGrp="1"/>
          </p:cNvSpPr>
          <p:nvPr>
            <p:ph type="body" idx="22"/>
          </p:nvPr>
        </p:nvSpPr>
        <p:spPr>
          <a:prstGeom prst="rect">
            <a:avLst/>
          </a:prstGeom>
        </p:spPr>
        <p:txBody>
          <a:bodyPr/>
          <a:lstStyle/>
          <a:p>
            <a:r>
              <a:t>4</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821" name="Image" descr="Image"/>
          <p:cNvPicPr>
            <a:picLocks/>
          </p:cNvPicPr>
          <p:nvPr/>
        </p:nvPicPr>
        <p:blipFill>
          <a:blip r:embed="rId4"/>
          <a:stretch>
            <a:fillRect/>
          </a:stretch>
        </p:blipFill>
        <p:spPr>
          <a:xfrm>
            <a:off x="837635" y="2503747"/>
            <a:ext cx="2861560" cy="2387601"/>
          </a:xfrm>
          <a:prstGeom prst="rect">
            <a:avLst/>
          </a:prstGeom>
          <a:ln w="12700">
            <a:miter lim="400000"/>
          </a:ln>
        </p:spPr>
      </p:pic>
      <p:pic>
        <p:nvPicPr>
          <p:cNvPr id="822" name="Image" descr="Image"/>
          <p:cNvPicPr>
            <a:picLocks/>
          </p:cNvPicPr>
          <p:nvPr/>
        </p:nvPicPr>
        <p:blipFill>
          <a:blip r:embed="rId5"/>
          <a:stretch>
            <a:fillRect/>
          </a:stretch>
        </p:blipFill>
        <p:spPr>
          <a:xfrm>
            <a:off x="8063058" y="2510730"/>
            <a:ext cx="2878368" cy="2373634"/>
          </a:xfrm>
          <a:prstGeom prst="rect">
            <a:avLst/>
          </a:prstGeom>
          <a:ln w="12700">
            <a:miter lim="400000"/>
          </a:ln>
        </p:spPr>
      </p:pic>
      <p:sp>
        <p:nvSpPr>
          <p:cNvPr id="823" name="TextBox 15"/>
          <p:cNvSpPr txBox="1"/>
          <p:nvPr/>
        </p:nvSpPr>
        <p:spPr>
          <a:xfrm>
            <a:off x="1228321" y="4147892"/>
            <a:ext cx="2080187"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Diálisis</a:t>
            </a:r>
          </a:p>
        </p:txBody>
      </p:sp>
      <p:sp>
        <p:nvSpPr>
          <p:cNvPr id="824" name="TextBox 16"/>
          <p:cNvSpPr txBox="1"/>
          <p:nvPr/>
        </p:nvSpPr>
        <p:spPr>
          <a:xfrm>
            <a:off x="8073317" y="4147892"/>
            <a:ext cx="2857850"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Tratamiento asistencial</a:t>
            </a:r>
          </a:p>
        </p:txBody>
      </p:sp>
      <p:sp>
        <p:nvSpPr>
          <p:cNvPr id="825" name="TextBox 17"/>
          <p:cNvSpPr txBox="1"/>
          <p:nvPr/>
        </p:nvSpPr>
        <p:spPr>
          <a:xfrm>
            <a:off x="5020040" y="4147892"/>
            <a:ext cx="1900082"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Trasplante de riñón</a:t>
            </a:r>
          </a:p>
        </p:txBody>
      </p:sp>
      <p:pic>
        <p:nvPicPr>
          <p:cNvPr id="826" name="Graphic 4" descr="Graphic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05431" y="2827646"/>
            <a:ext cx="1202707" cy="1202708"/>
          </a:xfrm>
          <a:prstGeom prst="rect">
            <a:avLst/>
          </a:prstGeom>
          <a:ln w="12700">
            <a:miter lim="400000"/>
          </a:ln>
        </p:spPr>
      </p:pic>
      <p:pic>
        <p:nvPicPr>
          <p:cNvPr id="827" name="Graphic 24" descr="Graphic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59286" y="2792287"/>
            <a:ext cx="1273427" cy="1273426"/>
          </a:xfrm>
          <a:prstGeom prst="rect">
            <a:avLst/>
          </a:prstGeom>
          <a:ln w="12700">
            <a:miter lim="400000"/>
          </a:ln>
        </p:spPr>
      </p:pic>
      <p:pic>
        <p:nvPicPr>
          <p:cNvPr id="828" name="Graphic 26" descr="Graphic 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36230" y="2827646"/>
            <a:ext cx="1202707" cy="1202708"/>
          </a:xfrm>
          <a:prstGeom prst="rect">
            <a:avLst/>
          </a:prstGeom>
          <a:ln w="12700">
            <a:miter lim="400000"/>
          </a:ln>
        </p:spPr>
      </p:pic>
      <p:sp>
        <p:nvSpPr>
          <p:cNvPr id="829" name="Title 1"/>
          <p:cNvSpPr txBox="1">
            <a:spLocks noGrp="1"/>
          </p:cNvSpPr>
          <p:nvPr>
            <p:ph type="title"/>
          </p:nvPr>
        </p:nvSpPr>
        <p:spPr>
          <a:prstGeom prst="rect">
            <a:avLst/>
          </a:prstGeom>
        </p:spPr>
        <p:txBody>
          <a:bodyPr/>
          <a:lstStyle/>
          <a:p>
            <a:r>
              <a:t>Principales tratamientos de la insuficiencia renal</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Title 1"/>
          <p:cNvSpPr txBox="1">
            <a:spLocks noGrp="1"/>
          </p:cNvSpPr>
          <p:nvPr>
            <p:ph type="title"/>
          </p:nvPr>
        </p:nvSpPr>
        <p:spPr>
          <a:prstGeom prst="rect">
            <a:avLst/>
          </a:prstGeom>
        </p:spPr>
        <p:txBody>
          <a:bodyPr/>
          <a:lstStyle/>
          <a:p>
            <a:r>
              <a:t>¿Qué es la diálisis?</a:t>
            </a:r>
          </a:p>
        </p:txBody>
      </p:sp>
      <p:sp>
        <p:nvSpPr>
          <p:cNvPr id="834" name="Un tratamiento para limpiar la sangre cuando los riñones no pueden hacerlo…"/>
          <p:cNvSpPr txBox="1">
            <a:spLocks noGrp="1"/>
          </p:cNvSpPr>
          <p:nvPr>
            <p:ph type="body" sz="half" idx="1"/>
          </p:nvPr>
        </p:nvSpPr>
        <p:spPr>
          <a:xfrm>
            <a:off x="840928" y="2161171"/>
            <a:ext cx="7908328" cy="3488387"/>
          </a:xfrm>
          <a:prstGeom prst="rect">
            <a:avLst/>
          </a:prstGeom>
        </p:spPr>
        <p:txBody>
          <a:bodyPr/>
          <a:lstStyle/>
          <a:p>
            <a:r>
              <a:t>Un tratamiento para limpiar la sangre cuando los riñones no pueden hacerlo</a:t>
            </a:r>
          </a:p>
          <a:p>
            <a:r>
              <a:t>Hace parte del trabajo que hacían los riñones cuando estaban sanos, pero solo puede hacer del 10 al 15 % de lo que hacen los riñones normales</a:t>
            </a:r>
          </a:p>
          <a:p>
            <a:r>
              <a:t>Hay 2 tipos:</a:t>
            </a:r>
          </a:p>
        </p:txBody>
      </p:sp>
      <p:pic>
        <p:nvPicPr>
          <p:cNvPr id="835" name="Graphic 9" descr="Graphic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836" name="TextBox 7"/>
          <p:cNvSpPr txBox="1"/>
          <p:nvPr/>
        </p:nvSpPr>
        <p:spPr>
          <a:xfrm>
            <a:off x="2029300" y="5253583"/>
            <a:ext cx="2371474" cy="4125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200">
                <a:solidFill>
                  <a:srgbClr val="535353"/>
                </a:solidFill>
              </a:defRPr>
            </a:lvl1pPr>
          </a:lstStyle>
          <a:p>
            <a:r>
              <a:t>Hemodiálisis</a:t>
            </a:r>
          </a:p>
        </p:txBody>
      </p:sp>
      <p:pic>
        <p:nvPicPr>
          <p:cNvPr id="837" name="Image" descr="Image"/>
          <p:cNvPicPr>
            <a:picLocks/>
          </p:cNvPicPr>
          <p:nvPr/>
        </p:nvPicPr>
        <p:blipFill>
          <a:blip r:embed="rId4"/>
          <a:stretch>
            <a:fillRect/>
          </a:stretch>
        </p:blipFill>
        <p:spPr>
          <a:xfrm>
            <a:off x="1783478" y="4490777"/>
            <a:ext cx="2863118" cy="1938113"/>
          </a:xfrm>
          <a:prstGeom prst="rect">
            <a:avLst/>
          </a:prstGeom>
          <a:ln w="12700">
            <a:miter lim="400000"/>
          </a:ln>
        </p:spPr>
      </p:pic>
      <p:sp>
        <p:nvSpPr>
          <p:cNvPr id="838" name="TextBox 7"/>
          <p:cNvSpPr txBox="1"/>
          <p:nvPr/>
        </p:nvSpPr>
        <p:spPr>
          <a:xfrm>
            <a:off x="5170378" y="5088483"/>
            <a:ext cx="2371474" cy="7427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200">
                <a:solidFill>
                  <a:srgbClr val="535353"/>
                </a:solidFill>
              </a:defRPr>
            </a:lvl1pPr>
          </a:lstStyle>
          <a:p>
            <a:r>
              <a:t>Diálisis peritoneal (DP)</a:t>
            </a:r>
          </a:p>
        </p:txBody>
      </p:sp>
      <p:pic>
        <p:nvPicPr>
          <p:cNvPr id="839" name="Image" descr="Image"/>
          <p:cNvPicPr>
            <a:picLocks/>
          </p:cNvPicPr>
          <p:nvPr/>
        </p:nvPicPr>
        <p:blipFill>
          <a:blip r:embed="rId4"/>
          <a:stretch>
            <a:fillRect/>
          </a:stretch>
        </p:blipFill>
        <p:spPr>
          <a:xfrm flipH="1">
            <a:off x="4924557" y="4490777"/>
            <a:ext cx="2863118" cy="1938113"/>
          </a:xfrm>
          <a:prstGeom prst="rect">
            <a:avLst/>
          </a:prstGeom>
          <a:ln w="12700">
            <a:miter lim="400000"/>
          </a:ln>
        </p:spPr>
      </p:pic>
      <p:graphicFrame>
        <p:nvGraphicFramePr>
          <p:cNvPr id="840" name="2D Pie Chart"/>
          <p:cNvGraphicFramePr/>
          <p:nvPr/>
        </p:nvGraphicFramePr>
        <p:xfrm>
          <a:off x="9156077" y="3182307"/>
          <a:ext cx="2371474" cy="2371474"/>
        </p:xfrm>
        <a:graphic>
          <a:graphicData uri="http://schemas.openxmlformats.org/drawingml/2006/chart">
            <c:chart xmlns:c="http://schemas.openxmlformats.org/drawingml/2006/chart" xmlns:r="http://schemas.openxmlformats.org/officeDocument/2006/relationships" r:id="rId5"/>
          </a:graphicData>
        </a:graphic>
      </p:graphicFrame>
      <p:sp>
        <p:nvSpPr>
          <p:cNvPr id="841" name="10-15%"/>
          <p:cNvSpPr txBox="1"/>
          <p:nvPr/>
        </p:nvSpPr>
        <p:spPr>
          <a:xfrm>
            <a:off x="9048662" y="2847510"/>
            <a:ext cx="1067170" cy="41250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b="1">
                <a:solidFill>
                  <a:schemeClr val="accent1"/>
                </a:solidFill>
              </a:defRPr>
            </a:lvl1pPr>
          </a:lstStyle>
          <a:p>
            <a:r>
              <a:t>10-15%</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5" name="Picture 166" descr="Picture 1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33154" y="1947393"/>
            <a:ext cx="4718729" cy="4687675"/>
          </a:xfrm>
          <a:prstGeom prst="rect">
            <a:avLst/>
          </a:prstGeom>
          <a:ln w="12700">
            <a:miter lim="400000"/>
          </a:ln>
        </p:spPr>
      </p:pic>
      <p:sp>
        <p:nvSpPr>
          <p:cNvPr id="846" name="Rectangle 2173"/>
          <p:cNvSpPr txBox="1"/>
          <p:nvPr/>
        </p:nvSpPr>
        <p:spPr>
          <a:xfrm>
            <a:off x="9155733" y="1804452"/>
            <a:ext cx="2777353"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Dializador: un filtro que limpia la sangre eliminando algo de los residuos y del líquido extra</a:t>
            </a:r>
          </a:p>
        </p:txBody>
      </p:sp>
      <p:sp>
        <p:nvSpPr>
          <p:cNvPr id="847" name="Rectangle 2174"/>
          <p:cNvSpPr txBox="1"/>
          <p:nvPr/>
        </p:nvSpPr>
        <p:spPr>
          <a:xfrm>
            <a:off x="4132979" y="5675026"/>
            <a:ext cx="2888706"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535353"/>
                </a:solidFill>
              </a:defRPr>
            </a:lvl1pPr>
          </a:lstStyle>
          <a:p>
            <a:r>
              <a:t>Aguja en el brazo conectada a un tubo que lleva la sangre desde su cuerpo hasta la máquina</a:t>
            </a:r>
          </a:p>
        </p:txBody>
      </p:sp>
      <p:sp>
        <p:nvSpPr>
          <p:cNvPr id="848" name="Rectangle 163"/>
          <p:cNvSpPr txBox="1"/>
          <p:nvPr/>
        </p:nvSpPr>
        <p:spPr>
          <a:xfrm>
            <a:off x="9155733" y="2653905"/>
            <a:ext cx="2589726"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Tubo que regresa la sangre limpia al cuerpo</a:t>
            </a:r>
          </a:p>
        </p:txBody>
      </p:sp>
      <p:sp>
        <p:nvSpPr>
          <p:cNvPr id="849" name="Rectangle 159"/>
          <p:cNvSpPr txBox="1"/>
          <p:nvPr/>
        </p:nvSpPr>
        <p:spPr>
          <a:xfrm>
            <a:off x="9169117" y="3384746"/>
            <a:ext cx="1180945"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Máquina de hemodiálisis</a:t>
            </a:r>
          </a:p>
        </p:txBody>
      </p:sp>
      <p:sp>
        <p:nvSpPr>
          <p:cNvPr id="850" name="Straight Connector 168"/>
          <p:cNvSpPr/>
          <p:nvPr/>
        </p:nvSpPr>
        <p:spPr>
          <a:xfrm flipV="1">
            <a:off x="8084374" y="2928657"/>
            <a:ext cx="996612" cy="4987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51" name="Straight Connector 170"/>
          <p:cNvSpPr/>
          <p:nvPr/>
        </p:nvSpPr>
        <p:spPr>
          <a:xfrm flipV="1">
            <a:off x="8148577" y="2089237"/>
            <a:ext cx="999538" cy="557314"/>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52" name="Straight Connector 171"/>
          <p:cNvSpPr/>
          <p:nvPr/>
        </p:nvSpPr>
        <p:spPr>
          <a:xfrm flipV="1">
            <a:off x="8943761" y="3784552"/>
            <a:ext cx="204354" cy="1161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53" name="Straight Connector 182"/>
          <p:cNvSpPr/>
          <p:nvPr/>
        </p:nvSpPr>
        <p:spPr>
          <a:xfrm flipV="1">
            <a:off x="7155105" y="5612083"/>
            <a:ext cx="1378561" cy="317230"/>
          </a:xfrm>
          <a:prstGeom prst="line">
            <a:avLst/>
          </a:prstGeom>
          <a:ln w="25400" cap="rnd">
            <a:solidFill>
              <a:schemeClr val="accent1"/>
            </a:solidFill>
            <a:miter/>
            <a:tailEnd type="oval"/>
          </a:ln>
        </p:spPr>
        <p:txBody>
          <a:bodyPr lIns="45719" rIns="45719"/>
          <a:lstStyle/>
          <a:p>
            <a:pPr>
              <a:defRPr sz="1400" b="1">
                <a:solidFill>
                  <a:srgbClr val="000000"/>
                </a:solidFill>
              </a:defRPr>
            </a:pPr>
            <a:endParaRPr/>
          </a:p>
        </p:txBody>
      </p:sp>
      <p:pic>
        <p:nvPicPr>
          <p:cNvPr id="854"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855" name="Title 1"/>
          <p:cNvSpPr txBox="1">
            <a:spLocks noGrp="1"/>
          </p:cNvSpPr>
          <p:nvPr>
            <p:ph type="title"/>
          </p:nvPr>
        </p:nvSpPr>
        <p:spPr>
          <a:prstGeom prst="rect">
            <a:avLst/>
          </a:prstGeom>
        </p:spPr>
        <p:txBody>
          <a:bodyPr/>
          <a:lstStyle/>
          <a:p>
            <a:r>
              <a:t>Hemodiálisis</a:t>
            </a:r>
          </a:p>
        </p:txBody>
      </p:sp>
      <p:sp>
        <p:nvSpPr>
          <p:cNvPr id="856" name="Content Placeholder 2"/>
          <p:cNvSpPr txBox="1">
            <a:spLocks noGrp="1"/>
          </p:cNvSpPr>
          <p:nvPr>
            <p:ph type="body" sz="half" idx="1"/>
          </p:nvPr>
        </p:nvSpPr>
        <p:spPr>
          <a:xfrm>
            <a:off x="840928" y="2161171"/>
            <a:ext cx="6079909" cy="3488387"/>
          </a:xfrm>
          <a:prstGeom prst="rect">
            <a:avLst/>
          </a:prstGeom>
        </p:spPr>
        <p:txBody>
          <a:bodyPr/>
          <a:lstStyle/>
          <a:p>
            <a:r>
              <a:t>Usa una máquina para limpiar la sangre</a:t>
            </a:r>
          </a:p>
          <a:p>
            <a:r>
              <a:t>Se puede hacer en un centro de diálisis o en el hogar, durante el día o durante la noche</a:t>
            </a:r>
          </a:p>
          <a:p>
            <a:r>
              <a:t>Los tratamientos en el centro por lo general se hacen 3 días a la semana, alrededor de 4 horas cada vez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Title 1"/>
          <p:cNvSpPr txBox="1">
            <a:spLocks noGrp="1"/>
          </p:cNvSpPr>
          <p:nvPr>
            <p:ph type="title"/>
          </p:nvPr>
        </p:nvSpPr>
        <p:spPr>
          <a:prstGeom prst="rect">
            <a:avLst/>
          </a:prstGeom>
        </p:spPr>
        <p:txBody>
          <a:bodyPr/>
          <a:lstStyle/>
          <a:p>
            <a:r>
              <a:t>Hemodiálisis en casa</a:t>
            </a:r>
          </a:p>
        </p:txBody>
      </p:sp>
      <p:sp>
        <p:nvSpPr>
          <p:cNvPr id="861" name="Content Placeholder 2"/>
          <p:cNvSpPr txBox="1">
            <a:spLocks noGrp="1"/>
          </p:cNvSpPr>
          <p:nvPr>
            <p:ph type="body" sz="half" idx="1"/>
          </p:nvPr>
        </p:nvSpPr>
        <p:spPr>
          <a:xfrm>
            <a:off x="840928" y="2161171"/>
            <a:ext cx="5799777" cy="3884220"/>
          </a:xfrm>
          <a:prstGeom prst="rect">
            <a:avLst/>
          </a:prstGeom>
        </p:spPr>
        <p:txBody>
          <a:bodyPr/>
          <a:lstStyle/>
          <a:p>
            <a:pPr marL="214884" indent="-214884" defTabSz="859536">
              <a:spcBef>
                <a:spcPts val="900"/>
              </a:spcBef>
              <a:defRPr sz="2256"/>
            </a:pPr>
            <a:r>
              <a:t>Por lo general se hacen 6 días a la semana, alrededor de 2 a 3 horas cada vez</a:t>
            </a:r>
          </a:p>
          <a:p>
            <a:pPr marL="214884" indent="-214884" defTabSz="859536">
              <a:spcBef>
                <a:spcPts val="900"/>
              </a:spcBef>
              <a:defRPr sz="2256"/>
            </a:pPr>
            <a:r>
              <a:t>En hemodiálisis en casa, puedes: </a:t>
            </a:r>
          </a:p>
          <a:p>
            <a:pPr marL="416636" lvl="1" indent="-225628" defTabSz="859536">
              <a:spcBef>
                <a:spcPts val="900"/>
              </a:spcBef>
              <a:defRPr sz="2256"/>
            </a:pPr>
            <a:r>
              <a:t>Ser menos estricto con su plan de alimentación si realiza tratamientos todos los días</a:t>
            </a:r>
            <a:endParaRPr sz="1879"/>
          </a:p>
          <a:p>
            <a:pPr marL="416636" lvl="1" indent="-225628" defTabSz="859536">
              <a:spcBef>
                <a:spcPts val="900"/>
              </a:spcBef>
              <a:defRPr sz="2256"/>
            </a:pPr>
            <a:r>
              <a:t>No necesitar viajar a un centro puede tener mas flexibilidad en su horario</a:t>
            </a:r>
          </a:p>
          <a:p>
            <a:pPr marL="416636" lvl="1" indent="-225628" defTabSz="859536">
              <a:spcBef>
                <a:spcPts val="900"/>
              </a:spcBef>
              <a:defRPr sz="2256"/>
            </a:pPr>
            <a:r>
              <a:t>Seguir trabajando </a:t>
            </a:r>
            <a:endParaRPr sz="1879"/>
          </a:p>
          <a:p>
            <a:pPr marL="416636" lvl="1" indent="-225628" defTabSz="859536">
              <a:spcBef>
                <a:spcPts val="900"/>
              </a:spcBef>
              <a:defRPr sz="2256"/>
            </a:pPr>
            <a:r>
              <a:t>Viajar si lo planeas</a:t>
            </a:r>
          </a:p>
        </p:txBody>
      </p:sp>
      <p:sp>
        <p:nvSpPr>
          <p:cNvPr id="862" name="Rectangle 19"/>
          <p:cNvSpPr/>
          <p:nvPr/>
        </p:nvSpPr>
        <p:spPr>
          <a:xfrm>
            <a:off x="9620766" y="6306784"/>
            <a:ext cx="2494774" cy="567044"/>
          </a:xfrm>
          <a:prstGeom prst="rect">
            <a:avLst/>
          </a:prstGeom>
          <a:solidFill>
            <a:srgbClr val="FFFFFF"/>
          </a:solidFill>
          <a:ln w="12700">
            <a:miter lim="400000"/>
          </a:ln>
        </p:spPr>
        <p:txBody>
          <a:bodyPr lIns="22859" tIns="22859" rIns="22859" bIns="22859" anchor="ctr"/>
          <a:lstStyle/>
          <a:p>
            <a:pPr algn="ctr" defTabSz="914294">
              <a:defRPr sz="1600">
                <a:solidFill>
                  <a:srgbClr val="FFFFFF"/>
                </a:solidFill>
                <a:latin typeface="+mj-lt"/>
                <a:ea typeface="+mj-ea"/>
                <a:cs typeface="+mj-cs"/>
                <a:sym typeface="Calibri"/>
              </a:defRPr>
            </a:pPr>
            <a:endParaRPr/>
          </a:p>
        </p:txBody>
      </p:sp>
      <p:pic>
        <p:nvPicPr>
          <p:cNvPr id="863"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71080" y="2620889"/>
            <a:ext cx="5181599" cy="3269672"/>
          </a:xfrm>
          <a:prstGeom prst="rect">
            <a:avLst/>
          </a:prstGeom>
          <a:ln w="12700">
            <a:miter lim="400000"/>
          </a:ln>
        </p:spPr>
      </p:pic>
      <p:pic>
        <p:nvPicPr>
          <p:cNvPr id="864"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Title 1"/>
          <p:cNvSpPr txBox="1">
            <a:spLocks noGrp="1"/>
          </p:cNvSpPr>
          <p:nvPr>
            <p:ph type="title"/>
          </p:nvPr>
        </p:nvSpPr>
        <p:spPr>
          <a:prstGeom prst="rect">
            <a:avLst/>
          </a:prstGeom>
        </p:spPr>
        <p:txBody>
          <a:bodyPr/>
          <a:lstStyle/>
          <a:p>
            <a:r>
              <a:t>Diálisis peritoneal (DP)</a:t>
            </a:r>
          </a:p>
        </p:txBody>
      </p:sp>
      <p:sp>
        <p:nvSpPr>
          <p:cNvPr id="869" name="Content Placeholder 2"/>
          <p:cNvSpPr txBox="1">
            <a:spLocks noGrp="1"/>
          </p:cNvSpPr>
          <p:nvPr>
            <p:ph type="body" sz="half" idx="1"/>
          </p:nvPr>
        </p:nvSpPr>
        <p:spPr>
          <a:prstGeom prst="rect">
            <a:avLst/>
          </a:prstGeom>
        </p:spPr>
        <p:txBody>
          <a:bodyPr/>
          <a:lstStyle/>
          <a:p>
            <a:r>
              <a:t>Usa un líquido que se introduce en su barriga para limpiar la sangre y luego se retira</a:t>
            </a:r>
          </a:p>
          <a:p>
            <a:r>
              <a:t>Se puede hacer en cualquier lugar limpio y seco </a:t>
            </a:r>
          </a:p>
          <a:p>
            <a:r>
              <a:t>Se puede hacer en el hogar, el trabajo o la escuela</a:t>
            </a:r>
          </a:p>
          <a:p>
            <a:r>
              <a:t>Se hace continuamente durante el día y la noche</a:t>
            </a:r>
          </a:p>
        </p:txBody>
      </p:sp>
      <p:pic>
        <p:nvPicPr>
          <p:cNvPr id="870" name="Graphic 26" descr="Graphic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2928" y="1664490"/>
            <a:ext cx="3641402" cy="4823980"/>
          </a:xfrm>
          <a:prstGeom prst="rect">
            <a:avLst/>
          </a:prstGeom>
          <a:ln w="12700">
            <a:miter lim="400000"/>
          </a:ln>
        </p:spPr>
      </p:pic>
      <p:sp>
        <p:nvSpPr>
          <p:cNvPr id="871" name="Rectangle 9"/>
          <p:cNvSpPr txBox="1"/>
          <p:nvPr/>
        </p:nvSpPr>
        <p:spPr>
          <a:xfrm>
            <a:off x="9259381" y="1970536"/>
            <a:ext cx="1071613"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Solución de la diálisis</a:t>
            </a:r>
          </a:p>
        </p:txBody>
      </p:sp>
      <p:sp>
        <p:nvSpPr>
          <p:cNvPr id="872" name="Rectangle 10"/>
          <p:cNvSpPr txBox="1"/>
          <p:nvPr/>
        </p:nvSpPr>
        <p:spPr>
          <a:xfrm>
            <a:off x="9036213" y="2868208"/>
            <a:ext cx="811917"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Catéter</a:t>
            </a:r>
          </a:p>
        </p:txBody>
      </p:sp>
      <p:sp>
        <p:nvSpPr>
          <p:cNvPr id="873" name="Rectangle 11"/>
          <p:cNvSpPr txBox="1"/>
          <p:nvPr/>
        </p:nvSpPr>
        <p:spPr>
          <a:xfrm>
            <a:off x="6190493" y="4453795"/>
            <a:ext cx="1228336"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Espacio en el interior de la barriga </a:t>
            </a:r>
          </a:p>
        </p:txBody>
      </p:sp>
      <p:sp>
        <p:nvSpPr>
          <p:cNvPr id="874" name="Rectangle 12"/>
          <p:cNvSpPr txBox="1"/>
          <p:nvPr/>
        </p:nvSpPr>
        <p:spPr>
          <a:xfrm>
            <a:off x="5970952" y="5408196"/>
            <a:ext cx="1304500"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Recubrimiento de la barriga</a:t>
            </a:r>
          </a:p>
        </p:txBody>
      </p:sp>
      <p:sp>
        <p:nvSpPr>
          <p:cNvPr id="875" name="Rectangle 13"/>
          <p:cNvSpPr txBox="1"/>
          <p:nvPr/>
        </p:nvSpPr>
        <p:spPr>
          <a:xfrm>
            <a:off x="9039233" y="5559736"/>
            <a:ext cx="978800" cy="695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Tubo a la bolsa de drenaje</a:t>
            </a:r>
          </a:p>
        </p:txBody>
      </p:sp>
      <p:sp>
        <p:nvSpPr>
          <p:cNvPr id="876" name="Straight Connector 14"/>
          <p:cNvSpPr/>
          <p:nvPr/>
        </p:nvSpPr>
        <p:spPr>
          <a:xfrm flipH="1" flipV="1">
            <a:off x="10020110" y="2477621"/>
            <a:ext cx="342155" cy="112084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77" name="Straight Connector 19"/>
          <p:cNvSpPr/>
          <p:nvPr/>
        </p:nvSpPr>
        <p:spPr>
          <a:xfrm flipH="1" flipV="1">
            <a:off x="9481167" y="3181362"/>
            <a:ext cx="161614" cy="1793610"/>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78" name="Straight Connector 24"/>
          <p:cNvSpPr/>
          <p:nvPr/>
        </p:nvSpPr>
        <p:spPr>
          <a:xfrm flipH="1" flipV="1">
            <a:off x="7307436" y="4842554"/>
            <a:ext cx="871531" cy="57818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79" name="Straight Connector 28"/>
          <p:cNvSpPr/>
          <p:nvPr/>
        </p:nvSpPr>
        <p:spPr>
          <a:xfrm flipH="1">
            <a:off x="7286678" y="5654209"/>
            <a:ext cx="749315" cy="1"/>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80" name="Straight Connector 33"/>
          <p:cNvSpPr/>
          <p:nvPr/>
        </p:nvSpPr>
        <p:spPr>
          <a:xfrm flipH="1">
            <a:off x="9863319" y="5484524"/>
            <a:ext cx="346091" cy="22381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81" name="Freeform: Shape 18"/>
          <p:cNvSpPr/>
          <p:nvPr/>
        </p:nvSpPr>
        <p:spPr>
          <a:xfrm>
            <a:off x="8515811" y="2244134"/>
            <a:ext cx="419298" cy="416540"/>
          </a:xfrm>
          <a:custGeom>
            <a:avLst/>
            <a:gdLst/>
            <a:ahLst/>
            <a:cxnLst>
              <a:cxn ang="0">
                <a:pos x="wd2" y="hd2"/>
              </a:cxn>
              <a:cxn ang="5400000">
                <a:pos x="wd2" y="hd2"/>
              </a:cxn>
              <a:cxn ang="10800000">
                <a:pos x="wd2" y="hd2"/>
              </a:cxn>
              <a:cxn ang="16200000">
                <a:pos x="wd2" y="hd2"/>
              </a:cxn>
            </a:cxnLst>
            <a:rect l="0" t="0" r="r" b="b"/>
            <a:pathLst>
              <a:path w="21600" h="21600" extrusionOk="0">
                <a:moveTo>
                  <a:pt x="19611" y="143"/>
                </a:moveTo>
                <a:lnTo>
                  <a:pt x="8100" y="858"/>
                </a:lnTo>
                <a:lnTo>
                  <a:pt x="2984" y="0"/>
                </a:lnTo>
                <a:lnTo>
                  <a:pt x="0" y="14162"/>
                </a:lnTo>
                <a:lnTo>
                  <a:pt x="10374" y="21600"/>
                </a:lnTo>
                <a:lnTo>
                  <a:pt x="16200" y="20170"/>
                </a:lnTo>
                <a:lnTo>
                  <a:pt x="18332" y="16164"/>
                </a:lnTo>
                <a:lnTo>
                  <a:pt x="21458" y="5436"/>
                </a:lnTo>
                <a:lnTo>
                  <a:pt x="21600" y="3433"/>
                </a:lnTo>
                <a:lnTo>
                  <a:pt x="19611" y="143"/>
                </a:lnTo>
                <a:close/>
              </a:path>
            </a:pathLst>
          </a:custGeom>
          <a:solidFill>
            <a:srgbClr val="FFFFFF"/>
          </a:solidFill>
          <a:ln w="38100" cap="rnd">
            <a:solidFill>
              <a:srgbClr val="532F86"/>
            </a:solidFill>
            <a:miter/>
          </a:ln>
        </p:spPr>
        <p:txBody>
          <a:bodyPr lIns="45719" rIns="45719" anchor="ctr"/>
          <a:lstStyle/>
          <a:p>
            <a:pPr algn="ctr">
              <a:defRPr sz="1400" b="1">
                <a:solidFill>
                  <a:srgbClr val="FFFFFF"/>
                </a:solidFill>
              </a:defRPr>
            </a:pPr>
            <a:endParaRPr/>
          </a:p>
        </p:txBody>
      </p:sp>
      <p:sp>
        <p:nvSpPr>
          <p:cNvPr id="882" name="Freeform: Shape 20"/>
          <p:cNvSpPr/>
          <p:nvPr/>
        </p:nvSpPr>
        <p:spPr>
          <a:xfrm flipH="1" flipV="1">
            <a:off x="8311680" y="2188963"/>
            <a:ext cx="264820" cy="55172"/>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883" name="Freeform: Shape 21"/>
          <p:cNvSpPr/>
          <p:nvPr/>
        </p:nvSpPr>
        <p:spPr>
          <a:xfrm flipH="1" flipV="1">
            <a:off x="8311680" y="2365509"/>
            <a:ext cx="204133" cy="151721"/>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884" name="Freeform: Shape 22"/>
          <p:cNvSpPr/>
          <p:nvPr/>
        </p:nvSpPr>
        <p:spPr>
          <a:xfrm>
            <a:off x="8609602" y="2291029"/>
            <a:ext cx="151720" cy="19311"/>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885" name="Freeform: Shape 23"/>
          <p:cNvSpPr/>
          <p:nvPr/>
        </p:nvSpPr>
        <p:spPr>
          <a:xfrm>
            <a:off x="8665629" y="2302063"/>
            <a:ext cx="95694" cy="35862"/>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886" name="Freeform: Shape 25"/>
          <p:cNvSpPr/>
          <p:nvPr/>
        </p:nvSpPr>
        <p:spPr>
          <a:xfrm>
            <a:off x="8634429" y="2566883"/>
            <a:ext cx="151720" cy="55172"/>
          </a:xfrm>
          <a:prstGeom prst="line">
            <a:avLst/>
          </a:prstGeom>
          <a:ln w="12700" cap="rnd">
            <a:solidFill>
              <a:srgbClr val="532F86"/>
            </a:solidFill>
            <a:miter/>
          </a:ln>
        </p:spPr>
        <p:txBody>
          <a:bodyPr lIns="45719" rIns="45719"/>
          <a:lstStyle/>
          <a:p>
            <a:pPr>
              <a:defRPr sz="1400" b="1">
                <a:solidFill>
                  <a:srgbClr val="000000"/>
                </a:solidFill>
              </a:defRPr>
            </a:pPr>
            <a:endParaRPr/>
          </a:p>
        </p:txBody>
      </p:sp>
      <p:pic>
        <p:nvPicPr>
          <p:cNvPr id="887"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Title 1"/>
          <p:cNvSpPr txBox="1">
            <a:spLocks noGrp="1"/>
          </p:cNvSpPr>
          <p:nvPr>
            <p:ph type="title"/>
          </p:nvPr>
        </p:nvSpPr>
        <p:spPr>
          <a:prstGeom prst="rect">
            <a:avLst/>
          </a:prstGeom>
        </p:spPr>
        <p:txBody>
          <a:bodyPr/>
          <a:lstStyle/>
          <a:p>
            <a:r>
              <a:t>Trasplante de riñón</a:t>
            </a:r>
          </a:p>
        </p:txBody>
      </p:sp>
      <p:sp>
        <p:nvSpPr>
          <p:cNvPr id="893" name="Content Placeholder 2"/>
          <p:cNvSpPr txBox="1">
            <a:spLocks noGrp="1"/>
          </p:cNvSpPr>
          <p:nvPr>
            <p:ph type="body" sz="half" idx="1"/>
          </p:nvPr>
        </p:nvSpPr>
        <p:spPr>
          <a:prstGeom prst="rect">
            <a:avLst/>
          </a:prstGeom>
        </p:spPr>
        <p:txBody>
          <a:bodyPr/>
          <a:lstStyle/>
          <a:p>
            <a:pPr marL="201168" indent="-201168" defTabSz="804672">
              <a:spcBef>
                <a:spcPts val="800"/>
              </a:spcBef>
              <a:defRPr sz="2112"/>
            </a:pPr>
            <a:r>
              <a:t>Una cirugía en la cual los médicos colocan el riñón sano de una persona en otra persona con insuficiencia renal</a:t>
            </a:r>
          </a:p>
          <a:p>
            <a:pPr marL="201168" indent="-201168" defTabSz="804672">
              <a:spcBef>
                <a:spcPts val="800"/>
              </a:spcBef>
              <a:defRPr sz="2112"/>
            </a:pPr>
            <a:r>
              <a:t>Es la mejor opción de tratamiento porque aumenta la probabilidad de disfrutar una vida más prolongada y saludable</a:t>
            </a:r>
          </a:p>
          <a:p>
            <a:pPr marL="201168" indent="-201168" defTabSz="804672">
              <a:spcBef>
                <a:spcPts val="800"/>
              </a:spcBef>
              <a:defRPr sz="2112"/>
            </a:pPr>
            <a:r>
              <a:t>Después de un trasplante de riñón, debe tomar medicinas inmunodepresoras por tanto tiempo como dure el riñón trasplantado</a:t>
            </a:r>
          </a:p>
        </p:txBody>
      </p:sp>
      <p:pic>
        <p:nvPicPr>
          <p:cNvPr id="894"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pic>
        <p:nvPicPr>
          <p:cNvPr id="3" name="Picture 2" descr="A picture containing person&#10;&#10;Description automatically generated">
            <a:extLst>
              <a:ext uri="{FF2B5EF4-FFF2-40B4-BE49-F238E27FC236}">
                <a16:creationId xmlns:a16="http://schemas.microsoft.com/office/drawing/2014/main" id="{9F201E90-EC71-4B29-B7CB-94E9162B0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042117"/>
            <a:ext cx="5589740" cy="3726493"/>
          </a:xfrm>
          <a:prstGeom prst="rect">
            <a:avLst/>
          </a:prstGeom>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Rectangle: Rounded Corners 63"/>
          <p:cNvSpPr/>
          <p:nvPr/>
        </p:nvSpPr>
        <p:spPr>
          <a:xfrm>
            <a:off x="855030" y="1925137"/>
            <a:ext cx="10481941" cy="4425244"/>
          </a:xfrm>
          <a:prstGeom prst="roundRect">
            <a:avLst>
              <a:gd name="adj" fmla="val 2729"/>
            </a:avLst>
          </a:prstGeom>
          <a:solidFill>
            <a:srgbClr val="FFFFFF"/>
          </a:solidFill>
          <a:ln w="12700">
            <a:solidFill>
              <a:schemeClr val="accent2">
                <a:satOff val="-42429"/>
                <a:lumOff val="-13215"/>
              </a:schemeClr>
            </a:solidFill>
            <a:miter/>
          </a:ln>
        </p:spPr>
        <p:txBody>
          <a:bodyPr lIns="45719" rIns="45719" anchor="ctr"/>
          <a:lstStyle/>
          <a:p>
            <a:pPr>
              <a:defRPr sz="1400" b="1">
                <a:solidFill>
                  <a:srgbClr val="FFFFFF"/>
                </a:solidFill>
              </a:defRPr>
            </a:pPr>
            <a:endParaRPr/>
          </a:p>
        </p:txBody>
      </p:sp>
      <p:sp>
        <p:nvSpPr>
          <p:cNvPr id="899" name="Title 1"/>
          <p:cNvSpPr txBox="1">
            <a:spLocks noGrp="1"/>
          </p:cNvSpPr>
          <p:nvPr>
            <p:ph type="title"/>
          </p:nvPr>
        </p:nvSpPr>
        <p:spPr>
          <a:prstGeom prst="rect">
            <a:avLst/>
          </a:prstGeom>
        </p:spPr>
        <p:txBody>
          <a:bodyPr/>
          <a:lstStyle/>
          <a:p>
            <a:r>
              <a:t>Tipos de trasplantes</a:t>
            </a:r>
          </a:p>
        </p:txBody>
      </p:sp>
      <p:sp>
        <p:nvSpPr>
          <p:cNvPr id="900" name="Straight Connector 10"/>
          <p:cNvSpPr/>
          <p:nvPr/>
        </p:nvSpPr>
        <p:spPr>
          <a:xfrm>
            <a:off x="8690600" y="2107937"/>
            <a:ext cx="1" cy="3169746"/>
          </a:xfrm>
          <a:prstGeom prst="line">
            <a:avLst/>
          </a:prstGeom>
          <a:ln w="381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901" name="Straight Connector 11"/>
          <p:cNvSpPr/>
          <p:nvPr/>
        </p:nvSpPr>
        <p:spPr>
          <a:xfrm flipH="1">
            <a:off x="6152303" y="2187503"/>
            <a:ext cx="1" cy="3090180"/>
          </a:xfrm>
          <a:prstGeom prst="line">
            <a:avLst/>
          </a:prstGeom>
          <a:ln w="381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902" name="Straight Connector 13"/>
          <p:cNvSpPr/>
          <p:nvPr/>
        </p:nvSpPr>
        <p:spPr>
          <a:xfrm flipH="1">
            <a:off x="3707553" y="2027465"/>
            <a:ext cx="1" cy="3250218"/>
          </a:xfrm>
          <a:prstGeom prst="line">
            <a:avLst/>
          </a:prstGeom>
          <a:ln w="381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graphicFrame>
        <p:nvGraphicFramePr>
          <p:cNvPr id="903" name="Group 214"/>
          <p:cNvGraphicFramePr/>
          <p:nvPr>
            <p:extLst>
              <p:ext uri="{D42A27DB-BD31-4B8C-83A1-F6EECF244321}">
                <p14:modId xmlns:p14="http://schemas.microsoft.com/office/powerpoint/2010/main" val="249092016"/>
              </p:ext>
            </p:extLst>
          </p:nvPr>
        </p:nvGraphicFramePr>
        <p:xfrm>
          <a:off x="1151172" y="2186571"/>
          <a:ext cx="10009464" cy="3792222"/>
        </p:xfrm>
        <a:graphic>
          <a:graphicData uri="http://schemas.openxmlformats.org/drawingml/2006/table">
            <a:tbl>
              <a:tblPr firstCol="1" bandRow="1">
                <a:tableStyleId>{4C3C2611-4C71-4FC5-86AE-919BDF0F9419}</a:tableStyleId>
              </a:tblPr>
              <a:tblGrid>
                <a:gridCol w="1884267">
                  <a:extLst>
                    <a:ext uri="{9D8B030D-6E8A-4147-A177-3AD203B41FA5}">
                      <a16:colId xmlns:a16="http://schemas.microsoft.com/office/drawing/2014/main" val="20000"/>
                    </a:ext>
                  </a:extLst>
                </a:gridCol>
                <a:gridCol w="2708399">
                  <a:extLst>
                    <a:ext uri="{9D8B030D-6E8A-4147-A177-3AD203B41FA5}">
                      <a16:colId xmlns:a16="http://schemas.microsoft.com/office/drawing/2014/main" val="20001"/>
                    </a:ext>
                  </a:extLst>
                </a:gridCol>
                <a:gridCol w="2708399">
                  <a:extLst>
                    <a:ext uri="{9D8B030D-6E8A-4147-A177-3AD203B41FA5}">
                      <a16:colId xmlns:a16="http://schemas.microsoft.com/office/drawing/2014/main" val="20002"/>
                    </a:ext>
                  </a:extLst>
                </a:gridCol>
                <a:gridCol w="2708399">
                  <a:extLst>
                    <a:ext uri="{9D8B030D-6E8A-4147-A177-3AD203B41FA5}">
                      <a16:colId xmlns:a16="http://schemas.microsoft.com/office/drawing/2014/main" val="20003"/>
                    </a:ext>
                  </a:extLst>
                </a:gridCol>
              </a:tblGrid>
              <a:tr h="673339">
                <a:tc>
                  <a:txBody>
                    <a:bodyPr/>
                    <a:lstStyle/>
                    <a:p>
                      <a:pPr algn="ctr" defTabSz="914400">
                        <a:lnSpc>
                          <a:spcPct val="100000"/>
                        </a:lnSpc>
                        <a:spcBef>
                          <a:spcPts val="400"/>
                        </a:spcBef>
                        <a:defRPr sz="1700">
                          <a:solidFill>
                            <a:srgbClr val="535353"/>
                          </a:solidFill>
                          <a:latin typeface="Arial"/>
                          <a:ea typeface="Arial"/>
                          <a:cs typeface="Arial"/>
                        </a:defRPr>
                      </a:pPr>
                      <a:endParaRPr/>
                    </a:p>
                  </a:txBody>
                  <a:tcPr marL="45720" marR="45720" anchor="ctr" horzOverflow="overflow">
                    <a:lnL w="25400">
                      <a:solidFill>
                        <a:srgbClr val="FFFFFF"/>
                      </a:solidFill>
                    </a:lnL>
                    <a:lnR>
                      <a:solidFill>
                        <a:schemeClr val="accent2"/>
                      </a:solidFill>
                    </a:lnR>
                    <a:lnT w="25400">
                      <a:solidFill>
                        <a:srgbClr val="FFFFFF"/>
                      </a:solidFill>
                    </a:lnT>
                    <a:lnB>
                      <a:solidFill>
                        <a:schemeClr val="accent2"/>
                      </a:solidFill>
                    </a:lnB>
                    <a:solidFill>
                      <a:srgbClr val="FFFFFF"/>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Trasplante de donante vivo</a:t>
                      </a:r>
                    </a:p>
                  </a:txBody>
                  <a:tcPr marL="45720" marR="45720" anchor="ctr" horzOverflow="overflow">
                    <a:lnL>
                      <a:solidFill>
                        <a:schemeClr val="accent2"/>
                      </a:solidFill>
                    </a:lnL>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Donante vivo: Donación pareada de riñón</a:t>
                      </a:r>
                    </a:p>
                  </a:txBody>
                  <a:tcPr marL="45720" marR="45720" anchor="ctr" horzOverflow="overflow">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Trasplante de donante fallecido</a:t>
                      </a:r>
                    </a:p>
                  </a:txBody>
                  <a:tcPr marL="45720" marR="45720" anchor="ctr" horzOverflow="overflow">
                    <a:lnR>
                      <a:solidFill>
                        <a:schemeClr val="accent2"/>
                      </a:solidFill>
                    </a:lnR>
                    <a:lnT>
                      <a:solidFill>
                        <a:schemeClr val="accent2"/>
                      </a:solidFill>
                    </a:lnT>
                    <a:lnB w="25400">
                      <a:solidFill>
                        <a:srgbClr val="FFFFFF"/>
                      </a:solidFill>
                    </a:lnB>
                    <a:solidFill>
                      <a:schemeClr val="accent2"/>
                    </a:solidFill>
                  </a:tcPr>
                </a:tc>
                <a:extLst>
                  <a:ext uri="{0D108BD9-81ED-4DB2-BD59-A6C34878D82A}">
                    <a16:rowId xmlns:a16="http://schemas.microsoft.com/office/drawing/2014/main" val="10000"/>
                  </a:ext>
                </a:extLst>
              </a:tr>
              <a:tr h="1213883">
                <a:tc>
                  <a:txBody>
                    <a:bodyPr/>
                    <a:lstStyle/>
                    <a:p>
                      <a:pPr defTabSz="914400">
                        <a:lnSpc>
                          <a:spcPct val="100000"/>
                        </a:lnSpc>
                        <a:spcBef>
                          <a:spcPts val="400"/>
                        </a:spcBef>
                        <a:defRPr sz="1800" b="0">
                          <a:solidFill>
                            <a:srgbClr val="000000"/>
                          </a:solidFill>
                        </a:defRPr>
                      </a:pPr>
                      <a:r>
                        <a:rPr sz="1700" b="1">
                          <a:solidFill>
                            <a:srgbClr val="535353"/>
                          </a:solidFill>
                          <a:latin typeface="Arial"/>
                          <a:ea typeface="Arial"/>
                          <a:cs typeface="Arial"/>
                        </a:rPr>
                        <a:t>¿Qué es? </a:t>
                      </a:r>
                    </a:p>
                  </a:txBody>
                  <a:tcPr marL="45720" marR="4572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400"/>
                        </a:spcBef>
                        <a:defRPr sz="1800">
                          <a:solidFill>
                            <a:srgbClr val="000000"/>
                          </a:solidFill>
                        </a:defRPr>
                      </a:pPr>
                      <a:r>
                        <a:rPr sz="1700" dirty="0">
                          <a:solidFill>
                            <a:srgbClr val="535353"/>
                          </a:solidFill>
                          <a:latin typeface="Arial"/>
                          <a:ea typeface="Arial"/>
                          <a:cs typeface="Arial"/>
                        </a:rPr>
                        <a:t>El </a:t>
                      </a:r>
                      <a:r>
                        <a:rPr sz="1700" dirty="0" err="1">
                          <a:solidFill>
                            <a:srgbClr val="535353"/>
                          </a:solidFill>
                          <a:latin typeface="Arial"/>
                          <a:ea typeface="Arial"/>
                          <a:cs typeface="Arial"/>
                        </a:rPr>
                        <a:t>riñón</a:t>
                      </a:r>
                      <a:r>
                        <a:rPr sz="1700" dirty="0">
                          <a:solidFill>
                            <a:srgbClr val="535353"/>
                          </a:solidFill>
                          <a:latin typeface="Arial"/>
                          <a:ea typeface="Arial"/>
                          <a:cs typeface="Arial"/>
                        </a:rPr>
                        <a:t> </a:t>
                      </a:r>
                      <a:r>
                        <a:rPr sz="1700" dirty="0" err="1">
                          <a:solidFill>
                            <a:srgbClr val="535353"/>
                          </a:solidFill>
                          <a:latin typeface="Arial"/>
                          <a:ea typeface="Arial"/>
                          <a:cs typeface="Arial"/>
                        </a:rPr>
                        <a:t>sano</a:t>
                      </a:r>
                      <a:r>
                        <a:rPr sz="1700" dirty="0">
                          <a:solidFill>
                            <a:srgbClr val="535353"/>
                          </a:solidFill>
                          <a:latin typeface="Arial"/>
                          <a:ea typeface="Arial"/>
                          <a:cs typeface="Arial"/>
                        </a:rPr>
                        <a:t> </a:t>
                      </a:r>
                      <a:r>
                        <a:rPr sz="1700" dirty="0" err="1">
                          <a:solidFill>
                            <a:srgbClr val="535353"/>
                          </a:solidFill>
                          <a:latin typeface="Arial"/>
                          <a:ea typeface="Arial"/>
                          <a:cs typeface="Arial"/>
                        </a:rPr>
                        <a:t>proviene</a:t>
                      </a:r>
                      <a:r>
                        <a:rPr sz="1700" dirty="0">
                          <a:solidFill>
                            <a:srgbClr val="535353"/>
                          </a:solidFill>
                          <a:latin typeface="Arial"/>
                          <a:ea typeface="Arial"/>
                          <a:cs typeface="Arial"/>
                        </a:rPr>
                        <a:t> de una persona</a:t>
                      </a:r>
                      <a:r>
                        <a:rPr lang="en-US" sz="1700" dirty="0">
                          <a:solidFill>
                            <a:srgbClr val="535353"/>
                          </a:solidFill>
                          <a:latin typeface="Arial"/>
                          <a:ea typeface="Arial"/>
                          <a:cs typeface="Arial"/>
                        </a:rPr>
                        <a:t> </a:t>
                      </a:r>
                      <a:r>
                        <a:rPr sz="1700" dirty="0">
                          <a:solidFill>
                            <a:srgbClr val="535353"/>
                          </a:solidFill>
                          <a:latin typeface="Arial"/>
                          <a:ea typeface="Arial"/>
                          <a:cs typeface="Arial"/>
                        </a:rPr>
                        <a:t>viva</a:t>
                      </a:r>
                    </a:p>
                  </a:txBody>
                  <a:tcPr marL="45720" marR="4572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Dos o más pares de pacientes renales y sus donantes intercambian a los donantes, para que cada paciente reciba el riñón que funciona mejor para él</a:t>
                      </a:r>
                    </a:p>
                  </a:txBody>
                  <a:tcPr marL="45720" marR="4572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El riñón sano proviene de una persona que acaba de fallecer</a:t>
                      </a:r>
                    </a:p>
                  </a:txBody>
                  <a:tcPr marL="45720" marR="45720" anchor="ctr" horzOverflow="overflow">
                    <a:lnL>
                      <a:solidFill>
                        <a:schemeClr val="accent2"/>
                      </a:solidFill>
                    </a:lnL>
                    <a:lnR w="12700">
                      <a:solidFill>
                        <a:schemeClr val="accent2"/>
                      </a:solidFill>
                    </a:lnR>
                    <a:lnT w="25400">
                      <a:solidFill>
                        <a:srgbClr val="FFFFFF"/>
                      </a:solidFill>
                    </a:lnT>
                    <a:lnB>
                      <a:solidFill>
                        <a:schemeClr val="accent2"/>
                      </a:solidFill>
                    </a:lnB>
                    <a:solidFill>
                      <a:schemeClr val="accent6">
                        <a:lumOff val="5098"/>
                      </a:schemeClr>
                    </a:solidFill>
                  </a:tcPr>
                </a:tc>
                <a:extLst>
                  <a:ext uri="{0D108BD9-81ED-4DB2-BD59-A6C34878D82A}">
                    <a16:rowId xmlns:a16="http://schemas.microsoft.com/office/drawing/2014/main" val="10001"/>
                  </a:ext>
                </a:extLst>
              </a:tr>
              <a:tr h="1213883">
                <a:tc>
                  <a:txBody>
                    <a:bodyPr/>
                    <a:lstStyle/>
                    <a:p>
                      <a:pPr defTabSz="914400">
                        <a:lnSpc>
                          <a:spcPct val="100000"/>
                        </a:lnSpc>
                        <a:spcBef>
                          <a:spcPts val="300"/>
                        </a:spcBef>
                        <a:defRPr sz="1800" b="0">
                          <a:solidFill>
                            <a:srgbClr val="000000"/>
                          </a:solidFill>
                        </a:defRPr>
                      </a:pPr>
                      <a:r>
                        <a:rPr sz="1700" b="1">
                          <a:solidFill>
                            <a:srgbClr val="535353"/>
                          </a:solidFill>
                          <a:latin typeface="Arial"/>
                          <a:ea typeface="Arial"/>
                          <a:cs typeface="Arial"/>
                        </a:rPr>
                        <a:t>¿Cuánto tiempo dura el riñón trasplantado? </a:t>
                      </a:r>
                    </a:p>
                  </a:txBody>
                  <a:tcPr marL="45720" marR="45720" anchor="ctr" horzOverflow="overflow">
                    <a:lnL w="12700">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De 15 a 20 años </a:t>
                      </a:r>
                    </a:p>
                  </a:txBody>
                  <a:tcPr marL="45720" marR="4572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De 15 a 20 años </a:t>
                      </a:r>
                    </a:p>
                  </a:txBody>
                  <a:tcPr marL="45720" marR="4572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dirty="0">
                          <a:solidFill>
                            <a:srgbClr val="535353"/>
                          </a:solidFill>
                          <a:latin typeface="Arial"/>
                          <a:ea typeface="Arial"/>
                          <a:cs typeface="Arial"/>
                        </a:rPr>
                        <a:t>De 10 a 15 </a:t>
                      </a:r>
                      <a:r>
                        <a:rPr sz="1700" dirty="0" err="1">
                          <a:solidFill>
                            <a:srgbClr val="535353"/>
                          </a:solidFill>
                          <a:latin typeface="Arial"/>
                          <a:ea typeface="Arial"/>
                          <a:cs typeface="Arial"/>
                        </a:rPr>
                        <a:t>años</a:t>
                      </a:r>
                      <a:endParaRPr sz="1700" dirty="0">
                        <a:solidFill>
                          <a:srgbClr val="535353"/>
                        </a:solidFill>
                        <a:latin typeface="Arial"/>
                        <a:ea typeface="Arial"/>
                        <a:cs typeface="Arial"/>
                      </a:endParaRPr>
                    </a:p>
                  </a:txBody>
                  <a:tcPr marL="45720" marR="45720" anchor="ctr" horzOverflow="overflow">
                    <a:lnL>
                      <a:solidFill>
                        <a:schemeClr val="accent2"/>
                      </a:solidFill>
                    </a:lnL>
                    <a:lnR w="12700">
                      <a:solidFill>
                        <a:schemeClr val="accent2"/>
                      </a:solidFill>
                    </a:lnR>
                    <a:lnT>
                      <a:solidFill>
                        <a:schemeClr val="accent2"/>
                      </a:solidFill>
                    </a:lnT>
                    <a:lnB>
                      <a:solidFill>
                        <a:schemeClr val="accent2"/>
                      </a:solidFill>
                    </a:lnB>
                    <a:noFill/>
                  </a:tcPr>
                </a:tc>
                <a:extLst>
                  <a:ext uri="{0D108BD9-81ED-4DB2-BD59-A6C34878D82A}">
                    <a16:rowId xmlns:a16="http://schemas.microsoft.com/office/drawing/2014/main" val="10002"/>
                  </a:ext>
                </a:extLst>
              </a:tr>
            </a:tbl>
          </a:graphicData>
        </a:graphic>
      </p:graphicFrame>
      <p:pic>
        <p:nvPicPr>
          <p:cNvPr id="904"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Title 1"/>
          <p:cNvSpPr txBox="1">
            <a:spLocks noGrp="1"/>
          </p:cNvSpPr>
          <p:nvPr>
            <p:ph type="title"/>
          </p:nvPr>
        </p:nvSpPr>
        <p:spPr>
          <a:prstGeom prst="rect">
            <a:avLst/>
          </a:prstGeom>
        </p:spPr>
        <p:txBody>
          <a:bodyPr/>
          <a:lstStyle/>
          <a:p>
            <a:r>
              <a:t>Tratamiento asistencial</a:t>
            </a:r>
          </a:p>
        </p:txBody>
      </p:sp>
      <p:sp>
        <p:nvSpPr>
          <p:cNvPr id="909" name="Content Placeholder 2"/>
          <p:cNvSpPr txBox="1">
            <a:spLocks noGrp="1"/>
          </p:cNvSpPr>
          <p:nvPr>
            <p:ph type="body" sz="half" idx="1"/>
          </p:nvPr>
        </p:nvSpPr>
        <p:spPr>
          <a:xfrm>
            <a:off x="840928" y="2161171"/>
            <a:ext cx="7940674" cy="3488387"/>
          </a:xfrm>
          <a:prstGeom prst="rect">
            <a:avLst/>
          </a:prstGeom>
        </p:spPr>
        <p:txBody>
          <a:bodyPr/>
          <a:lstStyle/>
          <a:p>
            <a:r>
              <a:t>También llamado atención de apoyo o cuidados paliativos</a:t>
            </a:r>
          </a:p>
          <a:p>
            <a:r>
              <a:t>Utiliza medicinas para tratar los síntomas de la insuficiencia renal sin diálisis y sin un trasplante de riñón</a:t>
            </a:r>
          </a:p>
          <a:p>
            <a:r>
              <a:t>Puede ayudarlo a vivir cómodamente, pero no lo mantendrá vivo </a:t>
            </a:r>
          </a:p>
          <a:p>
            <a:r>
              <a:t>Es más frecuente entre las personas de edad mayor y las personas que tienen 2 o más enfermedades concurrentes</a:t>
            </a:r>
          </a:p>
        </p:txBody>
      </p:sp>
      <p:pic>
        <p:nvPicPr>
          <p:cNvPr id="910"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912335" y="2157348"/>
            <a:ext cx="2171311" cy="3734336"/>
          </a:xfrm>
          <a:prstGeom prst="rect">
            <a:avLst/>
          </a:prstGeom>
          <a:ln w="12700">
            <a:miter lim="400000"/>
          </a:ln>
        </p:spPr>
      </p:pic>
      <p:pic>
        <p:nvPicPr>
          <p:cNvPr id="911"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4402" y="1184163"/>
            <a:ext cx="435278" cy="43527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1"/>
          <p:cNvSpPr txBox="1">
            <a:spLocks noGrp="1"/>
          </p:cNvSpPr>
          <p:nvPr>
            <p:ph type="title"/>
          </p:nvPr>
        </p:nvSpPr>
        <p:spPr>
          <a:prstGeom prst="rect">
            <a:avLst/>
          </a:prstGeom>
        </p:spPr>
        <p:txBody>
          <a:bodyPr/>
          <a:lstStyle/>
          <a:p>
            <a:r>
              <a:t>Cómo funcionan riñones</a:t>
            </a:r>
          </a:p>
        </p:txBody>
      </p:sp>
      <p:sp>
        <p:nvSpPr>
          <p:cNvPr id="220" name="Subtitle 2"/>
          <p:cNvSpPr txBox="1">
            <a:spLocks noGrp="1"/>
          </p:cNvSpPr>
          <p:nvPr>
            <p:ph type="body" sz="quarter" idx="1"/>
          </p:nvPr>
        </p:nvSpPr>
        <p:spPr>
          <a:xfrm>
            <a:off x="838200" y="2157351"/>
            <a:ext cx="3412491" cy="3734335"/>
          </a:xfrm>
          <a:prstGeom prst="rect">
            <a:avLst/>
          </a:prstGeom>
        </p:spPr>
        <p:txBody>
          <a:bodyPr/>
          <a:lstStyle/>
          <a:p>
            <a:r>
              <a:t>Los riñones filtran los residuos y el líquido extra para producir orina</a:t>
            </a:r>
          </a:p>
          <a:p>
            <a:r>
              <a:t>La orina fluye de los riñones a la vejiga a través de 2 tubos delgados llamados uréteres</a:t>
            </a:r>
          </a:p>
        </p:txBody>
      </p:sp>
      <p:grpSp>
        <p:nvGrpSpPr>
          <p:cNvPr id="225" name="Group"/>
          <p:cNvGrpSpPr/>
          <p:nvPr/>
        </p:nvGrpSpPr>
        <p:grpSpPr>
          <a:xfrm>
            <a:off x="4638971" y="1970250"/>
            <a:ext cx="3157794" cy="4177903"/>
            <a:chOff x="0" y="0"/>
            <a:chExt cx="3157792" cy="4177901"/>
          </a:xfrm>
        </p:grpSpPr>
        <p:sp>
          <p:nvSpPr>
            <p:cNvPr id="221" name="TextBox 28"/>
            <p:cNvSpPr txBox="1"/>
            <p:nvPr/>
          </p:nvSpPr>
          <p:spPr>
            <a:xfrm>
              <a:off x="1751331" y="795359"/>
              <a:ext cx="1406462" cy="3462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Riñones</a:t>
              </a:r>
            </a:p>
          </p:txBody>
        </p:sp>
        <p:sp>
          <p:nvSpPr>
            <p:cNvPr id="222" name="TextBox 30"/>
            <p:cNvSpPr txBox="1"/>
            <p:nvPr/>
          </p:nvSpPr>
          <p:spPr>
            <a:xfrm>
              <a:off x="1751331" y="1521336"/>
              <a:ext cx="1406462" cy="3218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Uréteres</a:t>
              </a:r>
            </a:p>
          </p:txBody>
        </p:sp>
        <p:sp>
          <p:nvSpPr>
            <p:cNvPr id="223" name="TextBox 31"/>
            <p:cNvSpPr txBox="1"/>
            <p:nvPr/>
          </p:nvSpPr>
          <p:spPr>
            <a:xfrm>
              <a:off x="1751331" y="2554245"/>
              <a:ext cx="1406462" cy="319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Vejiga</a:t>
              </a:r>
            </a:p>
          </p:txBody>
        </p:sp>
        <p:pic>
          <p:nvPicPr>
            <p:cNvPr id="224" name="Graphic 14" descr="Graphic 1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681763" cy="4177902"/>
            </a:xfrm>
            <a:prstGeom prst="rect">
              <a:avLst/>
            </a:prstGeom>
            <a:ln w="12700" cap="flat">
              <a:noFill/>
              <a:miter lim="400000"/>
            </a:ln>
            <a:effectLst/>
          </p:spPr>
        </p:pic>
      </p:grpSp>
      <p:pic>
        <p:nvPicPr>
          <p:cNvPr id="226" name="Picture 3" descr="Picture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568816" y="2493992"/>
            <a:ext cx="2706076" cy="3286745"/>
          </a:xfrm>
          <a:prstGeom prst="rect">
            <a:avLst/>
          </a:prstGeom>
          <a:ln w="12700">
            <a:miter lim="400000"/>
          </a:ln>
        </p:spPr>
      </p:pic>
      <p:sp>
        <p:nvSpPr>
          <p:cNvPr id="227" name="1"/>
          <p:cNvSpPr/>
          <p:nvPr/>
        </p:nvSpPr>
        <p:spPr>
          <a:xfrm>
            <a:off x="8470883" y="2605994"/>
            <a:ext cx="312872"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1</a:t>
            </a:r>
          </a:p>
        </p:txBody>
      </p:sp>
      <p:sp>
        <p:nvSpPr>
          <p:cNvPr id="228" name="2"/>
          <p:cNvSpPr/>
          <p:nvPr/>
        </p:nvSpPr>
        <p:spPr>
          <a:xfrm>
            <a:off x="8556914" y="4680145"/>
            <a:ext cx="312871"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2</a:t>
            </a:r>
          </a:p>
        </p:txBody>
      </p:sp>
      <p:sp>
        <p:nvSpPr>
          <p:cNvPr id="229" name="3"/>
          <p:cNvSpPr/>
          <p:nvPr/>
        </p:nvSpPr>
        <p:spPr>
          <a:xfrm>
            <a:off x="9900873" y="4916349"/>
            <a:ext cx="312871"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3</a:t>
            </a:r>
          </a:p>
        </p:txBody>
      </p:sp>
      <p:sp>
        <p:nvSpPr>
          <p:cNvPr id="230" name="TextBox 33"/>
          <p:cNvSpPr txBox="1"/>
          <p:nvPr/>
        </p:nvSpPr>
        <p:spPr>
          <a:xfrm>
            <a:off x="8397968" y="2202349"/>
            <a:ext cx="2354027" cy="216633"/>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lvl1pPr>
              <a:defRPr sz="1400">
                <a:solidFill>
                  <a:srgbClr val="535353"/>
                </a:solidFill>
              </a:defRPr>
            </a:lvl1pPr>
          </a:lstStyle>
          <a:p>
            <a:r>
              <a:t>La sangre entra a los riñones</a:t>
            </a:r>
          </a:p>
        </p:txBody>
      </p:sp>
      <p:sp>
        <p:nvSpPr>
          <p:cNvPr id="231" name="TextBox 35"/>
          <p:cNvSpPr txBox="1"/>
          <p:nvPr/>
        </p:nvSpPr>
        <p:spPr>
          <a:xfrm>
            <a:off x="7729118" y="5086006"/>
            <a:ext cx="1243618" cy="948093"/>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p>
            <a:pPr>
              <a:defRPr sz="1400">
                <a:solidFill>
                  <a:srgbClr val="535353"/>
                </a:solidFill>
              </a:defRPr>
            </a:pPr>
            <a:r>
              <a:t>La sangre limpia regresa a todo </a:t>
            </a:r>
            <a:br/>
            <a:r>
              <a:t>el organismo</a:t>
            </a:r>
          </a:p>
        </p:txBody>
      </p:sp>
      <p:sp>
        <p:nvSpPr>
          <p:cNvPr id="232" name="TextBox 34"/>
          <p:cNvSpPr txBox="1"/>
          <p:nvPr/>
        </p:nvSpPr>
        <p:spPr>
          <a:xfrm>
            <a:off x="9956412" y="5273563"/>
            <a:ext cx="1586701" cy="856212"/>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lvl1pPr>
              <a:defRPr sz="1400">
                <a:solidFill>
                  <a:srgbClr val="535353"/>
                </a:solidFill>
              </a:defRPr>
            </a:lvl1pPr>
          </a:lstStyle>
          <a:p>
            <a:r>
              <a:t>Estos residuos y líquido extra salen de los riñones en la orina</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918" name="Group"/>
          <p:cNvGrpSpPr/>
          <p:nvPr/>
        </p:nvGrpSpPr>
        <p:grpSpPr>
          <a:xfrm>
            <a:off x="6617195" y="2542269"/>
            <a:ext cx="3777985" cy="756785"/>
            <a:chOff x="0" y="0"/>
            <a:chExt cx="3777983" cy="756783"/>
          </a:xfrm>
        </p:grpSpPr>
        <p:sp>
          <p:nvSpPr>
            <p:cNvPr id="916"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Cirugía para recibir un riñón sano</a:t>
              </a:r>
            </a:p>
          </p:txBody>
        </p:sp>
        <p:sp>
          <p:nvSpPr>
            <p:cNvPr id="917" name="A"/>
            <p:cNvSpPr txBox="1"/>
            <p:nvPr/>
          </p:nvSpPr>
          <p:spPr>
            <a:xfrm>
              <a:off x="0" y="124768"/>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919" name="Straight Arrow Connector 4"/>
          <p:cNvSpPr/>
          <p:nvPr/>
        </p:nvSpPr>
        <p:spPr>
          <a:xfrm flipH="1">
            <a:off x="6261661" y="2620729"/>
            <a:ext cx="1" cy="3656189"/>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922" name="Group"/>
          <p:cNvGrpSpPr/>
          <p:nvPr/>
        </p:nvGrpSpPr>
        <p:grpSpPr>
          <a:xfrm>
            <a:off x="6617195" y="3955376"/>
            <a:ext cx="3889062" cy="764957"/>
            <a:chOff x="0" y="0"/>
            <a:chExt cx="3889061" cy="764956"/>
          </a:xfrm>
        </p:grpSpPr>
        <p:sp>
          <p:nvSpPr>
            <p:cNvPr id="920" name="B"/>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921" name="Content Placeholder 2"/>
            <p:cNvSpPr txBox="1"/>
            <p:nvPr/>
          </p:nvSpPr>
          <p:spPr>
            <a:xfrm>
              <a:off x="578748" y="-1"/>
              <a:ext cx="3310314" cy="7649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Un tratamiento que limpia la sangre</a:t>
              </a:r>
            </a:p>
          </p:txBody>
        </p:sp>
      </p:grpSp>
      <p:grpSp>
        <p:nvGrpSpPr>
          <p:cNvPr id="925" name="Group"/>
          <p:cNvGrpSpPr/>
          <p:nvPr/>
        </p:nvGrpSpPr>
        <p:grpSpPr>
          <a:xfrm>
            <a:off x="6617195" y="5376655"/>
            <a:ext cx="4590694" cy="747110"/>
            <a:chOff x="0" y="0"/>
            <a:chExt cx="4590693" cy="747109"/>
          </a:xfrm>
        </p:grpSpPr>
        <p:sp>
          <p:nvSpPr>
            <p:cNvPr id="923" name="C"/>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924"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Trata los síntomas de la insuficiencia renal</a:t>
              </a:r>
            </a:p>
          </p:txBody>
        </p:sp>
      </p:grpSp>
      <p:sp>
        <p:nvSpPr>
          <p:cNvPr id="926" name="Diálisis"/>
          <p:cNvSpPr txBox="1"/>
          <p:nvPr/>
        </p:nvSpPr>
        <p:spPr>
          <a:xfrm>
            <a:off x="-143101" y="4084231"/>
            <a:ext cx="4705233"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Diálisis</a:t>
            </a:r>
          </a:p>
        </p:txBody>
      </p:sp>
      <p:sp>
        <p:nvSpPr>
          <p:cNvPr id="927" name="Trasplante de riñón"/>
          <p:cNvSpPr txBox="1"/>
          <p:nvPr/>
        </p:nvSpPr>
        <p:spPr>
          <a:xfrm>
            <a:off x="-143101" y="5496587"/>
            <a:ext cx="4705233"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1" indent="228600" algn="r">
              <a:lnSpc>
                <a:spcPct val="90000"/>
              </a:lnSpc>
              <a:spcBef>
                <a:spcPts val="1000"/>
              </a:spcBef>
              <a:defRPr sz="2900" b="1">
                <a:solidFill>
                  <a:srgbClr val="005C8F"/>
                </a:solidFill>
              </a:defRPr>
            </a:pPr>
            <a:r>
              <a:t>Trasplante de riñón</a:t>
            </a:r>
          </a:p>
        </p:txBody>
      </p:sp>
      <p:grpSp>
        <p:nvGrpSpPr>
          <p:cNvPr id="930" name="Group"/>
          <p:cNvGrpSpPr/>
          <p:nvPr/>
        </p:nvGrpSpPr>
        <p:grpSpPr>
          <a:xfrm>
            <a:off x="4898214" y="2669679"/>
            <a:ext cx="1007913" cy="501965"/>
            <a:chOff x="0" y="0"/>
            <a:chExt cx="1007912" cy="501964"/>
          </a:xfrm>
        </p:grpSpPr>
        <p:sp>
          <p:nvSpPr>
            <p:cNvPr id="928"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29" name="Tipo de letra"/>
            <p:cNvSpPr txBox="1"/>
            <p:nvPr/>
          </p:nvSpPr>
          <p:spPr>
            <a:xfrm>
              <a:off x="33594" y="24170"/>
              <a:ext cx="940724" cy="453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Tipo de letra</a:t>
              </a:r>
            </a:p>
          </p:txBody>
        </p:sp>
      </p:grpSp>
      <p:sp>
        <p:nvSpPr>
          <p:cNvPr id="931" name="Tratamiento asistencial"/>
          <p:cNvSpPr txBox="1"/>
          <p:nvPr/>
        </p:nvSpPr>
        <p:spPr>
          <a:xfrm>
            <a:off x="761450" y="2503748"/>
            <a:ext cx="3800682" cy="83382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Tratamiento asistencial</a:t>
            </a:r>
          </a:p>
        </p:txBody>
      </p:sp>
      <p:sp>
        <p:nvSpPr>
          <p:cNvPr id="932" name="Title 3"/>
          <p:cNvSpPr txBox="1">
            <a:spLocks noGrp="1"/>
          </p:cNvSpPr>
          <p:nvPr>
            <p:ph type="title"/>
          </p:nvPr>
        </p:nvSpPr>
        <p:spPr>
          <a:xfrm>
            <a:off x="1619573" y="1045874"/>
            <a:ext cx="9734227" cy="871465"/>
          </a:xfrm>
          <a:prstGeom prst="rect">
            <a:avLst/>
          </a:prstGeom>
          <a:solidFill>
            <a:srgbClr val="FFFFFF"/>
          </a:solidFill>
        </p:spPr>
        <p:txBody>
          <a:bodyPr/>
          <a:lstStyle/>
          <a:p>
            <a:r>
              <a:t>Actividad: Relacione el tratamiento con su descripción</a:t>
            </a:r>
          </a:p>
        </p:txBody>
      </p:sp>
      <p:sp>
        <p:nvSpPr>
          <p:cNvPr id="933"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grpSp>
        <p:nvGrpSpPr>
          <p:cNvPr id="936" name="Group"/>
          <p:cNvGrpSpPr/>
          <p:nvPr/>
        </p:nvGrpSpPr>
        <p:grpSpPr>
          <a:xfrm>
            <a:off x="4898214" y="4086872"/>
            <a:ext cx="1007913" cy="501965"/>
            <a:chOff x="0" y="0"/>
            <a:chExt cx="1007912" cy="501964"/>
          </a:xfrm>
        </p:grpSpPr>
        <p:sp>
          <p:nvSpPr>
            <p:cNvPr id="934"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35" name="Tipo de letra"/>
            <p:cNvSpPr txBox="1"/>
            <p:nvPr/>
          </p:nvSpPr>
          <p:spPr>
            <a:xfrm>
              <a:off x="33594" y="24170"/>
              <a:ext cx="940724" cy="453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Tipo de letra</a:t>
              </a:r>
            </a:p>
          </p:txBody>
        </p:sp>
      </p:grpSp>
      <p:grpSp>
        <p:nvGrpSpPr>
          <p:cNvPr id="939" name="Group"/>
          <p:cNvGrpSpPr/>
          <p:nvPr/>
        </p:nvGrpSpPr>
        <p:grpSpPr>
          <a:xfrm>
            <a:off x="4898214" y="5496587"/>
            <a:ext cx="1007913" cy="501965"/>
            <a:chOff x="0" y="0"/>
            <a:chExt cx="1007912" cy="501964"/>
          </a:xfrm>
        </p:grpSpPr>
        <p:sp>
          <p:nvSpPr>
            <p:cNvPr id="937"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38" name="Tipo de letra"/>
            <p:cNvSpPr txBox="1"/>
            <p:nvPr/>
          </p:nvSpPr>
          <p:spPr>
            <a:xfrm>
              <a:off x="33594" y="24170"/>
              <a:ext cx="940724" cy="453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Tipo de letra</a:t>
              </a:r>
            </a:p>
          </p:txBody>
        </p:sp>
      </p:gr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5" name="Group"/>
          <p:cNvGrpSpPr/>
          <p:nvPr/>
        </p:nvGrpSpPr>
        <p:grpSpPr>
          <a:xfrm>
            <a:off x="6617195" y="2527970"/>
            <a:ext cx="4590694" cy="747110"/>
            <a:chOff x="0" y="0"/>
            <a:chExt cx="4590693" cy="747109"/>
          </a:xfrm>
        </p:grpSpPr>
        <p:sp>
          <p:nvSpPr>
            <p:cNvPr id="943" name="C"/>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944"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Trata los síntomas de la insuficiencia renal</a:t>
              </a:r>
            </a:p>
          </p:txBody>
        </p:sp>
      </p:grpSp>
      <p:sp>
        <p:nvSpPr>
          <p:cNvPr id="946" name="Title 3"/>
          <p:cNvSpPr txBox="1">
            <a:spLocks noGrp="1"/>
          </p:cNvSpPr>
          <p:nvPr>
            <p:ph type="title"/>
          </p:nvPr>
        </p:nvSpPr>
        <p:spPr>
          <a:xfrm>
            <a:off x="1619573" y="977097"/>
            <a:ext cx="9734227" cy="849410"/>
          </a:xfrm>
          <a:prstGeom prst="rect">
            <a:avLst/>
          </a:prstGeom>
          <a:solidFill>
            <a:srgbClr val="FFFFFF"/>
          </a:solidFill>
        </p:spPr>
        <p:txBody>
          <a:bodyPr/>
          <a:lstStyle/>
          <a:p>
            <a:r>
              <a:t>Respuesta: Relacione el tratamiento con su descripción</a:t>
            </a:r>
          </a:p>
        </p:txBody>
      </p:sp>
      <p:pic>
        <p:nvPicPr>
          <p:cNvPr id="94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950" name="Group"/>
          <p:cNvGrpSpPr/>
          <p:nvPr/>
        </p:nvGrpSpPr>
        <p:grpSpPr>
          <a:xfrm>
            <a:off x="6617195" y="5371818"/>
            <a:ext cx="3777985" cy="756784"/>
            <a:chOff x="0" y="0"/>
            <a:chExt cx="3777983" cy="756783"/>
          </a:xfrm>
        </p:grpSpPr>
        <p:sp>
          <p:nvSpPr>
            <p:cNvPr id="948"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Cirugía para recibir un riñón sano</a:t>
              </a:r>
            </a:p>
          </p:txBody>
        </p:sp>
        <p:sp>
          <p:nvSpPr>
            <p:cNvPr id="949" name="A"/>
            <p:cNvSpPr txBox="1"/>
            <p:nvPr/>
          </p:nvSpPr>
          <p:spPr>
            <a:xfrm>
              <a:off x="0" y="124768"/>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951" name="Straight Arrow Connector 4"/>
          <p:cNvSpPr/>
          <p:nvPr/>
        </p:nvSpPr>
        <p:spPr>
          <a:xfrm flipH="1">
            <a:off x="6261661" y="2620729"/>
            <a:ext cx="1" cy="3656189"/>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954" name="Group"/>
          <p:cNvGrpSpPr/>
          <p:nvPr/>
        </p:nvGrpSpPr>
        <p:grpSpPr>
          <a:xfrm>
            <a:off x="6617195" y="3955376"/>
            <a:ext cx="3889062" cy="764957"/>
            <a:chOff x="0" y="0"/>
            <a:chExt cx="3889061" cy="764956"/>
          </a:xfrm>
        </p:grpSpPr>
        <p:sp>
          <p:nvSpPr>
            <p:cNvPr id="952" name="B"/>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953" name="Content Placeholder 2"/>
            <p:cNvSpPr txBox="1"/>
            <p:nvPr/>
          </p:nvSpPr>
          <p:spPr>
            <a:xfrm>
              <a:off x="578748" y="-1"/>
              <a:ext cx="3310314" cy="7649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Un tratamiento que limpia la sangre</a:t>
              </a:r>
            </a:p>
          </p:txBody>
        </p:sp>
      </p:grpSp>
      <p:sp>
        <p:nvSpPr>
          <p:cNvPr id="955" name="Diálisis"/>
          <p:cNvSpPr txBox="1"/>
          <p:nvPr/>
        </p:nvSpPr>
        <p:spPr>
          <a:xfrm>
            <a:off x="1200895" y="4084231"/>
            <a:ext cx="4705233"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Diálisis</a:t>
            </a:r>
          </a:p>
        </p:txBody>
      </p:sp>
      <p:sp>
        <p:nvSpPr>
          <p:cNvPr id="956" name="Trasplante de riñón"/>
          <p:cNvSpPr txBox="1"/>
          <p:nvPr/>
        </p:nvSpPr>
        <p:spPr>
          <a:xfrm>
            <a:off x="1200895" y="5496587"/>
            <a:ext cx="4705233"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1" indent="228600" algn="r">
              <a:lnSpc>
                <a:spcPct val="90000"/>
              </a:lnSpc>
              <a:spcBef>
                <a:spcPts val="1000"/>
              </a:spcBef>
              <a:defRPr sz="2900" b="1">
                <a:solidFill>
                  <a:srgbClr val="005C8F"/>
                </a:solidFill>
              </a:defRPr>
            </a:pPr>
            <a:r>
              <a:t>Trasplante de riñón</a:t>
            </a:r>
          </a:p>
        </p:txBody>
      </p:sp>
      <p:sp>
        <p:nvSpPr>
          <p:cNvPr id="957" name="Tratamiento asistencial"/>
          <p:cNvSpPr txBox="1"/>
          <p:nvPr/>
        </p:nvSpPr>
        <p:spPr>
          <a:xfrm>
            <a:off x="928111" y="2714815"/>
            <a:ext cx="4978016" cy="461585"/>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Tratamiento asistencial</a:t>
            </a:r>
          </a:p>
        </p:txBody>
      </p:sp>
      <p:sp>
        <p:nvSpPr>
          <p:cNvPr id="958"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Title 1"/>
          <p:cNvSpPr txBox="1">
            <a:spLocks noGrp="1"/>
          </p:cNvSpPr>
          <p:nvPr>
            <p:ph type="title"/>
          </p:nvPr>
        </p:nvSpPr>
        <p:spPr>
          <a:prstGeom prst="rect">
            <a:avLst/>
          </a:prstGeom>
        </p:spPr>
        <p:txBody>
          <a:bodyPr/>
          <a:lstStyle/>
          <a:p>
            <a:r>
              <a:t>Actividad: Resumen</a:t>
            </a:r>
          </a:p>
        </p:txBody>
      </p:sp>
      <p:sp>
        <p:nvSpPr>
          <p:cNvPr id="963" name="Content Placeholder 2"/>
          <p:cNvSpPr txBox="1">
            <a:spLocks noGrp="1"/>
          </p:cNvSpPr>
          <p:nvPr>
            <p:ph type="body" idx="1"/>
          </p:nvPr>
        </p:nvSpPr>
        <p:spPr>
          <a:xfrm>
            <a:off x="838200" y="2157351"/>
            <a:ext cx="10515600" cy="4670064"/>
          </a:xfrm>
          <a:prstGeom prst="rect">
            <a:avLst/>
          </a:prstGeom>
        </p:spPr>
        <p:txBody>
          <a:bodyPr/>
          <a:lstStyle/>
          <a:p>
            <a:pPr>
              <a:spcBef>
                <a:spcPts val="1900"/>
              </a:spcBef>
              <a:defRPr sz="2200"/>
            </a:pPr>
            <a:r>
              <a:rPr dirty="0" err="1"/>
              <a:t>Cuando</a:t>
            </a:r>
            <a:r>
              <a:rPr dirty="0"/>
              <a:t> los </a:t>
            </a:r>
            <a:r>
              <a:rPr dirty="0" err="1"/>
              <a:t>riñones</a:t>
            </a:r>
            <a:r>
              <a:rPr dirty="0"/>
              <a:t> </a:t>
            </a:r>
            <a:r>
              <a:rPr dirty="0" err="1"/>
              <a:t>están</a:t>
            </a:r>
            <a:r>
              <a:rPr dirty="0"/>
              <a:t> </a:t>
            </a:r>
            <a:r>
              <a:rPr dirty="0" err="1"/>
              <a:t>permanentemente</a:t>
            </a:r>
            <a:r>
              <a:rPr dirty="0"/>
              <a:t> </a:t>
            </a:r>
            <a:r>
              <a:rPr dirty="0" err="1"/>
              <a:t>dañados</a:t>
            </a:r>
            <a:r>
              <a:rPr dirty="0"/>
              <a:t> y no </a:t>
            </a:r>
            <a:r>
              <a:rPr dirty="0" err="1"/>
              <a:t>funcionan</a:t>
            </a:r>
            <a:r>
              <a:rPr dirty="0"/>
              <a:t> tan bien </a:t>
            </a:r>
            <a:r>
              <a:rPr dirty="0" err="1"/>
              <a:t>como</a:t>
            </a:r>
            <a:r>
              <a:rPr dirty="0"/>
              <a:t> </a:t>
            </a:r>
            <a:r>
              <a:rPr dirty="0" err="1"/>
              <a:t>deberían</a:t>
            </a:r>
            <a:r>
              <a:rPr dirty="0"/>
              <a:t>, </a:t>
            </a:r>
            <a:r>
              <a:rPr dirty="0" err="1"/>
              <a:t>significa</a:t>
            </a:r>
            <a:r>
              <a:rPr dirty="0"/>
              <a:t> que una persona </a:t>
            </a:r>
            <a:r>
              <a:rPr dirty="0" err="1"/>
              <a:t>tiene</a:t>
            </a:r>
            <a:r>
              <a:rPr dirty="0">
                <a:solidFill>
                  <a:srgbClr val="FFFFFF"/>
                </a:solidFill>
              </a:rPr>
              <a:t> </a:t>
            </a:r>
            <a:r>
              <a:rPr dirty="0" err="1">
                <a:solidFill>
                  <a:srgbClr val="FFFFFF"/>
                </a:solidFill>
              </a:rPr>
              <a:t>enfermedad</a:t>
            </a:r>
            <a:r>
              <a:rPr dirty="0">
                <a:solidFill>
                  <a:srgbClr val="FFFFFF"/>
                </a:solidFill>
              </a:rPr>
              <a:t> renal </a:t>
            </a:r>
            <a:r>
              <a:rPr dirty="0" err="1">
                <a:solidFill>
                  <a:srgbClr val="FFFFFF"/>
                </a:solidFill>
              </a:rPr>
              <a:t>crónica</a:t>
            </a:r>
            <a:r>
              <a:rPr dirty="0">
                <a:solidFill>
                  <a:srgbClr val="FFFFFF"/>
                </a:solidFill>
              </a:rPr>
              <a:t> (CKD)</a:t>
            </a:r>
          </a:p>
          <a:p>
            <a:pPr>
              <a:spcBef>
                <a:spcPts val="1900"/>
              </a:spcBef>
              <a:defRPr sz="2200"/>
            </a:pPr>
            <a:r>
              <a:rPr dirty="0"/>
              <a:t> Las </a:t>
            </a:r>
            <a:r>
              <a:rPr dirty="0" err="1"/>
              <a:t>causas</a:t>
            </a:r>
            <a:r>
              <a:rPr dirty="0"/>
              <a:t> </a:t>
            </a:r>
            <a:r>
              <a:rPr dirty="0" err="1"/>
              <a:t>más</a:t>
            </a:r>
            <a:r>
              <a:rPr dirty="0"/>
              <a:t> </a:t>
            </a:r>
            <a:r>
              <a:rPr dirty="0" err="1"/>
              <a:t>frecuentes</a:t>
            </a:r>
            <a:r>
              <a:rPr dirty="0"/>
              <a:t> de la </a:t>
            </a:r>
            <a:r>
              <a:rPr lang="en-US" dirty="0"/>
              <a:t>ERC</a:t>
            </a:r>
            <a:r>
              <a:rPr dirty="0"/>
              <a:t> son la</a:t>
            </a:r>
            <a:r>
              <a:rPr dirty="0">
                <a:solidFill>
                  <a:srgbClr val="FFFFFF"/>
                </a:solidFill>
              </a:rPr>
              <a:t> diabetes y la </a:t>
            </a:r>
            <a:r>
              <a:rPr dirty="0" err="1">
                <a:solidFill>
                  <a:srgbClr val="FFFFFF"/>
                </a:solidFill>
              </a:rPr>
              <a:t>hipertensión</a:t>
            </a:r>
            <a:endParaRPr dirty="0">
              <a:solidFill>
                <a:srgbClr val="FFFFFF"/>
              </a:solidFill>
            </a:endParaRPr>
          </a:p>
          <a:p>
            <a:pPr>
              <a:spcBef>
                <a:spcPts val="1900"/>
              </a:spcBef>
              <a:defRPr sz="2200"/>
            </a:pPr>
            <a:r>
              <a:rPr dirty="0"/>
              <a:t>Por lo general, los </a:t>
            </a:r>
            <a:r>
              <a:rPr dirty="0" err="1"/>
              <a:t>síntomas</a:t>
            </a:r>
            <a:r>
              <a:rPr dirty="0"/>
              <a:t> de la </a:t>
            </a:r>
            <a:r>
              <a:rPr lang="en-US" dirty="0"/>
              <a:t>ERC</a:t>
            </a:r>
            <a:r>
              <a:rPr dirty="0"/>
              <a:t> no </a:t>
            </a:r>
            <a:r>
              <a:rPr dirty="0" err="1"/>
              <a:t>aparecen</a:t>
            </a:r>
            <a:r>
              <a:rPr dirty="0"/>
              <a:t> </a:t>
            </a:r>
            <a:r>
              <a:rPr dirty="0" err="1"/>
              <a:t>sino</a:t>
            </a:r>
            <a:r>
              <a:rPr dirty="0"/>
              <a:t> hasta</a:t>
            </a:r>
            <a:br>
              <a:rPr dirty="0"/>
            </a:br>
            <a:r>
              <a:rPr dirty="0">
                <a:solidFill>
                  <a:srgbClr val="FFFFFF"/>
                </a:solidFill>
              </a:rPr>
              <a:t>las </a:t>
            </a:r>
            <a:r>
              <a:rPr dirty="0" err="1">
                <a:solidFill>
                  <a:srgbClr val="FFFFFF"/>
                </a:solidFill>
              </a:rPr>
              <a:t>últimas</a:t>
            </a:r>
            <a:r>
              <a:rPr dirty="0">
                <a:solidFill>
                  <a:srgbClr val="FFFFFF"/>
                </a:solidFill>
              </a:rPr>
              <a:t> </a:t>
            </a:r>
            <a:r>
              <a:rPr dirty="0" err="1">
                <a:solidFill>
                  <a:srgbClr val="FFFFFF"/>
                </a:solidFill>
              </a:rPr>
              <a:t>etapas</a:t>
            </a:r>
            <a:r>
              <a:rPr dirty="0">
                <a:solidFill>
                  <a:srgbClr val="FFFFFF"/>
                </a:solidFill>
              </a:rPr>
              <a:t> o </a:t>
            </a:r>
            <a:r>
              <a:rPr dirty="0" err="1">
                <a:solidFill>
                  <a:srgbClr val="FFFFFF"/>
                </a:solidFill>
              </a:rPr>
              <a:t>cuando</a:t>
            </a:r>
            <a:r>
              <a:rPr dirty="0">
                <a:solidFill>
                  <a:srgbClr val="FFFFFF"/>
                </a:solidFill>
              </a:rPr>
              <a:t> la </a:t>
            </a:r>
            <a:r>
              <a:rPr dirty="0" err="1">
                <a:solidFill>
                  <a:srgbClr val="FFFFFF"/>
                </a:solidFill>
              </a:rPr>
              <a:t>enfermedad</a:t>
            </a:r>
            <a:r>
              <a:rPr dirty="0">
                <a:solidFill>
                  <a:srgbClr val="FFFFFF"/>
                </a:solidFill>
              </a:rPr>
              <a:t> </a:t>
            </a:r>
            <a:r>
              <a:rPr dirty="0" err="1">
                <a:solidFill>
                  <a:srgbClr val="FFFFFF"/>
                </a:solidFill>
              </a:rPr>
              <a:t>progresa</a:t>
            </a:r>
            <a:r>
              <a:rPr dirty="0">
                <a:solidFill>
                  <a:srgbClr val="FFFFFF"/>
                </a:solidFill>
              </a:rPr>
              <a:t> a </a:t>
            </a:r>
            <a:r>
              <a:rPr dirty="0" err="1">
                <a:solidFill>
                  <a:srgbClr val="FFFFFF"/>
                </a:solidFill>
              </a:rPr>
              <a:t>insuficiencia</a:t>
            </a:r>
            <a:r>
              <a:rPr dirty="0">
                <a:solidFill>
                  <a:srgbClr val="FFFFFF"/>
                </a:solidFill>
              </a:rPr>
              <a:t> renal</a:t>
            </a:r>
          </a:p>
          <a:p>
            <a:pPr>
              <a:spcBef>
                <a:spcPts val="1900"/>
              </a:spcBef>
              <a:defRPr sz="2200"/>
            </a:pPr>
            <a:r>
              <a:rPr dirty="0" err="1"/>
              <a:t>Pregunte</a:t>
            </a:r>
            <a:r>
              <a:rPr dirty="0"/>
              <a:t> a </a:t>
            </a:r>
            <a:r>
              <a:rPr dirty="0" err="1"/>
              <a:t>su</a:t>
            </a:r>
            <a:r>
              <a:rPr dirty="0"/>
              <a:t> </a:t>
            </a:r>
            <a:r>
              <a:rPr dirty="0" err="1"/>
              <a:t>médico</a:t>
            </a:r>
            <a:r>
              <a:rPr dirty="0"/>
              <a:t> </a:t>
            </a:r>
            <a:r>
              <a:rPr dirty="0" err="1"/>
              <a:t>sobre</a:t>
            </a:r>
            <a:r>
              <a:rPr dirty="0"/>
              <a:t> las</a:t>
            </a:r>
            <a:r>
              <a:rPr dirty="0">
                <a:solidFill>
                  <a:srgbClr val="FFFFFF"/>
                </a:solidFill>
              </a:rPr>
              <a:t> </a:t>
            </a:r>
            <a:r>
              <a:rPr dirty="0" err="1">
                <a:solidFill>
                  <a:srgbClr val="FFFFFF"/>
                </a:solidFill>
              </a:rPr>
              <a:t>pruebas</a:t>
            </a:r>
            <a:r>
              <a:rPr dirty="0">
                <a:solidFill>
                  <a:srgbClr val="FFFFFF"/>
                </a:solidFill>
              </a:rPr>
              <a:t> de </a:t>
            </a:r>
            <a:r>
              <a:rPr dirty="0" err="1">
                <a:solidFill>
                  <a:srgbClr val="FFFFFF"/>
                </a:solidFill>
              </a:rPr>
              <a:t>enfermedad</a:t>
            </a:r>
            <a:r>
              <a:rPr dirty="0">
                <a:solidFill>
                  <a:srgbClr val="FFFFFF"/>
                </a:solidFill>
              </a:rPr>
              <a:t> renal. </a:t>
            </a:r>
            <a:r>
              <a:rPr dirty="0" err="1"/>
              <a:t>Esta</a:t>
            </a:r>
            <a:r>
              <a:rPr dirty="0"/>
              <a:t> es la </a:t>
            </a:r>
            <a:r>
              <a:rPr dirty="0" err="1"/>
              <a:t>única</a:t>
            </a:r>
            <a:r>
              <a:rPr dirty="0"/>
              <a:t> </a:t>
            </a:r>
            <a:r>
              <a:rPr dirty="0" err="1"/>
              <a:t>manera</a:t>
            </a:r>
            <a:r>
              <a:rPr dirty="0"/>
              <a:t> de saber </a:t>
            </a:r>
            <a:r>
              <a:rPr dirty="0" err="1"/>
              <a:t>qué</a:t>
            </a:r>
            <a:r>
              <a:rPr dirty="0"/>
              <a:t> tan bien </a:t>
            </a:r>
            <a:r>
              <a:rPr dirty="0" err="1"/>
              <a:t>funcionan</a:t>
            </a:r>
            <a:r>
              <a:rPr dirty="0"/>
              <a:t> sus </a:t>
            </a:r>
            <a:r>
              <a:rPr dirty="0" err="1"/>
              <a:t>riñones</a:t>
            </a:r>
            <a:r>
              <a:rPr dirty="0"/>
              <a:t>. </a:t>
            </a:r>
          </a:p>
          <a:p>
            <a:pPr>
              <a:spcBef>
                <a:spcPts val="1900"/>
              </a:spcBef>
              <a:defRPr sz="2200"/>
            </a:pPr>
            <a:r>
              <a:rPr dirty="0" err="1"/>
              <a:t>Usted</a:t>
            </a:r>
            <a:r>
              <a:rPr dirty="0"/>
              <a:t> </a:t>
            </a:r>
            <a:r>
              <a:rPr dirty="0" err="1"/>
              <a:t>puede</a:t>
            </a:r>
            <a:r>
              <a:rPr dirty="0"/>
              <a:t> </a:t>
            </a:r>
            <a:r>
              <a:rPr dirty="0" err="1"/>
              <a:t>prevenir</a:t>
            </a:r>
            <a:r>
              <a:rPr dirty="0"/>
              <a:t> la </a:t>
            </a:r>
            <a:r>
              <a:rPr lang="en-US" dirty="0"/>
              <a:t>ERC</a:t>
            </a:r>
            <a:r>
              <a:rPr dirty="0"/>
              <a:t> y la </a:t>
            </a:r>
            <a:r>
              <a:rPr dirty="0" err="1"/>
              <a:t>insuficiencia</a:t>
            </a:r>
            <a:r>
              <a:rPr dirty="0"/>
              <a:t> renal:</a:t>
            </a:r>
          </a:p>
        </p:txBody>
      </p:sp>
      <p:pic>
        <p:nvPicPr>
          <p:cNvPr id="964"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965" name="Rounded Rectangle"/>
          <p:cNvSpPr/>
          <p:nvPr/>
        </p:nvSpPr>
        <p:spPr>
          <a:xfrm>
            <a:off x="6985140" y="2454886"/>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66" name="Rounded Rectangle"/>
          <p:cNvSpPr/>
          <p:nvPr/>
        </p:nvSpPr>
        <p:spPr>
          <a:xfrm>
            <a:off x="6757171" y="2980184"/>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67" name="Rounded Rectangle"/>
          <p:cNvSpPr/>
          <p:nvPr/>
        </p:nvSpPr>
        <p:spPr>
          <a:xfrm>
            <a:off x="1025609" y="3862530"/>
            <a:ext cx="9973494"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68" name="Rounded Rectangle"/>
          <p:cNvSpPr/>
          <p:nvPr/>
        </p:nvSpPr>
        <p:spPr>
          <a:xfrm>
            <a:off x="5036314" y="4344745"/>
            <a:ext cx="380760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69" name="Rounded Rectangle"/>
          <p:cNvSpPr/>
          <p:nvPr/>
        </p:nvSpPr>
        <p:spPr>
          <a:xfrm>
            <a:off x="1018899" y="5597199"/>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70" name="Rounded Rectangle"/>
          <p:cNvSpPr/>
          <p:nvPr/>
        </p:nvSpPr>
        <p:spPr>
          <a:xfrm>
            <a:off x="4575396" y="5597199"/>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71" name="Rounded Rectangle"/>
          <p:cNvSpPr/>
          <p:nvPr/>
        </p:nvSpPr>
        <p:spPr>
          <a:xfrm>
            <a:off x="8131893" y="5597199"/>
            <a:ext cx="3359427"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976" name="Content Placeholder 2"/>
          <p:cNvSpPr txBox="1"/>
          <p:nvPr/>
        </p:nvSpPr>
        <p:spPr>
          <a:xfrm>
            <a:off x="838200" y="2157351"/>
            <a:ext cx="10515600" cy="4670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28600" indent="-228600">
              <a:lnSpc>
                <a:spcPct val="90000"/>
              </a:lnSpc>
              <a:spcBef>
                <a:spcPts val="1000"/>
              </a:spcBef>
              <a:buClr>
                <a:srgbClr val="00599C"/>
              </a:buClr>
              <a:buSzPct val="100000"/>
              <a:buFont typeface="Arial"/>
              <a:buChar char="•"/>
              <a:defRPr sz="2200">
                <a:solidFill>
                  <a:srgbClr val="535353"/>
                </a:solidFill>
              </a:defRPr>
            </a:pPr>
            <a:r>
              <a:t>Cuando los riñones están permanentemente dañados y no funcionan tan bien como deberían, significa que una persona tiene</a:t>
            </a:r>
            <a:r>
              <a:rPr b="1">
                <a:solidFill>
                  <a:schemeClr val="accent1"/>
                </a:solidFill>
              </a:rPr>
              <a:t> enfermedad renal crónica (ERC)</a:t>
            </a:r>
          </a:p>
          <a:p>
            <a:pPr marL="228600" indent="-228600">
              <a:lnSpc>
                <a:spcPct val="90000"/>
              </a:lnSpc>
              <a:spcBef>
                <a:spcPts val="1000"/>
              </a:spcBef>
              <a:buClr>
                <a:srgbClr val="00599C"/>
              </a:buClr>
              <a:buSzPct val="100000"/>
              <a:buFont typeface="Arial"/>
              <a:buChar char="•"/>
              <a:defRPr sz="2200">
                <a:solidFill>
                  <a:srgbClr val="535353"/>
                </a:solidFill>
              </a:defRPr>
            </a:pPr>
            <a:r>
              <a:t>Las causas más frecuentes de la ERC son la </a:t>
            </a:r>
            <a:r>
              <a:rPr b="1">
                <a:solidFill>
                  <a:schemeClr val="accent1"/>
                </a:solidFill>
              </a:rPr>
              <a:t>diabetes y la hipertensión</a:t>
            </a:r>
          </a:p>
          <a:p>
            <a:pPr marL="228600" indent="-228600">
              <a:lnSpc>
                <a:spcPct val="90000"/>
              </a:lnSpc>
              <a:spcBef>
                <a:spcPts val="1000"/>
              </a:spcBef>
              <a:buClr>
                <a:srgbClr val="00599C"/>
              </a:buClr>
              <a:buSzPct val="100000"/>
              <a:buFont typeface="Arial"/>
              <a:buChar char="•"/>
              <a:defRPr sz="2200">
                <a:solidFill>
                  <a:srgbClr val="535353"/>
                </a:solidFill>
              </a:defRPr>
            </a:pPr>
            <a:r>
              <a:t>Por lo general, los síntomas de la ERC no aparecen sino hasta </a:t>
            </a:r>
            <a:r>
              <a:rPr b="1">
                <a:solidFill>
                  <a:schemeClr val="accent1"/>
                </a:solidFill>
              </a:rPr>
              <a:t>las últimas etapas o cuando la enfermedad progresa a insuficiencia renal</a:t>
            </a:r>
          </a:p>
          <a:p>
            <a:pPr marL="228600" indent="-228600">
              <a:lnSpc>
                <a:spcPct val="90000"/>
              </a:lnSpc>
              <a:spcBef>
                <a:spcPts val="1000"/>
              </a:spcBef>
              <a:buClr>
                <a:srgbClr val="00599C"/>
              </a:buClr>
              <a:buSzPct val="100000"/>
              <a:buFont typeface="Arial"/>
              <a:buChar char="•"/>
              <a:defRPr sz="2200">
                <a:solidFill>
                  <a:srgbClr val="535353"/>
                </a:solidFill>
              </a:defRPr>
            </a:pPr>
            <a:r>
              <a:t>Pregunte a su médico sobre las </a:t>
            </a:r>
            <a:r>
              <a:rPr b="1">
                <a:solidFill>
                  <a:schemeClr val="accent1"/>
                </a:solidFill>
              </a:rPr>
              <a:t>pruebas de enfermedad renal</a:t>
            </a:r>
            <a:r>
              <a:t>. Esta es la única manera de saber qué tan bien funcionan sus riñones. </a:t>
            </a:r>
          </a:p>
          <a:p>
            <a:pPr marL="228600" indent="-228600">
              <a:lnSpc>
                <a:spcPct val="90000"/>
              </a:lnSpc>
              <a:spcBef>
                <a:spcPts val="1000"/>
              </a:spcBef>
              <a:buClr>
                <a:srgbClr val="00599C"/>
              </a:buClr>
              <a:buSzPct val="100000"/>
              <a:buFont typeface="Arial"/>
              <a:buChar char="•"/>
              <a:defRPr sz="2200">
                <a:solidFill>
                  <a:srgbClr val="535353"/>
                </a:solidFill>
              </a:defRPr>
            </a:pPr>
            <a:r>
              <a:t>Usted puede prevenir la ERC y la insuficiencia renal:</a:t>
            </a:r>
          </a:p>
          <a:p>
            <a:pPr marL="482600" indent="-228600">
              <a:lnSpc>
                <a:spcPct val="90000"/>
              </a:lnSpc>
              <a:spcBef>
                <a:spcPts val="1000"/>
              </a:spcBef>
              <a:buClr>
                <a:srgbClr val="00599C"/>
              </a:buClr>
              <a:buSzPct val="100000"/>
              <a:buFont typeface="Arial"/>
              <a:buChar char="•"/>
              <a:defRPr sz="2200" b="1">
                <a:solidFill>
                  <a:schemeClr val="accent1"/>
                </a:solidFill>
              </a:defRPr>
            </a:pPr>
            <a:r>
              <a:t>Controlando la diabetes y la hipertensión</a:t>
            </a:r>
          </a:p>
          <a:p>
            <a:pPr marL="482600" indent="-228600">
              <a:lnSpc>
                <a:spcPct val="90000"/>
              </a:lnSpc>
              <a:spcBef>
                <a:spcPts val="1000"/>
              </a:spcBef>
              <a:buClr>
                <a:srgbClr val="00599C"/>
              </a:buClr>
              <a:buSzPct val="100000"/>
              <a:buFont typeface="Arial"/>
              <a:buChar char="•"/>
              <a:defRPr sz="2200" b="1">
                <a:solidFill>
                  <a:schemeClr val="accent1"/>
                </a:solidFill>
              </a:defRPr>
            </a:pPr>
            <a:r>
              <a:t>Comiendo saludablemente</a:t>
            </a:r>
          </a:p>
          <a:p>
            <a:pPr marL="482600" indent="-228600">
              <a:lnSpc>
                <a:spcPct val="90000"/>
              </a:lnSpc>
              <a:spcBef>
                <a:spcPts val="1000"/>
              </a:spcBef>
              <a:buClr>
                <a:srgbClr val="00599C"/>
              </a:buClr>
              <a:buSzPct val="100000"/>
              <a:buFont typeface="Arial"/>
              <a:buChar char="•"/>
              <a:defRPr sz="2200" b="1">
                <a:solidFill>
                  <a:schemeClr val="accent1"/>
                </a:solidFill>
              </a:defRPr>
            </a:pPr>
            <a:r>
              <a:t>Siendo activo</a:t>
            </a:r>
          </a:p>
        </p:txBody>
      </p:sp>
      <p:sp>
        <p:nvSpPr>
          <p:cNvPr id="977" name="Title 1"/>
          <p:cNvSpPr txBox="1">
            <a:spLocks noGrp="1"/>
          </p:cNvSpPr>
          <p:nvPr>
            <p:ph type="title"/>
          </p:nvPr>
        </p:nvSpPr>
        <p:spPr>
          <a:prstGeom prst="rect">
            <a:avLst/>
          </a:prstGeom>
        </p:spPr>
        <p:txBody>
          <a:bodyPr/>
          <a:lstStyle/>
          <a:p>
            <a:r>
              <a:t>Respuesta: Resumen</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Title 1"/>
          <p:cNvSpPr txBox="1">
            <a:spLocks noGrp="1"/>
          </p:cNvSpPr>
          <p:nvPr>
            <p:ph type="title"/>
          </p:nvPr>
        </p:nvSpPr>
        <p:spPr>
          <a:prstGeom prst="rect">
            <a:avLst/>
          </a:prstGeom>
        </p:spPr>
        <p:txBody>
          <a:bodyPr/>
          <a:lstStyle/>
          <a:p>
            <a:r>
              <a:t>Bibliografía</a:t>
            </a:r>
          </a:p>
        </p:txBody>
      </p:sp>
      <p:sp>
        <p:nvSpPr>
          <p:cNvPr id="982" name="Subtitle 2"/>
          <p:cNvSpPr txBox="1">
            <a:spLocks noGrp="1"/>
          </p:cNvSpPr>
          <p:nvPr>
            <p:ph type="body" idx="1"/>
          </p:nvPr>
        </p:nvSpPr>
        <p:spPr>
          <a:prstGeom prst="rect">
            <a:avLst/>
          </a:prstGeom>
        </p:spPr>
        <p:txBody>
          <a:bodyPr/>
          <a:lstStyle/>
          <a:p>
            <a:pPr marL="0" indent="0">
              <a:lnSpc>
                <a:spcPct val="100000"/>
              </a:lnSpc>
              <a:spcBef>
                <a:spcPts val="1200"/>
              </a:spcBef>
              <a:buNone/>
              <a:defRPr sz="1200"/>
            </a:pPr>
            <a:r>
              <a:rPr sz="1400" dirty="0"/>
              <a:t>American Diabetes Association. </a:t>
            </a:r>
            <a:r>
              <a:rPr lang="en-US" sz="1400" dirty="0"/>
              <a:t>(</a:t>
            </a:r>
            <a:r>
              <a:rPr sz="1400" dirty="0"/>
              <a:t>2020</a:t>
            </a:r>
            <a:r>
              <a:rPr lang="en-US" sz="1400" dirty="0"/>
              <a:t>)</a:t>
            </a:r>
            <a:r>
              <a:rPr sz="1400" dirty="0"/>
              <a:t>. </a:t>
            </a:r>
            <a:r>
              <a:rPr sz="1400" i="1" dirty="0" err="1"/>
              <a:t>Diagnóstico</a:t>
            </a:r>
            <a:r>
              <a:rPr sz="1400" dirty="0"/>
              <a:t>. </a:t>
            </a:r>
            <a:r>
              <a:rPr sz="1400" dirty="0" err="1"/>
              <a:t>Accedido</a:t>
            </a:r>
            <a:r>
              <a:rPr sz="1400" dirty="0"/>
              <a:t> de </a:t>
            </a:r>
            <a:r>
              <a:rPr sz="1400" u="sng" dirty="0">
                <a:solidFill>
                  <a:srgbClr val="0563C1"/>
                </a:solidFill>
                <a:uFill>
                  <a:solidFill>
                    <a:srgbClr val="0563C1"/>
                  </a:solidFill>
                </a:uFill>
                <a:hlinkClick r:id="rId2"/>
              </a:rPr>
              <a:t>https://www.diabetes.org/a1c/diagnosis</a:t>
            </a:r>
            <a:r>
              <a:rPr sz="1400" dirty="0"/>
              <a:t> </a:t>
            </a:r>
          </a:p>
          <a:p>
            <a:pPr marL="0" indent="0">
              <a:lnSpc>
                <a:spcPct val="100000"/>
              </a:lnSpc>
              <a:spcBef>
                <a:spcPts val="1200"/>
              </a:spcBef>
              <a:buNone/>
              <a:defRPr sz="1200"/>
            </a:pPr>
            <a:r>
              <a:rPr sz="1400" dirty="0"/>
              <a:t>American Heart Association. </a:t>
            </a:r>
            <a:r>
              <a:rPr lang="en-US" sz="1400" dirty="0"/>
              <a:t>(</a:t>
            </a:r>
            <a:r>
              <a:rPr sz="1400" dirty="0"/>
              <a:t>2020</a:t>
            </a:r>
            <a:r>
              <a:rPr lang="en-US" sz="1400" dirty="0"/>
              <a:t>)</a:t>
            </a:r>
            <a:r>
              <a:rPr sz="1400" dirty="0"/>
              <a:t>. </a:t>
            </a:r>
            <a:r>
              <a:rPr sz="1400" i="1" dirty="0"/>
              <a:t>Understanding Blood Pressure Readings</a:t>
            </a:r>
            <a:r>
              <a:rPr sz="1400" dirty="0"/>
              <a:t>. </a:t>
            </a:r>
            <a:r>
              <a:rPr sz="1400" dirty="0" err="1"/>
              <a:t>Accedido</a:t>
            </a:r>
            <a:r>
              <a:rPr sz="1400" dirty="0"/>
              <a:t> de </a:t>
            </a:r>
            <a:r>
              <a:rPr sz="1400" u="sng" dirty="0">
                <a:solidFill>
                  <a:srgbClr val="0563C1"/>
                </a:solidFill>
                <a:uFill>
                  <a:solidFill>
                    <a:srgbClr val="0563C1"/>
                  </a:solidFill>
                </a:uFill>
                <a:hlinkClick r:id="rId3"/>
              </a:rPr>
              <a:t>https://www.heart.org/en/health-topics/high-blood-pressure/understanding-blood-pressure-readings</a:t>
            </a:r>
            <a:r>
              <a:rPr sz="1400" dirty="0"/>
              <a:t>  </a:t>
            </a:r>
          </a:p>
          <a:p>
            <a:pPr marL="0" indent="0">
              <a:lnSpc>
                <a:spcPct val="100000"/>
              </a:lnSpc>
              <a:spcBef>
                <a:spcPts val="1200"/>
              </a:spcBef>
              <a:buNone/>
              <a:defRPr sz="1200"/>
            </a:pPr>
            <a:r>
              <a:rPr sz="1400" dirty="0"/>
              <a:t>American Kidney Fund. </a:t>
            </a:r>
            <a:r>
              <a:rPr lang="en-US" sz="1400" dirty="0"/>
              <a:t>(n.d.). </a:t>
            </a:r>
            <a:r>
              <a:rPr sz="1400" dirty="0" err="1"/>
              <a:t>Accedido</a:t>
            </a:r>
            <a:r>
              <a:rPr sz="1400" dirty="0"/>
              <a:t> de </a:t>
            </a:r>
            <a:r>
              <a:rPr sz="1400" u="sng" dirty="0">
                <a:solidFill>
                  <a:srgbClr val="0563C1"/>
                </a:solidFill>
                <a:uFill>
                  <a:solidFill>
                    <a:srgbClr val="0563C1"/>
                  </a:solidFill>
                </a:uFill>
                <a:hlinkClick r:id="rId4"/>
              </a:rPr>
              <a:t>www.kidneyfund.org</a:t>
            </a:r>
            <a:r>
              <a:rPr sz="1400" dirty="0"/>
              <a:t>  </a:t>
            </a:r>
          </a:p>
          <a:p>
            <a:pPr marL="0" indent="0">
              <a:lnSpc>
                <a:spcPct val="100000"/>
              </a:lnSpc>
              <a:spcBef>
                <a:spcPts val="1200"/>
              </a:spcBef>
              <a:buNone/>
              <a:defRPr sz="1200"/>
            </a:pPr>
            <a:r>
              <a:rPr sz="1400" dirty="0"/>
              <a:t>Centers for Disease Control and Prevention (CDC). </a:t>
            </a:r>
            <a:r>
              <a:rPr lang="en-US" sz="1400" dirty="0"/>
              <a:t>(</a:t>
            </a:r>
            <a:r>
              <a:rPr sz="1400" dirty="0"/>
              <a:t>2020</a:t>
            </a:r>
            <a:r>
              <a:rPr lang="en-US" sz="1400" dirty="0"/>
              <a:t>)</a:t>
            </a:r>
            <a:r>
              <a:rPr sz="1400" dirty="0"/>
              <a:t>. </a:t>
            </a:r>
            <a:r>
              <a:rPr sz="1400" i="1" dirty="0"/>
              <a:t>Chronic Kidney Disease Basics</a:t>
            </a:r>
            <a:r>
              <a:rPr sz="1400" dirty="0"/>
              <a:t>. </a:t>
            </a:r>
            <a:r>
              <a:rPr sz="1400" dirty="0" err="1"/>
              <a:t>Accedido</a:t>
            </a:r>
            <a:r>
              <a:rPr sz="1400" dirty="0"/>
              <a:t> de </a:t>
            </a:r>
            <a:r>
              <a:rPr sz="1400" u="sng" dirty="0">
                <a:solidFill>
                  <a:srgbClr val="0563C1"/>
                </a:solidFill>
                <a:uFill>
                  <a:solidFill>
                    <a:srgbClr val="0563C1"/>
                  </a:solidFill>
                </a:uFill>
                <a:hlinkClick r:id="rId5"/>
              </a:rPr>
              <a:t>https://www.cdc.gov/kidneydisease/basics.html</a:t>
            </a:r>
            <a:r>
              <a:rPr sz="1400" dirty="0"/>
              <a:t> </a:t>
            </a:r>
          </a:p>
          <a:p>
            <a:pPr marL="0" indent="0">
              <a:lnSpc>
                <a:spcPct val="100000"/>
              </a:lnSpc>
              <a:spcBef>
                <a:spcPts val="1200"/>
              </a:spcBef>
              <a:buNone/>
              <a:defRPr sz="1200"/>
            </a:pPr>
            <a:r>
              <a:rPr sz="1400" dirty="0"/>
              <a:t>Harvard T.H. Chan School of Public Health.</a:t>
            </a:r>
            <a:r>
              <a:rPr lang="en-US" sz="1400" dirty="0"/>
              <a:t> (2011).</a:t>
            </a:r>
            <a:r>
              <a:rPr sz="1400" dirty="0"/>
              <a:t> The Nutrition Source. </a:t>
            </a:r>
            <a:r>
              <a:rPr sz="1400" i="1" dirty="0"/>
              <a:t>Healthy Eating Plate. </a:t>
            </a:r>
            <a:r>
              <a:rPr sz="1400" dirty="0" err="1"/>
              <a:t>Accedido</a:t>
            </a:r>
            <a:r>
              <a:rPr sz="1400" dirty="0"/>
              <a:t> de </a:t>
            </a:r>
            <a:r>
              <a:rPr sz="1400" u="sng" dirty="0">
                <a:solidFill>
                  <a:srgbClr val="0563C1"/>
                </a:solidFill>
                <a:uFill>
                  <a:solidFill>
                    <a:srgbClr val="0563C1"/>
                  </a:solidFill>
                </a:uFill>
                <a:hlinkClick r:id="rId6"/>
              </a:rPr>
              <a:t>https://www.hsph.harvard.edu/nutritionsource/healthy-eating-plate/</a:t>
            </a:r>
            <a:r>
              <a:rPr sz="1400" dirty="0"/>
              <a:t> </a:t>
            </a:r>
          </a:p>
          <a:p>
            <a:pPr marL="0" indent="0">
              <a:lnSpc>
                <a:spcPct val="100000"/>
              </a:lnSpc>
              <a:spcBef>
                <a:spcPts val="1200"/>
              </a:spcBef>
              <a:buNone/>
              <a:defRPr sz="1200"/>
            </a:pPr>
            <a:r>
              <a:rPr sz="1400" dirty="0"/>
              <a:t>National Kidney Foundation. </a:t>
            </a:r>
            <a:r>
              <a:rPr lang="en-US" sz="1400" dirty="0"/>
              <a:t>(</a:t>
            </a:r>
            <a:r>
              <a:rPr sz="1400" dirty="0"/>
              <a:t>2020</a:t>
            </a:r>
            <a:r>
              <a:rPr lang="en-US" sz="1400" dirty="0"/>
              <a:t>)</a:t>
            </a:r>
            <a:r>
              <a:rPr sz="1400" dirty="0"/>
              <a:t>. </a:t>
            </a:r>
            <a:r>
              <a:rPr sz="1400" i="1" dirty="0"/>
              <a:t>ACR</a:t>
            </a:r>
            <a:r>
              <a:rPr sz="1400" dirty="0"/>
              <a:t>. </a:t>
            </a:r>
            <a:r>
              <a:rPr sz="1400" dirty="0" err="1"/>
              <a:t>Accedido</a:t>
            </a:r>
            <a:r>
              <a:rPr sz="1400" dirty="0"/>
              <a:t> de </a:t>
            </a:r>
            <a:r>
              <a:rPr sz="1400" u="sng" dirty="0">
                <a:solidFill>
                  <a:srgbClr val="0563C1"/>
                </a:solidFill>
                <a:uFill>
                  <a:solidFill>
                    <a:srgbClr val="0563C1"/>
                  </a:solidFill>
                </a:uFill>
                <a:hlinkClick r:id="rId7"/>
              </a:rPr>
              <a:t>https://www.kidney.org/kidneydisease/siemens_hcp_acr</a:t>
            </a:r>
            <a:r>
              <a:rPr sz="1400" dirty="0"/>
              <a:t> </a:t>
            </a:r>
          </a:p>
          <a:p>
            <a:pPr marL="0" indent="0">
              <a:lnSpc>
                <a:spcPct val="100000"/>
              </a:lnSpc>
              <a:spcBef>
                <a:spcPts val="1200"/>
              </a:spcBef>
              <a:buNone/>
              <a:defRPr sz="1200"/>
            </a:pPr>
            <a:r>
              <a:rPr sz="1400" dirty="0"/>
              <a:t>National Kidney Foundation. </a:t>
            </a:r>
            <a:r>
              <a:rPr lang="en-US" sz="1400" dirty="0"/>
              <a:t>(</a:t>
            </a:r>
            <a:r>
              <a:rPr sz="1400" dirty="0"/>
              <a:t>2020</a:t>
            </a:r>
            <a:r>
              <a:rPr lang="en-US" sz="1400" dirty="0"/>
              <a:t>)</a:t>
            </a:r>
            <a:r>
              <a:rPr sz="1400" dirty="0"/>
              <a:t>. </a:t>
            </a:r>
            <a:r>
              <a:rPr sz="1400" i="1" dirty="0"/>
              <a:t>Three simple tests your should ask your doctor to do</a:t>
            </a:r>
            <a:r>
              <a:rPr sz="1400" dirty="0"/>
              <a:t>. </a:t>
            </a:r>
            <a:r>
              <a:rPr sz="1400" dirty="0" err="1"/>
              <a:t>Accedido</a:t>
            </a:r>
            <a:r>
              <a:rPr sz="1400" dirty="0"/>
              <a:t> de </a:t>
            </a:r>
            <a:r>
              <a:rPr sz="1400" u="sng" dirty="0">
                <a:solidFill>
                  <a:srgbClr val="0563C1"/>
                </a:solidFill>
                <a:uFill>
                  <a:solidFill>
                    <a:srgbClr val="0563C1"/>
                  </a:solidFill>
                </a:uFill>
                <a:hlinkClick r:id="rId8"/>
              </a:rPr>
              <a:t>https://www.kidney.org/news/kidneyCare/Spring09/askYourDoc_spring09#:~:text=Ask%20your%20doctor%20about%20these,keep%20it%20from%20getting%20worse!</a:t>
            </a:r>
            <a:r>
              <a:rPr sz="1400" dirty="0"/>
              <a:t>  </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Title 1"/>
          <p:cNvSpPr txBox="1">
            <a:spLocks noGrp="1"/>
          </p:cNvSpPr>
          <p:nvPr>
            <p:ph type="title"/>
          </p:nvPr>
        </p:nvSpPr>
        <p:spPr>
          <a:xfrm>
            <a:off x="2602669" y="1483367"/>
            <a:ext cx="8979731" cy="1692276"/>
          </a:xfrm>
          <a:prstGeom prst="rect">
            <a:avLst/>
          </a:prstGeom>
        </p:spPr>
        <p:txBody>
          <a:bodyPr/>
          <a:lstStyle/>
          <a:p>
            <a:r>
              <a:rPr lang="es-US" dirty="0"/>
              <a:t>¡Muchas gracias!</a:t>
            </a:r>
            <a:br>
              <a:rPr lang="es-US" dirty="0"/>
            </a:br>
            <a:r>
              <a:rPr lang="es-US" dirty="0"/>
              <a:t>Antes de salir, favor de completar el examen e evaluación </a:t>
            </a:r>
          </a:p>
        </p:txBody>
      </p:sp>
      <p:sp>
        <p:nvSpPr>
          <p:cNvPr id="2" name="TextBox 1">
            <a:extLst>
              <a:ext uri="{FF2B5EF4-FFF2-40B4-BE49-F238E27FC236}">
                <a16:creationId xmlns:a16="http://schemas.microsoft.com/office/drawing/2014/main" id="{7F9AA5D2-1971-4833-B4C4-0E3C1C9D0FCB}"/>
              </a:ext>
            </a:extLst>
          </p:cNvPr>
          <p:cNvSpPr txBox="1"/>
          <p:nvPr/>
        </p:nvSpPr>
        <p:spPr>
          <a:xfrm>
            <a:off x="296449" y="4132507"/>
            <a:ext cx="995819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20000"/>
                    <a:lumOff val="80000"/>
                  </a:schemeClr>
                </a:solidFill>
                <a:effectLst/>
                <a:uFillTx/>
                <a:latin typeface="Arial"/>
                <a:ea typeface="Arial"/>
                <a:cs typeface="Arial"/>
                <a:sym typeface="Arial"/>
              </a:rPr>
              <a:t>https://www.surveymonkey.com/r/KHCEvaluacionEspanol</a:t>
            </a:r>
          </a:p>
        </p:txBody>
      </p:sp>
      <p:pic>
        <p:nvPicPr>
          <p:cNvPr id="4" name="Picture 3" descr="A qr code on a white background&#10;&#10;Description automatically generated">
            <a:extLst>
              <a:ext uri="{FF2B5EF4-FFF2-40B4-BE49-F238E27FC236}">
                <a16:creationId xmlns:a16="http://schemas.microsoft.com/office/drawing/2014/main" id="{6D4043DE-D2A1-1863-164C-5B8E750C8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0" y="3374970"/>
            <a:ext cx="2438400" cy="24384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6" descr="Picture 6"/>
          <p:cNvPicPr>
            <a:picLocks noChangeAspect="1"/>
          </p:cNvPicPr>
          <p:nvPr/>
        </p:nvPicPr>
        <p:blipFill>
          <a:blip r:embed="rId3"/>
          <a:stretch>
            <a:fillRect/>
          </a:stretch>
        </p:blipFill>
        <p:spPr>
          <a:xfrm>
            <a:off x="7571889" y="1856105"/>
            <a:ext cx="3819063" cy="4913468"/>
          </a:xfrm>
          <a:prstGeom prst="rect">
            <a:avLst/>
          </a:prstGeom>
          <a:ln w="12700">
            <a:miter lim="400000"/>
          </a:ln>
        </p:spPr>
      </p:pic>
      <p:sp>
        <p:nvSpPr>
          <p:cNvPr id="237" name="1"/>
          <p:cNvSpPr/>
          <p:nvPr/>
        </p:nvSpPr>
        <p:spPr>
          <a:xfrm>
            <a:off x="7561667" y="2824599"/>
            <a:ext cx="461584" cy="461584"/>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1</a:t>
            </a:r>
          </a:p>
        </p:txBody>
      </p:sp>
      <p:sp>
        <p:nvSpPr>
          <p:cNvPr id="238" name="2"/>
          <p:cNvSpPr/>
          <p:nvPr/>
        </p:nvSpPr>
        <p:spPr>
          <a:xfrm>
            <a:off x="10332515" y="4261900"/>
            <a:ext cx="461584" cy="461585"/>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2</a:t>
            </a:r>
          </a:p>
        </p:txBody>
      </p:sp>
      <p:sp>
        <p:nvSpPr>
          <p:cNvPr id="239" name="3"/>
          <p:cNvSpPr/>
          <p:nvPr/>
        </p:nvSpPr>
        <p:spPr>
          <a:xfrm>
            <a:off x="7561667" y="4592239"/>
            <a:ext cx="461584" cy="461584"/>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3</a:t>
            </a:r>
          </a:p>
        </p:txBody>
      </p:sp>
      <p:sp>
        <p:nvSpPr>
          <p:cNvPr id="240" name="Title 1"/>
          <p:cNvSpPr txBox="1">
            <a:spLocks noGrp="1"/>
          </p:cNvSpPr>
          <p:nvPr>
            <p:ph type="title"/>
          </p:nvPr>
        </p:nvSpPr>
        <p:spPr>
          <a:prstGeom prst="rect">
            <a:avLst/>
          </a:prstGeom>
        </p:spPr>
        <p:txBody>
          <a:bodyPr/>
          <a:lstStyle/>
          <a:p>
            <a:r>
              <a:t>¿Qué sucede cuando los riñones se dañan?</a:t>
            </a:r>
          </a:p>
        </p:txBody>
      </p:sp>
      <p:sp>
        <p:nvSpPr>
          <p:cNvPr id="241" name="Subtitle 2"/>
          <p:cNvSpPr txBox="1">
            <a:spLocks noGrp="1"/>
          </p:cNvSpPr>
          <p:nvPr>
            <p:ph type="body" sz="half" idx="1"/>
          </p:nvPr>
        </p:nvSpPr>
        <p:spPr>
          <a:xfrm>
            <a:off x="838200" y="2157351"/>
            <a:ext cx="6473452" cy="3920312"/>
          </a:xfrm>
          <a:prstGeom prst="rect">
            <a:avLst/>
          </a:prstGeom>
        </p:spPr>
        <p:txBody>
          <a:bodyPr/>
          <a:lstStyle/>
          <a:p>
            <a:pPr marL="220111" indent="-220111">
              <a:lnSpc>
                <a:spcPct val="100000"/>
              </a:lnSpc>
              <a:spcBef>
                <a:spcPts val="1200"/>
              </a:spcBef>
            </a:pPr>
            <a:r>
              <a:t>El daño de los riñones evita que funcionen tan bien como debieran </a:t>
            </a:r>
          </a:p>
          <a:p>
            <a:pPr marL="220111" indent="-220111">
              <a:lnSpc>
                <a:spcPct val="100000"/>
              </a:lnSpc>
              <a:spcBef>
                <a:spcPts val="1200"/>
              </a:spcBef>
            </a:pPr>
            <a:r>
              <a:t>Esto significa que los residuos y el líquido extra permanecen en el organismo y se pueden acumular</a:t>
            </a:r>
          </a:p>
          <a:p>
            <a:pPr marL="647700" indent="-393700">
              <a:buClr>
                <a:schemeClr val="accent1"/>
              </a:buClr>
              <a:buAutoNum type="arabicPeriod"/>
              <a:defRPr sz="2200"/>
            </a:pPr>
            <a:r>
              <a:t>La sangre entra a los riñones</a:t>
            </a:r>
          </a:p>
          <a:p>
            <a:pPr marL="647700" indent="-393700">
              <a:buClr>
                <a:schemeClr val="accent1"/>
              </a:buClr>
              <a:buAutoNum type="arabicPeriod"/>
              <a:defRPr sz="2200"/>
            </a:pPr>
            <a:r>
              <a:t>Los riñones dañados no filtran los residuos de la sangre como debieran</a:t>
            </a:r>
          </a:p>
          <a:p>
            <a:pPr marL="647700" indent="-393700">
              <a:buClr>
                <a:schemeClr val="accent1"/>
              </a:buClr>
              <a:buAutoNum type="arabicPeriod"/>
              <a:defRPr sz="2200"/>
            </a:pPr>
            <a:r>
              <a:t>Los residuos permanecen en el organismo en lugar de salir con la orina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1"/>
          <p:cNvSpPr txBox="1">
            <a:spLocks noGrp="1"/>
          </p:cNvSpPr>
          <p:nvPr>
            <p:ph type="body" idx="21"/>
          </p:nvPr>
        </p:nvSpPr>
        <p:spPr>
          <a:xfrm>
            <a:off x="838200" y="3474720"/>
            <a:ext cx="7425977" cy="1309202"/>
          </a:xfrm>
          <a:prstGeom prst="rect">
            <a:avLst/>
          </a:prstGeom>
        </p:spPr>
        <p:txBody>
          <a:bodyPr/>
          <a:lstStyle/>
          <a:p>
            <a:r>
              <a:t>¿Qué es la enfermedad renal crónica?</a:t>
            </a:r>
          </a:p>
        </p:txBody>
      </p:sp>
      <p:sp>
        <p:nvSpPr>
          <p:cNvPr id="246" name="Title 1"/>
          <p:cNvSpPr txBox="1">
            <a:spLocks noGrp="1"/>
          </p:cNvSpPr>
          <p:nvPr>
            <p:ph type="body" idx="22"/>
          </p:nvPr>
        </p:nvSpPr>
        <p:spPr>
          <a:prstGeom prst="rect">
            <a:avLst/>
          </a:prstGeom>
        </p:spPr>
        <p:txBody>
          <a:bodyPr/>
          <a:lstStyle/>
          <a:p>
            <a:r>
              <a:t>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3"/>
          <p:cNvSpPr txBox="1">
            <a:spLocks noGrp="1"/>
          </p:cNvSpPr>
          <p:nvPr>
            <p:ph type="title"/>
          </p:nvPr>
        </p:nvSpPr>
        <p:spPr>
          <a:prstGeom prst="rect">
            <a:avLst/>
          </a:prstGeom>
        </p:spPr>
        <p:txBody>
          <a:bodyPr/>
          <a:lstStyle/>
          <a:p>
            <a:r>
              <a:t>Enfermedad renal crónica (ERC)</a:t>
            </a:r>
          </a:p>
        </p:txBody>
      </p:sp>
      <p:sp>
        <p:nvSpPr>
          <p:cNvPr id="251" name="Content Placeholder 1"/>
          <p:cNvSpPr txBox="1">
            <a:spLocks noGrp="1"/>
          </p:cNvSpPr>
          <p:nvPr>
            <p:ph type="body" idx="1"/>
          </p:nvPr>
        </p:nvSpPr>
        <p:spPr>
          <a:prstGeom prst="rect">
            <a:avLst/>
          </a:prstGeom>
        </p:spPr>
        <p:txBody>
          <a:bodyPr/>
          <a:lstStyle/>
          <a:p>
            <a:r>
              <a:t>La ERC es el daño permanente de los riñones</a:t>
            </a:r>
          </a:p>
          <a:p>
            <a:r>
              <a:t>El daño no desaparece y puede empeorar con el tiempo</a:t>
            </a:r>
          </a:p>
          <a:p>
            <a:r>
              <a:t>Es posible prevenir la ERC o desacelerar el daño que ocasiona</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59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9C9C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ED0E41C8369479EFA5B31CD8A5E8A" ma:contentTypeVersion="19" ma:contentTypeDescription="Create a new document." ma:contentTypeScope="" ma:versionID="0161959b7f81ff51138b451fe7ab32ad">
  <xsd:schema xmlns:xsd="http://www.w3.org/2001/XMLSchema" xmlns:xs="http://www.w3.org/2001/XMLSchema" xmlns:p="http://schemas.microsoft.com/office/2006/metadata/properties" xmlns:ns1="http://schemas.microsoft.com/sharepoint/v3" xmlns:ns2="2a5a912b-0c81-4c7b-8793-18d4fd37778d" xmlns:ns3="844da312-c982-48b3-9737-1e8c6057aa05" targetNamespace="http://schemas.microsoft.com/office/2006/metadata/properties" ma:root="true" ma:fieldsID="2d0db28b590abe694c337821d1428d0b" ns1:_="" ns2:_="" ns3:_="">
    <xsd:import namespace="http://schemas.microsoft.com/sharepoint/v3"/>
    <xsd:import namespace="2a5a912b-0c81-4c7b-8793-18d4fd37778d"/>
    <xsd:import namespace="844da312-c982-48b3-9737-1e8c6057aa05"/>
    <xsd:element name="properties">
      <xsd:complexType>
        <xsd:sequence>
          <xsd:element name="documentManagement">
            <xsd:complexType>
              <xsd:all>
                <xsd:element ref="ns2:f5e2275c238e4a43b718815024d9e405"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a912b-0c81-4c7b-8793-18d4fd37778d" elementFormDefault="qualified">
    <xsd:import namespace="http://schemas.microsoft.com/office/2006/documentManagement/types"/>
    <xsd:import namespace="http://schemas.microsoft.com/office/infopath/2007/PartnerControls"/>
    <xsd:element name="f5e2275c238e4a43b718815024d9e405" ma:index="9" nillable="true" ma:taxonomy="true" ma:internalName="f5e2275c238e4a43b718815024d9e405" ma:taxonomyFieldName="Document_x0020_Type" ma:displayName="Document Type" ma:default="" ma:fieldId="{f5e2275c-238e-4a43-b718-815024d9e405}" ma:sspId="1821d0b1-4ac2-49b7-9f17-eea20dd7021b" ma:termSetId="ad01d8e4-e6ca-4f2f-93bd-01f9eba5e857"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21d0b1-4ac2-49b7-9f17-eea20dd7021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4da312-c982-48b3-9737-1e8c6057aa0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7bc858-ec24-499d-b069-bc73f5e2757b}" ma:internalName="TaxCatchAll" ma:showField="CatchAllData" ma:web="844da312-c982-48b3-9737-1e8c6057aa0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5a912b-0c81-4c7b-8793-18d4fd37778d">
      <Terms xmlns="http://schemas.microsoft.com/office/infopath/2007/PartnerControls"/>
    </lcf76f155ced4ddcb4097134ff3c332f>
    <TaxCatchAll xmlns="844da312-c982-48b3-9737-1e8c6057aa05" xsi:nil="true"/>
    <f5e2275c238e4a43b718815024d9e405 xmlns="2a5a912b-0c81-4c7b-8793-18d4fd37778d">
      <Terms xmlns="http://schemas.microsoft.com/office/infopath/2007/PartnerControls"/>
    </f5e2275c238e4a43b718815024d9e405>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71DBDE5-440F-4F13-BCC5-7D1D631FD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5a912b-0c81-4c7b-8793-18d4fd37778d"/>
    <ds:schemaRef ds:uri="844da312-c982-48b3-9737-1e8c6057a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7424AE-31CE-4D2E-9D9B-D11C9978A56A}">
  <ds:schemaRefs>
    <ds:schemaRef ds:uri="http://schemas.microsoft.com/sharepoint/v3/contenttype/forms"/>
  </ds:schemaRefs>
</ds:datastoreItem>
</file>

<file path=customXml/itemProps3.xml><?xml version="1.0" encoding="utf-8"?>
<ds:datastoreItem xmlns:ds="http://schemas.openxmlformats.org/officeDocument/2006/customXml" ds:itemID="{11966417-B1C7-4040-A069-C9B58F784875}">
  <ds:schemaRefs>
    <ds:schemaRef ds:uri="http://schemas.microsoft.com/office/2006/metadata/properties"/>
    <ds:schemaRef ds:uri="http://schemas.microsoft.com/office/infopath/2007/PartnerControls"/>
    <ds:schemaRef ds:uri="2a5a912b-0c81-4c7b-8793-18d4fd37778d"/>
    <ds:schemaRef ds:uri="844da312-c982-48b3-9737-1e8c6057aa0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69</TotalTime>
  <Words>12406</Words>
  <Application>Microsoft Office PowerPoint</Application>
  <PresentationFormat>Widescreen</PresentationFormat>
  <Paragraphs>894</Paragraphs>
  <Slides>65</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Courier</vt:lpstr>
      <vt:lpstr>Roboto Regular</vt:lpstr>
      <vt:lpstr>Office Theme</vt:lpstr>
      <vt:lpstr>PowerPoint Presentation</vt:lpstr>
      <vt:lpstr>El día de hoy hablaremos sobre</vt:lpstr>
      <vt:lpstr>PowerPoint Presentation</vt:lpstr>
      <vt:lpstr>¿Qué son los riñones?</vt:lpstr>
      <vt:lpstr>¿Cuál es la función de los riñones?</vt:lpstr>
      <vt:lpstr>Cómo funcionan riñones</vt:lpstr>
      <vt:lpstr>¿Qué sucede cuando los riñones se dañan?</vt:lpstr>
      <vt:lpstr>PowerPoint Presentation</vt:lpstr>
      <vt:lpstr>Enfermedad renal crónica (ERC)</vt:lpstr>
      <vt:lpstr>¿Sabía usted? </vt:lpstr>
      <vt:lpstr>Respuesta</vt:lpstr>
      <vt:lpstr>Las 5 etapas de la CKD</vt:lpstr>
      <vt:lpstr>Insuficiencia renal</vt:lpstr>
      <vt:lpstr>Síntomas de la ERC</vt:lpstr>
      <vt:lpstr>Actividad: Síntomas de la enfermedad renal avanzada</vt:lpstr>
      <vt:lpstr>Respuesta: Síntomas de la enfermedad renal avanzada</vt:lpstr>
      <vt:lpstr>Otros problemas de salud pueden ser una señal que tiene ERC</vt:lpstr>
      <vt:lpstr>Si se descubre temprano que tiene ERC, es posible que pueda evitar que el daño renal empeore</vt:lpstr>
      <vt:lpstr>¿Quién puede tener CKD?</vt:lpstr>
      <vt:lpstr>¿Sabía usted?</vt:lpstr>
      <vt:lpstr>Respuesta</vt:lpstr>
      <vt:lpstr>La diabetes y la ERC</vt:lpstr>
      <vt:lpstr>¿Sabía usted?</vt:lpstr>
      <vt:lpstr>Respuesta</vt:lpstr>
      <vt:lpstr>La hipertensión y la ERC</vt:lpstr>
      <vt:lpstr>Pruebas para detectar enfermedad renal</vt:lpstr>
      <vt:lpstr>Pruebas para detectar enfermedad renal</vt:lpstr>
      <vt:lpstr>Pruebas para detectar enfermedad renal</vt:lpstr>
      <vt:lpstr>Resultados de la eGFR y etapas de la ERC</vt:lpstr>
      <vt:lpstr>Conozca sus valores</vt:lpstr>
      <vt:lpstr>¿Cuáles son los pasos siguientes que dará?</vt:lpstr>
      <vt:lpstr>PowerPoint Presentation</vt:lpstr>
      <vt:lpstr>Con frecuencia es posible prevenir la ERC o desacelerar su progresión a insuficiencia renal</vt:lpstr>
      <vt:lpstr>Maneras de manejar la diabetes</vt:lpstr>
      <vt:lpstr>Maneras de controlar la hipertensión</vt:lpstr>
      <vt:lpstr>Coma saludablemente</vt:lpstr>
      <vt:lpstr>Limite el consumo de sal (el sodio) a 2,300 mg o menos al día</vt:lpstr>
      <vt:lpstr>Lea los datos de nutrición para el sodio</vt:lpstr>
      <vt:lpstr>Limite el azúcar</vt:lpstr>
      <vt:lpstr>Lea los datos de nutrición para el azúcar</vt:lpstr>
      <vt:lpstr>Elija grasas saludables</vt:lpstr>
      <vt:lpstr>Coma más frutas, vegetales y granos integrales</vt:lpstr>
      <vt:lpstr>Controle el tamaño de las porciones</vt:lpstr>
      <vt:lpstr>Como planificar una comida apta para los riñones</vt:lpstr>
      <vt:lpstr>Como planificar una comida apta para los riñones</vt:lpstr>
      <vt:lpstr>Actividad: Que alimentos encajan en cada grupo de alimentos?</vt:lpstr>
      <vt:lpstr>Kidney Kitchen®</vt:lpstr>
      <vt:lpstr>Sea activo</vt:lpstr>
      <vt:lpstr>Otras maneras de prevenir la ERC</vt:lpstr>
      <vt:lpstr>Escriba 3 cosas que hará para prevenir la ERC</vt:lpstr>
      <vt:lpstr>PowerPoint Presentation</vt:lpstr>
      <vt:lpstr>Principales tratamientos de la insuficiencia renal</vt:lpstr>
      <vt:lpstr>¿Qué es la diálisis?</vt:lpstr>
      <vt:lpstr>Hemodiálisis</vt:lpstr>
      <vt:lpstr>Hemodiálisis en casa</vt:lpstr>
      <vt:lpstr>Diálisis peritoneal (DP)</vt:lpstr>
      <vt:lpstr>Trasplante de riñón</vt:lpstr>
      <vt:lpstr>Tipos de trasplantes</vt:lpstr>
      <vt:lpstr>Tratamiento asistencial</vt:lpstr>
      <vt:lpstr>Actividad: Relacione el tratamiento con su descripción</vt:lpstr>
      <vt:lpstr>Respuesta: Relacione el tratamiento con su descripción</vt:lpstr>
      <vt:lpstr>Actividad: Resumen</vt:lpstr>
      <vt:lpstr>Respuesta: Resumen</vt:lpstr>
      <vt:lpstr>Bibliografía</vt:lpstr>
      <vt:lpstr>¡Muchas gracias! Antes de salir, favor de completar el examen e evaluación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Sana Siddique, CHES ®</cp:lastModifiedBy>
  <cp:revision>16</cp:revision>
  <dcterms:modified xsi:type="dcterms:W3CDTF">2025-02-20T22:24:06Z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0x0101005B6ED0E41C8369479EFA5B31CD8A5E8A</vt:lpwstr>
  </property>
  <property fmtid="{D5CDD505-2E9C-101B-9397-08002B2CF9AE}" pid="3" name="Order">
    <vt:r8>100</vt:r8>
  </property>
  <property fmtid="{D5CDD505-2E9C-101B-9397-08002B2CF9AE}" pid="4" name="Document Type">
    <vt:lpwstr/>
  </property>
  <property fmtid="{D5CDD505-2E9C-101B-9397-08002B2CF9AE}" pid="5" name="Document_x0020_Type">
    <vt:lpwstr/>
  </property>
  <property fmtid="{D5CDD505-2E9C-101B-9397-08002B2CF9AE}" pid="6" name="MediaServiceImageTags">
    <vt:lpwstr/>
  </property>
</Properties>
</file>