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modernComment_157_14DA247F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0"/>
  </p:notesMasterIdLst>
  <p:sldIdLst>
    <p:sldId id="256" r:id="rId5"/>
    <p:sldId id="348" r:id="rId6"/>
    <p:sldId id="260" r:id="rId7"/>
    <p:sldId id="258" r:id="rId8"/>
    <p:sldId id="288" r:id="rId9"/>
    <p:sldId id="289" r:id="rId10"/>
    <p:sldId id="295" r:id="rId11"/>
    <p:sldId id="328" r:id="rId12"/>
    <p:sldId id="311" r:id="rId13"/>
    <p:sldId id="312" r:id="rId14"/>
    <p:sldId id="313" r:id="rId15"/>
    <p:sldId id="344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39" r:id="rId24"/>
    <p:sldId id="345" r:id="rId25"/>
    <p:sldId id="341" r:id="rId26"/>
    <p:sldId id="340" r:id="rId27"/>
    <p:sldId id="343" r:id="rId28"/>
    <p:sldId id="342" r:id="rId29"/>
  </p:sldIdLst>
  <p:sldSz cx="12192000" cy="6858000"/>
  <p:notesSz cx="6858000" cy="9144000"/>
  <p:custDataLst>
    <p:tags r:id="rId31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599C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599C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599C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599C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599C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599C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599C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599C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599C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741740-C2ED-2C4C-1BDA-B0AD81ACD234}" name="feibig.c@gmail.com" initials="fe" userId="S::urn:spo:guest#feibig.c@gmail.com::" providerId="AD"/>
  <p188:author id="{6BF9994D-FA13-A86C-80F6-ECA2BFB453EB}" name="Michael  Kittredge" initials="MK" userId="S::mikek@communicatehealth.com::c1b7edb2-9051-4816-ba1f-ac6f4b86d7ef" providerId="AD"/>
  <p188:author id="{4989FD83-F8FC-CB5F-3ED0-CB1835AFAD28}" name="Michael Spigler" initials="MS" userId="S::mspigler@kidneyfund.org::b4179ea9-84e1-427c-9511-54e698827a5f" providerId="AD"/>
  <p188:author id="{0FD61DC0-F85E-CD7F-5013-5E89B84E0DDA}" name="Samantha  Moyer" initials="SM" userId="S::sam@communicatehealth.com::3a67a722-d6df-4700-979f-e436d35b225f" providerId="AD"/>
  <p188:author id="{61F52ED3-67D1-2916-BD90-CCFC42E9FBE3}" name="Shahzia Lakhani" initials="SL" userId="S::slakhani@kidneyfund.org::5fb40478-96c8-431c-b466-7d592bf5e547" providerId="AD"/>
  <p188:author id="{F0B8B5E4-0E82-1613-0CD0-C972E35030E0}" name="Kathleen Walker" initials="KW" userId="S::kathleen@communicatehealth.com::2864ff54-03a5-4593-b483-7beb5ccdd06f" providerId="AD"/>
  <p188:author id="{8E1D00F6-5571-4AFB-A86E-055D9DCACE59}" name="Kathleen Walker" initials="KW" userId="S::Kathleen.Walker@luminacorps.com::2ba64b47-5891-48a9-bb92-3384da75cf9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opher" initials="C" lastIdx="2" clrIdx="0"/>
  <p:cmAuthor id="1" name="Rhea Suarez" initials="R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75D0F5-F06E-4E1B-9134-F6A164F0047F}" v="1" dt="2026-04-24T13:49:20.03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599C"/>
        </a:fontRef>
        <a:srgbClr val="00599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F0CC"/>
          </a:solidFill>
        </a:fill>
      </a:tcStyle>
    </a:wholeTbl>
    <a:band2H>
      <a:tcTxStyle/>
      <a:tcStyle>
        <a:tcBdr/>
        <a:fill>
          <a:solidFill>
            <a:srgbClr val="F3F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599C"/>
        </a:fontRef>
        <a:srgbClr val="00599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599C"/>
        </a:fontRef>
        <a:srgbClr val="00599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9DD"/>
          </a:solidFill>
        </a:fill>
      </a:tcStyle>
    </a:wholeTbl>
    <a:band2H>
      <a:tcTxStyle/>
      <a:tcStyle>
        <a:tcBdr/>
        <a:fill>
          <a:solidFill>
            <a:srgbClr val="FFFC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599C"/>
        </a:fontRef>
        <a:srgbClr val="00599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9E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599C"/>
        </a:fontRef>
        <a:srgbClr val="00599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599C"/>
              </a:solidFill>
              <a:prstDash val="solid"/>
              <a:round/>
            </a:ln>
          </a:top>
          <a:bottom>
            <a:ln w="25400" cap="flat">
              <a:solidFill>
                <a:srgbClr val="00599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599C"/>
              </a:solidFill>
              <a:prstDash val="solid"/>
              <a:round/>
            </a:ln>
          </a:top>
          <a:bottom>
            <a:ln w="25400" cap="flat">
              <a:solidFill>
                <a:srgbClr val="00599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599C"/>
        </a:fontRef>
        <a:srgbClr val="00599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0DE"/>
          </a:solidFill>
        </a:fill>
      </a:tcStyle>
    </a:wholeTbl>
    <a:band2H>
      <a:tcTxStyle/>
      <a:tcStyle>
        <a:tcBdr/>
        <a:fill>
          <a:solidFill>
            <a:srgbClr val="E6E9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599C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599C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599C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599C"/>
        </a:fontRef>
        <a:srgbClr val="00599C"/>
      </a:tcTxStyle>
      <a:tcStyle>
        <a:tcBdr>
          <a:left>
            <a:ln w="12700" cap="flat">
              <a:solidFill>
                <a:srgbClr val="00599C"/>
              </a:solidFill>
              <a:prstDash val="solid"/>
              <a:round/>
            </a:ln>
          </a:left>
          <a:right>
            <a:ln w="12700" cap="flat">
              <a:solidFill>
                <a:srgbClr val="00599C"/>
              </a:solidFill>
              <a:prstDash val="solid"/>
              <a:round/>
            </a:ln>
          </a:right>
          <a:top>
            <a:ln w="12700" cap="flat">
              <a:solidFill>
                <a:srgbClr val="00599C"/>
              </a:solidFill>
              <a:prstDash val="solid"/>
              <a:round/>
            </a:ln>
          </a:top>
          <a:bottom>
            <a:ln w="12700" cap="flat">
              <a:solidFill>
                <a:srgbClr val="00599C"/>
              </a:solidFill>
              <a:prstDash val="solid"/>
              <a:round/>
            </a:ln>
          </a:bottom>
          <a:insideH>
            <a:ln w="12700" cap="flat">
              <a:solidFill>
                <a:srgbClr val="00599C"/>
              </a:solidFill>
              <a:prstDash val="solid"/>
              <a:round/>
            </a:ln>
          </a:insideH>
          <a:insideV>
            <a:ln w="12700" cap="flat">
              <a:solidFill>
                <a:srgbClr val="00599C"/>
              </a:solidFill>
              <a:prstDash val="solid"/>
              <a:round/>
            </a:ln>
          </a:insideV>
        </a:tcBdr>
        <a:fill>
          <a:solidFill>
            <a:srgbClr val="00599C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599C"/>
        </a:fontRef>
        <a:srgbClr val="00599C"/>
      </a:tcTxStyle>
      <a:tcStyle>
        <a:tcBdr>
          <a:left>
            <a:ln w="12700" cap="flat">
              <a:solidFill>
                <a:srgbClr val="00599C"/>
              </a:solidFill>
              <a:prstDash val="solid"/>
              <a:round/>
            </a:ln>
          </a:left>
          <a:right>
            <a:ln w="12700" cap="flat">
              <a:solidFill>
                <a:srgbClr val="00599C"/>
              </a:solidFill>
              <a:prstDash val="solid"/>
              <a:round/>
            </a:ln>
          </a:right>
          <a:top>
            <a:ln w="12700" cap="flat">
              <a:solidFill>
                <a:srgbClr val="00599C"/>
              </a:solidFill>
              <a:prstDash val="solid"/>
              <a:round/>
            </a:ln>
          </a:top>
          <a:bottom>
            <a:ln w="12700" cap="flat">
              <a:solidFill>
                <a:srgbClr val="00599C"/>
              </a:solidFill>
              <a:prstDash val="solid"/>
              <a:round/>
            </a:ln>
          </a:bottom>
          <a:insideH>
            <a:ln w="12700" cap="flat">
              <a:solidFill>
                <a:srgbClr val="00599C"/>
              </a:solidFill>
              <a:prstDash val="solid"/>
              <a:round/>
            </a:ln>
          </a:insideH>
          <a:insideV>
            <a:ln w="12700" cap="flat">
              <a:solidFill>
                <a:srgbClr val="00599C"/>
              </a:solidFill>
              <a:prstDash val="solid"/>
              <a:round/>
            </a:ln>
          </a:insideV>
        </a:tcBdr>
        <a:fill>
          <a:solidFill>
            <a:srgbClr val="00599C">
              <a:alpha val="20000"/>
            </a:srgbClr>
          </a:solidFill>
        </a:fill>
      </a:tcStyle>
    </a:firstCol>
    <a:lastRow>
      <a:tcTxStyle b="on" i="off">
        <a:fontRef idx="major">
          <a:srgbClr val="00599C"/>
        </a:fontRef>
        <a:srgbClr val="00599C"/>
      </a:tcTxStyle>
      <a:tcStyle>
        <a:tcBdr>
          <a:left>
            <a:ln w="12700" cap="flat">
              <a:solidFill>
                <a:srgbClr val="00599C"/>
              </a:solidFill>
              <a:prstDash val="solid"/>
              <a:round/>
            </a:ln>
          </a:left>
          <a:right>
            <a:ln w="12700" cap="flat">
              <a:solidFill>
                <a:srgbClr val="00599C"/>
              </a:solidFill>
              <a:prstDash val="solid"/>
              <a:round/>
            </a:ln>
          </a:right>
          <a:top>
            <a:ln w="50800" cap="flat">
              <a:solidFill>
                <a:srgbClr val="00599C"/>
              </a:solidFill>
              <a:prstDash val="solid"/>
              <a:round/>
            </a:ln>
          </a:top>
          <a:bottom>
            <a:ln w="12700" cap="flat">
              <a:solidFill>
                <a:srgbClr val="00599C"/>
              </a:solidFill>
              <a:prstDash val="solid"/>
              <a:round/>
            </a:ln>
          </a:bottom>
          <a:insideH>
            <a:ln w="12700" cap="flat">
              <a:solidFill>
                <a:srgbClr val="00599C"/>
              </a:solidFill>
              <a:prstDash val="solid"/>
              <a:round/>
            </a:ln>
          </a:insideH>
          <a:insideV>
            <a:ln w="12700" cap="flat">
              <a:solidFill>
                <a:srgbClr val="00599C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599C"/>
        </a:fontRef>
        <a:srgbClr val="00599C"/>
      </a:tcTxStyle>
      <a:tcStyle>
        <a:tcBdr>
          <a:left>
            <a:ln w="12700" cap="flat">
              <a:solidFill>
                <a:srgbClr val="00599C"/>
              </a:solidFill>
              <a:prstDash val="solid"/>
              <a:round/>
            </a:ln>
          </a:left>
          <a:right>
            <a:ln w="12700" cap="flat">
              <a:solidFill>
                <a:srgbClr val="00599C"/>
              </a:solidFill>
              <a:prstDash val="solid"/>
              <a:round/>
            </a:ln>
          </a:right>
          <a:top>
            <a:ln w="12700" cap="flat">
              <a:solidFill>
                <a:srgbClr val="00599C"/>
              </a:solidFill>
              <a:prstDash val="solid"/>
              <a:round/>
            </a:ln>
          </a:top>
          <a:bottom>
            <a:ln w="25400" cap="flat">
              <a:solidFill>
                <a:srgbClr val="00599C"/>
              </a:solidFill>
              <a:prstDash val="solid"/>
              <a:round/>
            </a:ln>
          </a:bottom>
          <a:insideH>
            <a:ln w="12700" cap="flat">
              <a:solidFill>
                <a:srgbClr val="00599C"/>
              </a:solidFill>
              <a:prstDash val="solid"/>
              <a:round/>
            </a:ln>
          </a:insideH>
          <a:insideV>
            <a:ln w="12700" cap="flat">
              <a:solidFill>
                <a:srgbClr val="00599C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56" autoAdjust="0"/>
  </p:normalViewPr>
  <p:slideViewPr>
    <p:cSldViewPr snapToGrid="0">
      <p:cViewPr varScale="1">
        <p:scale>
          <a:sx n="58" d="100"/>
          <a:sy n="58" d="100"/>
        </p:scale>
        <p:origin x="1260" y="7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hea Suarez, MPH, CHES®" userId="d7b81ad1-5e88-443e-b1a8-797ac5149395" providerId="ADAL" clId="{C69606C6-78A1-4B5B-98FB-A1179A5B39EA}"/>
    <pc:docChg chg="addSld modSld modMainMaster">
      <pc:chgData name="Rhea Suarez, MPH, CHES®" userId="d7b81ad1-5e88-443e-b1a8-797ac5149395" providerId="ADAL" clId="{C69606C6-78A1-4B5B-98FB-A1179A5B39EA}" dt="2026-04-24T13:49:24.298" v="78" actId="20577"/>
      <pc:docMkLst>
        <pc:docMk/>
      </pc:docMkLst>
      <pc:sldChg chg="modSp mod">
        <pc:chgData name="Rhea Suarez, MPH, CHES®" userId="d7b81ad1-5e88-443e-b1a8-797ac5149395" providerId="ADAL" clId="{C69606C6-78A1-4B5B-98FB-A1179A5B39EA}" dt="2026-04-22T18:13:10.624" v="2" actId="14100"/>
        <pc:sldMkLst>
          <pc:docMk/>
          <pc:sldMk cId="222175237" sldId="288"/>
        </pc:sldMkLst>
        <pc:spChg chg="mod">
          <ac:chgData name="Rhea Suarez, MPH, CHES®" userId="d7b81ad1-5e88-443e-b1a8-797ac5149395" providerId="ADAL" clId="{C69606C6-78A1-4B5B-98FB-A1179A5B39EA}" dt="2026-04-22T18:13:10.624" v="2" actId="14100"/>
          <ac:spMkLst>
            <pc:docMk/>
            <pc:sldMk cId="222175237" sldId="288"/>
            <ac:spMk id="3" creationId="{2D26362F-3093-0558-9DC5-B6AA7617A2E5}"/>
          </ac:spMkLst>
        </pc:spChg>
      </pc:sldChg>
      <pc:sldChg chg="modSp mod">
        <pc:chgData name="Rhea Suarez, MPH, CHES®" userId="d7b81ad1-5e88-443e-b1a8-797ac5149395" providerId="ADAL" clId="{C69606C6-78A1-4B5B-98FB-A1179A5B39EA}" dt="2026-04-24T12:42:30.861" v="4" actId="14100"/>
        <pc:sldMkLst>
          <pc:docMk/>
          <pc:sldMk cId="1572282493" sldId="323"/>
        </pc:sldMkLst>
        <pc:spChg chg="mod">
          <ac:chgData name="Rhea Suarez, MPH, CHES®" userId="d7b81ad1-5e88-443e-b1a8-797ac5149395" providerId="ADAL" clId="{C69606C6-78A1-4B5B-98FB-A1179A5B39EA}" dt="2026-04-24T12:42:30.861" v="4" actId="14100"/>
          <ac:spMkLst>
            <pc:docMk/>
            <pc:sldMk cId="1572282493" sldId="323"/>
            <ac:spMk id="3" creationId="{594FEEBD-66DB-7BA3-5F2E-56EEF6AD089A}"/>
          </ac:spMkLst>
        </pc:spChg>
      </pc:sldChg>
      <pc:sldChg chg="modSp mod">
        <pc:chgData name="Rhea Suarez, MPH, CHES®" userId="d7b81ad1-5e88-443e-b1a8-797ac5149395" providerId="ADAL" clId="{C69606C6-78A1-4B5B-98FB-A1179A5B39EA}" dt="2026-04-24T12:55:26.314" v="63" actId="14100"/>
        <pc:sldMkLst>
          <pc:docMk/>
          <pc:sldMk cId="211318371" sldId="324"/>
        </pc:sldMkLst>
        <pc:spChg chg="mod">
          <ac:chgData name="Rhea Suarez, MPH, CHES®" userId="d7b81ad1-5e88-443e-b1a8-797ac5149395" providerId="ADAL" clId="{C69606C6-78A1-4B5B-98FB-A1179A5B39EA}" dt="2026-04-24T12:55:26.314" v="63" actId="14100"/>
          <ac:spMkLst>
            <pc:docMk/>
            <pc:sldMk cId="211318371" sldId="324"/>
            <ac:spMk id="3" creationId="{6BA941FE-7D6A-4014-7563-5C33FB83E4B5}"/>
          </ac:spMkLst>
        </pc:spChg>
      </pc:sldChg>
      <pc:sldChg chg="modSp add mod">
        <pc:chgData name="Rhea Suarez, MPH, CHES®" userId="d7b81ad1-5e88-443e-b1a8-797ac5149395" providerId="ADAL" clId="{C69606C6-78A1-4B5B-98FB-A1179A5B39EA}" dt="2026-04-24T13:49:24.298" v="78" actId="20577"/>
        <pc:sldMkLst>
          <pc:docMk/>
          <pc:sldMk cId="3176495517" sldId="348"/>
        </pc:sldMkLst>
        <pc:spChg chg="mod">
          <ac:chgData name="Rhea Suarez, MPH, CHES®" userId="d7b81ad1-5e88-443e-b1a8-797ac5149395" providerId="ADAL" clId="{C69606C6-78A1-4B5B-98FB-A1179A5B39EA}" dt="2026-04-24T13:49:24.298" v="78" actId="20577"/>
          <ac:spMkLst>
            <pc:docMk/>
            <pc:sldMk cId="3176495517" sldId="348"/>
            <ac:spMk id="3" creationId="{4FC41AA2-A183-6138-F767-222902A8B743}"/>
          </ac:spMkLst>
        </pc:spChg>
      </pc:sldChg>
      <pc:sldMasterChg chg="modSp mod">
        <pc:chgData name="Rhea Suarez, MPH, CHES®" userId="d7b81ad1-5e88-443e-b1a8-797ac5149395" providerId="ADAL" clId="{C69606C6-78A1-4B5B-98FB-A1179A5B39EA}" dt="2026-03-31T13:26:31.495" v="1" actId="20577"/>
        <pc:sldMasterMkLst>
          <pc:docMk/>
          <pc:sldMasterMk cId="0" sldId="2147483648"/>
        </pc:sldMasterMkLst>
        <pc:spChg chg="mod">
          <ac:chgData name="Rhea Suarez, MPH, CHES®" userId="d7b81ad1-5e88-443e-b1a8-797ac5149395" providerId="ADAL" clId="{C69606C6-78A1-4B5B-98FB-A1179A5B39EA}" dt="2026-03-31T13:26:31.495" v="1" actId="20577"/>
          <ac:spMkLst>
            <pc:docMk/>
            <pc:sldMasterMk cId="0" sldId="2147483648"/>
            <ac:spMk id="12" creationId="{00000000-0000-0000-0000-000000000000}"/>
          </ac:spMkLst>
        </pc:spChg>
      </pc:sldMasterChg>
    </pc:docChg>
  </pc:docChgLst>
  <pc:docChgLst>
    <pc:chgData name="Asia Mason" userId="9bb44c92-8f2b-4481-acae-a369c079112d" providerId="ADAL" clId="{C80F2BF0-9413-40A9-A76A-CA7406404470}"/>
    <pc:docChg chg="modSld">
      <pc:chgData name="Asia Mason" userId="9bb44c92-8f2b-4481-acae-a369c079112d" providerId="ADAL" clId="{C80F2BF0-9413-40A9-A76A-CA7406404470}" dt="2026-04-23T13:46:48.378" v="66" actId="20577"/>
      <pc:docMkLst>
        <pc:docMk/>
      </pc:docMkLst>
      <pc:sldChg chg="modSp mod">
        <pc:chgData name="Asia Mason" userId="9bb44c92-8f2b-4481-acae-a369c079112d" providerId="ADAL" clId="{C80F2BF0-9413-40A9-A76A-CA7406404470}" dt="2026-04-23T13:46:13.066" v="55" actId="20577"/>
        <pc:sldMkLst>
          <pc:docMk/>
          <pc:sldMk cId="0" sldId="258"/>
        </pc:sldMkLst>
        <pc:spChg chg="mod">
          <ac:chgData name="Asia Mason" userId="9bb44c92-8f2b-4481-acae-a369c079112d" providerId="ADAL" clId="{C80F2BF0-9413-40A9-A76A-CA7406404470}" dt="2026-04-23T13:46:13.066" v="55" actId="20577"/>
          <ac:spMkLst>
            <pc:docMk/>
            <pc:sldMk cId="0" sldId="258"/>
            <ac:spMk id="187" creationId="{00000000-0000-0000-0000-000000000000}"/>
          </ac:spMkLst>
        </pc:spChg>
      </pc:sldChg>
      <pc:sldChg chg="modSp mod">
        <pc:chgData name="Asia Mason" userId="9bb44c92-8f2b-4481-acae-a369c079112d" providerId="ADAL" clId="{C80F2BF0-9413-40A9-A76A-CA7406404470}" dt="2026-04-23T13:46:48.378" v="66" actId="20577"/>
        <pc:sldMkLst>
          <pc:docMk/>
          <pc:sldMk cId="222175237" sldId="288"/>
        </pc:sldMkLst>
        <pc:spChg chg="mod">
          <ac:chgData name="Asia Mason" userId="9bb44c92-8f2b-4481-acae-a369c079112d" providerId="ADAL" clId="{C80F2BF0-9413-40A9-A76A-CA7406404470}" dt="2026-04-23T13:46:48.378" v="66" actId="20577"/>
          <ac:spMkLst>
            <pc:docMk/>
            <pc:sldMk cId="222175237" sldId="288"/>
            <ac:spMk id="3" creationId="{2D26362F-3093-0558-9DC5-B6AA7617A2E5}"/>
          </ac:spMkLst>
        </pc:spChg>
      </pc:sldChg>
    </pc:docChg>
  </pc:docChgLst>
</pc:chgInfo>
</file>

<file path=ppt/comments/modernComment_157_14DA247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4041AFE-AED4-244F-B0FC-ADBB82B65434}" authorId="{0FD61DC0-F85E-CD7F-5013-5E89B84E0DDA}" created="2025-12-17T15:45:06.84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49840511" sldId="343"/>
      <ac:spMk id="3" creationId="{D3430BBA-32F2-E94A-F2AA-D5A39610C294}"/>
      <ac:txMk cp="0" len="10">
        <ac:context len="33" hash="3658679349"/>
      </ac:txMk>
    </ac:txMkLst>
    <p188:pos x="2192867" y="602782"/>
    <p188:txBody>
      <a:bodyPr/>
      <a:lstStyle/>
      <a:p>
        <a:r>
          <a:rPr lang="en-US"/>
          <a:t>Kidney Health Coaches: Please feel free to include your contact information on this slide, such as your name, email address, or phone number.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0973735"/>
      </p:ext>
    </p:extLst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00599C"/>
        </a:solidFill>
        <a:latin typeface="+mj-lt"/>
        <a:ea typeface="+mj-ea"/>
        <a:cs typeface="+mj-cs"/>
        <a:sym typeface="Calibri"/>
      </a:defRPr>
    </a:lvl1pPr>
    <a:lvl2pPr indent="228600" latinLnBrk="0">
      <a:defRPr sz="1200">
        <a:solidFill>
          <a:srgbClr val="00599C"/>
        </a:solidFill>
        <a:latin typeface="+mj-lt"/>
        <a:ea typeface="+mj-ea"/>
        <a:cs typeface="+mj-cs"/>
        <a:sym typeface="Calibri"/>
      </a:defRPr>
    </a:lvl2pPr>
    <a:lvl3pPr indent="457200" latinLnBrk="0">
      <a:defRPr sz="1200">
        <a:solidFill>
          <a:srgbClr val="00599C"/>
        </a:solidFill>
        <a:latin typeface="+mj-lt"/>
        <a:ea typeface="+mj-ea"/>
        <a:cs typeface="+mj-cs"/>
        <a:sym typeface="Calibri"/>
      </a:defRPr>
    </a:lvl3pPr>
    <a:lvl4pPr indent="685800" latinLnBrk="0">
      <a:defRPr sz="1200">
        <a:solidFill>
          <a:srgbClr val="00599C"/>
        </a:solidFill>
        <a:latin typeface="+mj-lt"/>
        <a:ea typeface="+mj-ea"/>
        <a:cs typeface="+mj-cs"/>
        <a:sym typeface="Calibri"/>
      </a:defRPr>
    </a:lvl4pPr>
    <a:lvl5pPr indent="914400" latinLnBrk="0">
      <a:defRPr sz="1200">
        <a:solidFill>
          <a:srgbClr val="00599C"/>
        </a:solidFill>
        <a:latin typeface="+mj-lt"/>
        <a:ea typeface="+mj-ea"/>
        <a:cs typeface="+mj-cs"/>
        <a:sym typeface="Calibri"/>
      </a:defRPr>
    </a:lvl5pPr>
    <a:lvl6pPr indent="1143000" latinLnBrk="0">
      <a:defRPr sz="1200">
        <a:solidFill>
          <a:srgbClr val="00599C"/>
        </a:solidFill>
        <a:latin typeface="+mj-lt"/>
        <a:ea typeface="+mj-ea"/>
        <a:cs typeface="+mj-cs"/>
        <a:sym typeface="Calibri"/>
      </a:defRPr>
    </a:lvl6pPr>
    <a:lvl7pPr indent="1371600" latinLnBrk="0">
      <a:defRPr sz="1200">
        <a:solidFill>
          <a:srgbClr val="00599C"/>
        </a:solidFill>
        <a:latin typeface="+mj-lt"/>
        <a:ea typeface="+mj-ea"/>
        <a:cs typeface="+mj-cs"/>
        <a:sym typeface="Calibri"/>
      </a:defRPr>
    </a:lvl7pPr>
    <a:lvl8pPr indent="1600200" latinLnBrk="0">
      <a:defRPr sz="1200">
        <a:solidFill>
          <a:srgbClr val="00599C"/>
        </a:solidFill>
        <a:latin typeface="+mj-lt"/>
        <a:ea typeface="+mj-ea"/>
        <a:cs typeface="+mj-cs"/>
        <a:sym typeface="Calibri"/>
      </a:defRPr>
    </a:lvl8pPr>
    <a:lvl9pPr indent="1828800" latinLnBrk="0">
      <a:defRPr sz="1200">
        <a:solidFill>
          <a:srgbClr val="00599C"/>
        </a:solidFill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863640">
              <a:defRPr/>
            </a:pPr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929DB-895F-FD6A-98B6-DCF27C2CD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>
            <a:extLst>
              <a:ext uri="{FF2B5EF4-FFF2-40B4-BE49-F238E27FC236}">
                <a16:creationId xmlns:a16="http://schemas.microsoft.com/office/drawing/2014/main" id="{1CBE7C85-1670-FB37-ADCA-B24B2C94CE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3" name="Shape 203">
            <a:extLst>
              <a:ext uri="{FF2B5EF4-FFF2-40B4-BE49-F238E27FC236}">
                <a16:creationId xmlns:a16="http://schemas.microsoft.com/office/drawing/2014/main" id="{AECEE414-4413-FF25-F0F5-4E7CB996752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83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6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65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63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81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098C7-D985-2F08-BC00-BB0CB00D0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>
            <a:extLst>
              <a:ext uri="{FF2B5EF4-FFF2-40B4-BE49-F238E27FC236}">
                <a16:creationId xmlns:a16="http://schemas.microsoft.com/office/drawing/2014/main" id="{ECA953A0-0EAC-82DF-5D91-5AE741BB3C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3" name="Shape 203">
            <a:extLst>
              <a:ext uri="{FF2B5EF4-FFF2-40B4-BE49-F238E27FC236}">
                <a16:creationId xmlns:a16="http://schemas.microsoft.com/office/drawing/2014/main" id="{4A41EDFD-1A96-CFEA-7C91-D60D9680DA8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63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75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A311D-A8A7-4892-AEC0-5EE6A9BEB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>
            <a:extLst>
              <a:ext uri="{FF2B5EF4-FFF2-40B4-BE49-F238E27FC236}">
                <a16:creationId xmlns:a16="http://schemas.microsoft.com/office/drawing/2014/main" id="{CB87776C-5EE1-FACD-5E28-23035E569F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3" name="Shape 203">
            <a:extLst>
              <a:ext uri="{FF2B5EF4-FFF2-40B4-BE49-F238E27FC236}">
                <a16:creationId xmlns:a16="http://schemas.microsoft.com/office/drawing/2014/main" id="{20601CAB-B0D2-5169-8854-24FBAE5A345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60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ule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617565E-84E0-F06E-9F6D-ADAE75A29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800" y="232664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title card">
    <p:bg>
      <p:bgPr>
        <a:solidFill>
          <a:srgbClr val="0059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6"/>
          <p:cNvSpPr/>
          <p:nvPr/>
        </p:nvSpPr>
        <p:spPr>
          <a:xfrm>
            <a:off x="0" y="-1"/>
            <a:ext cx="12192000" cy="856213"/>
          </a:xfrm>
          <a:prstGeom prst="rect">
            <a:avLst/>
          </a:prstGeom>
          <a:solidFill>
            <a:srgbClr val="00599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400" b="1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0" name="Picture 8" descr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16981"/>
            <a:ext cx="940724" cy="62224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AKF_Logo+Tagline_Rev.pdf" descr="AKF_Logo+Tagline_Rev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092" y="239207"/>
            <a:ext cx="2144709" cy="377796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99269" y="351038"/>
            <a:ext cx="1790308" cy="2166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 cap="none" spc="300">
                <a:solidFill>
                  <a:srgbClr val="FFFFFF"/>
                </a:solidFill>
              </a:defRPr>
            </a:lvl1pPr>
            <a:lvl2pPr>
              <a:defRPr sz="1000" cap="none" spc="300">
                <a:solidFill>
                  <a:srgbClr val="FFFFFF"/>
                </a:solidFill>
              </a:defRPr>
            </a:lvl2pPr>
            <a:lvl3pPr>
              <a:defRPr sz="1000" cap="none" spc="300">
                <a:solidFill>
                  <a:srgbClr val="FFFFFF"/>
                </a:solidFill>
              </a:defRPr>
            </a:lvl3pPr>
            <a:lvl4pPr>
              <a:defRPr sz="1000" cap="none" spc="300">
                <a:solidFill>
                  <a:srgbClr val="FFFFFF"/>
                </a:solidFill>
              </a:defRPr>
            </a:lvl4pPr>
            <a:lvl5pPr>
              <a:defRPr sz="1000" cap="none" spc="300">
                <a:solidFill>
                  <a:srgbClr val="FFFFFF"/>
                </a:solidFill>
              </a:defRPr>
            </a:lvl5pPr>
          </a:lstStyle>
          <a:p>
            <a:r>
              <a:t>MODULE X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3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2019" y="1016013"/>
            <a:ext cx="3789981" cy="5522900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6E5A0D96-5B47-FE0F-8846-29A95A0804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6"/>
          <a:stretch/>
        </p:blipFill>
        <p:spPr>
          <a:xfrm>
            <a:off x="599297" y="-103140"/>
            <a:ext cx="1399972" cy="10624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6"/>
          <p:cNvSpPr/>
          <p:nvPr/>
        </p:nvSpPr>
        <p:spPr>
          <a:xfrm>
            <a:off x="0" y="-1"/>
            <a:ext cx="12192000" cy="856213"/>
          </a:xfrm>
          <a:prstGeom prst="rect">
            <a:avLst/>
          </a:prstGeom>
          <a:solidFill>
            <a:srgbClr val="00599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400" b="1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2" name="Picture 8" descr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16981"/>
            <a:ext cx="940724" cy="622249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AKF_Logo+Tagline_Rev.pdf" descr="AKF_Logo+Tagline_Rev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092" y="239207"/>
            <a:ext cx="2144709" cy="377796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Insert slide title"/>
          <p:cNvSpPr txBox="1">
            <a:spLocks noGrp="1"/>
          </p:cNvSpPr>
          <p:nvPr>
            <p:ph type="title" hasCustomPrompt="1"/>
          </p:nvPr>
        </p:nvSpPr>
        <p:spPr>
          <a:xfrm>
            <a:off x="838200" y="1032336"/>
            <a:ext cx="10515600" cy="647645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t>Insert slide title</a:t>
            </a:r>
          </a:p>
        </p:txBody>
      </p:sp>
      <p:sp>
        <p:nvSpPr>
          <p:cNvPr id="4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2157351"/>
            <a:ext cx="10515600" cy="373433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99C"/>
              </a:buClr>
              <a:buSzPct val="100000"/>
              <a:buFont typeface="Arial"/>
              <a:buChar char="•"/>
              <a:defRPr sz="2400" b="0" cap="none"/>
            </a:lvl1pPr>
            <a:lvl2pPr marL="697230" indent="-240030">
              <a:buClr>
                <a:srgbClr val="00599C"/>
              </a:buClr>
              <a:buSzPct val="100000"/>
              <a:buFont typeface="Arial"/>
              <a:buChar char="•"/>
              <a:defRPr sz="2400" b="0" cap="none"/>
            </a:lvl2pPr>
            <a:lvl3pPr marL="1219200" indent="-304800">
              <a:buClr>
                <a:srgbClr val="00599C"/>
              </a:buClr>
              <a:buSzPct val="100000"/>
              <a:buFont typeface="Arial"/>
              <a:buChar char="•"/>
              <a:defRPr sz="2400" b="0" cap="none"/>
            </a:lvl3pPr>
            <a:lvl4pPr marL="1676400" indent="-304800">
              <a:buClr>
                <a:srgbClr val="00599C"/>
              </a:buClr>
              <a:buSzPct val="100000"/>
              <a:buFont typeface="Arial"/>
              <a:buChar char="•"/>
              <a:defRPr sz="2400" b="0" cap="none"/>
            </a:lvl4pPr>
            <a:lvl5pPr marL="2133600" indent="-304800">
              <a:buClr>
                <a:srgbClr val="00599C"/>
              </a:buClr>
              <a:buSzPct val="100000"/>
              <a:buFont typeface="Arial"/>
              <a:buChar char="•"/>
              <a:defRPr sz="2400" b="0" cap="none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traight Connector 7"/>
          <p:cNvSpPr/>
          <p:nvPr/>
        </p:nvSpPr>
        <p:spPr>
          <a:xfrm>
            <a:off x="838200" y="1679979"/>
            <a:ext cx="10515600" cy="1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>
              <a:defRPr sz="14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F8A8CF26-0F12-26EF-CABF-DB8F83B9B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6"/>
          <a:stretch/>
        </p:blipFill>
        <p:spPr>
          <a:xfrm>
            <a:off x="599297" y="-103140"/>
            <a:ext cx="1399972" cy="10624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6"/>
          <p:cNvSpPr/>
          <p:nvPr/>
        </p:nvSpPr>
        <p:spPr>
          <a:xfrm>
            <a:off x="0" y="-1"/>
            <a:ext cx="12192000" cy="856213"/>
          </a:xfrm>
          <a:prstGeom prst="rect">
            <a:avLst/>
          </a:prstGeom>
          <a:solidFill>
            <a:srgbClr val="00599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400" b="1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0" name="Picture 8" descr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16981"/>
            <a:ext cx="940724" cy="6222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AKF_Logo+Tagline_Rev.pdf" descr="AKF_Logo+Tagline_Rev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092" y="239207"/>
            <a:ext cx="2144709" cy="377796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Insert slide title"/>
          <p:cNvSpPr txBox="1">
            <a:spLocks noGrp="1"/>
          </p:cNvSpPr>
          <p:nvPr>
            <p:ph type="title" hasCustomPrompt="1"/>
          </p:nvPr>
        </p:nvSpPr>
        <p:spPr>
          <a:xfrm>
            <a:off x="838200" y="1032336"/>
            <a:ext cx="10515600" cy="647645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t>Insert slide title</a:t>
            </a:r>
          </a:p>
        </p:txBody>
      </p:sp>
      <p:sp>
        <p:nvSpPr>
          <p:cNvPr id="153" name="Straight Connector 13"/>
          <p:cNvSpPr/>
          <p:nvPr/>
        </p:nvSpPr>
        <p:spPr>
          <a:xfrm>
            <a:off x="838200" y="1679979"/>
            <a:ext cx="10515600" cy="1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>
              <a:defRPr sz="14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FCB29656-0934-9D36-0397-FE63591EF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6"/>
          <a:stretch/>
        </p:blipFill>
        <p:spPr>
          <a:xfrm>
            <a:off x="599297" y="-103140"/>
            <a:ext cx="1399972" cy="106249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11" Type="http://schemas.openxmlformats.org/officeDocument/2006/relationships/image" Target="../media/image5.png"/><Relationship Id="rId5" Type="http://schemas.openxmlformats.org/officeDocument/2006/relationships/theme" Target="../theme/theme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-1"/>
            <a:ext cx="12192000" cy="856213"/>
          </a:xfrm>
          <a:prstGeom prst="rect">
            <a:avLst/>
          </a:prstGeom>
          <a:solidFill>
            <a:srgbClr val="00599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400" b="1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Picture 8" descr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16981"/>
            <a:ext cx="940724" cy="62224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10" descr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092" y="239208"/>
            <a:ext cx="2144709" cy="377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19" descr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09872" y="0"/>
            <a:ext cx="12301872" cy="691980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7"/>
          <p:cNvSpPr txBox="1"/>
          <p:nvPr/>
        </p:nvSpPr>
        <p:spPr>
          <a:xfrm>
            <a:off x="2005655" y="326866"/>
            <a:ext cx="2136372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 b="1" spc="3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MODULE X</a:t>
            </a:r>
          </a:p>
        </p:txBody>
      </p:sp>
      <p:pic>
        <p:nvPicPr>
          <p:cNvPr id="7" name="Picture 14" descr="Picture 1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326866"/>
            <a:ext cx="1443518" cy="9548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AKF_Logo+Tagline_CMYK.pdf" descr="AKF_Logo+Tagline_CMYK.pd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90901" y="595072"/>
            <a:ext cx="2276287" cy="43328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Box 24"/>
          <p:cNvSpPr txBox="1"/>
          <p:nvPr/>
        </p:nvSpPr>
        <p:spPr>
          <a:xfrm>
            <a:off x="838200" y="6402070"/>
            <a:ext cx="4622748" cy="352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914262">
              <a:lnSpc>
                <a:spcPct val="120000"/>
              </a:lnSpc>
              <a:defRPr sz="1000">
                <a:solidFill>
                  <a:schemeClr val="accent3"/>
                </a:solidFill>
              </a:defRPr>
            </a:pPr>
            <a:r>
              <a:rPr dirty="0"/>
              <a:t>© 202</a:t>
            </a:r>
            <a:r>
              <a:rPr lang="en-US" dirty="0"/>
              <a:t>6</a:t>
            </a:r>
            <a:r>
              <a:rPr dirty="0"/>
              <a:t> American Kidney Fund, Inc. (AKF).  </a:t>
            </a:r>
          </a:p>
          <a:p>
            <a:pPr defTabSz="914262">
              <a:lnSpc>
                <a:spcPct val="120000"/>
              </a:lnSpc>
              <a:defRPr sz="1000">
                <a:solidFill>
                  <a:schemeClr val="accent3"/>
                </a:solidFill>
              </a:defRPr>
            </a:pPr>
            <a:r>
              <a:rPr dirty="0"/>
              <a:t>Any reproduction of AKF material requires the express permission of AKF.</a:t>
            </a:r>
            <a:endParaRPr sz="600" dirty="0"/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92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86616" y="6450012"/>
            <a:ext cx="167184" cy="177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200">
                <a:solidFill>
                  <a:schemeClr val="accent3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16" name="Picture 1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18A1D15F-6112-E16D-0B4B-448F7726D9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86" t="16718" r="7468" b="19150"/>
          <a:stretch/>
        </p:blipFill>
        <p:spPr>
          <a:xfrm>
            <a:off x="638892" y="272114"/>
            <a:ext cx="1938643" cy="1029467"/>
          </a:xfrm>
          <a:prstGeom prst="rect">
            <a:avLst/>
          </a:prstGeom>
        </p:spPr>
      </p:pic>
    </p:spTree>
    <p:custDataLst>
      <p:tags r:id="rId6"/>
    </p:custData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599C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599C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599C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599C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599C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599C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599C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599C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599C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500" b="1" i="0" u="none" strike="noStrike" cap="all" spc="0" baseline="0">
          <a:solidFill>
            <a:srgbClr val="4D4D4F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7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500" b="1" i="0" u="none" strike="noStrike" cap="all" spc="0" baseline="0">
          <a:solidFill>
            <a:srgbClr val="4D4D4F"/>
          </a:solidFill>
          <a:uFillTx/>
          <a:latin typeface="Arial"/>
          <a:ea typeface="Arial"/>
          <a:cs typeface="Arial"/>
          <a:sym typeface="Arial"/>
        </a:defRPr>
      </a:lvl2pPr>
      <a:lvl3pPr marL="0" marR="0" indent="914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500" b="1" i="0" u="none" strike="noStrike" cap="all" spc="0" baseline="0">
          <a:solidFill>
            <a:srgbClr val="4D4D4F"/>
          </a:solidFill>
          <a:uFillTx/>
          <a:latin typeface="Arial"/>
          <a:ea typeface="Arial"/>
          <a:cs typeface="Arial"/>
          <a:sym typeface="Arial"/>
        </a:defRPr>
      </a:lvl3pPr>
      <a:lvl4pPr marL="0" marR="0" indent="1371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500" b="1" i="0" u="none" strike="noStrike" cap="all" spc="0" baseline="0">
          <a:solidFill>
            <a:srgbClr val="4D4D4F"/>
          </a:solidFill>
          <a:uFillTx/>
          <a:latin typeface="Arial"/>
          <a:ea typeface="Arial"/>
          <a:cs typeface="Arial"/>
          <a:sym typeface="Arial"/>
        </a:defRPr>
      </a:lvl4pPr>
      <a:lvl5pPr marL="0" marR="0" indent="1828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500" b="1" i="0" u="none" strike="noStrike" cap="all" spc="0" baseline="0">
          <a:solidFill>
            <a:srgbClr val="4D4D4F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500" b="1" i="0" u="none" strike="noStrike" cap="all" spc="0" baseline="0">
          <a:solidFill>
            <a:srgbClr val="4D4D4F"/>
          </a:solidFill>
          <a:uFillTx/>
          <a:latin typeface="Arial"/>
          <a:ea typeface="Arial"/>
          <a:cs typeface="Arial"/>
          <a:sym typeface="Arial"/>
        </a:defRPr>
      </a:lvl6pPr>
      <a:lvl7pPr marL="0" marR="0" indent="2743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500" b="1" i="0" u="none" strike="noStrike" cap="all" spc="0" baseline="0">
          <a:solidFill>
            <a:srgbClr val="4D4D4F"/>
          </a:solidFill>
          <a:uFillTx/>
          <a:latin typeface="Arial"/>
          <a:ea typeface="Arial"/>
          <a:cs typeface="Arial"/>
          <a:sym typeface="Arial"/>
        </a:defRPr>
      </a:lvl7pPr>
      <a:lvl8pPr marL="0" marR="0" indent="3200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500" b="1" i="0" u="none" strike="noStrike" cap="all" spc="0" baseline="0">
          <a:solidFill>
            <a:srgbClr val="4D4D4F"/>
          </a:solidFill>
          <a:uFillTx/>
          <a:latin typeface="Arial"/>
          <a:ea typeface="Arial"/>
          <a:cs typeface="Arial"/>
          <a:sym typeface="Arial"/>
        </a:defRPr>
      </a:lvl8pPr>
      <a:lvl9pPr marL="0" marR="0" indent="3657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500" b="1" i="0" u="none" strike="noStrike" cap="all" spc="0" baseline="0">
          <a:solidFill>
            <a:srgbClr val="4D4D4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svg"/><Relationship Id="rId5" Type="http://schemas.openxmlformats.org/officeDocument/2006/relationships/image" Target="../media/image16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svg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neyfund.org/all-about-kidneys/other-kidney-diseases/cardiovascular-kidney-metabolic-ckm-syndrome#what-is-the-connection-between-kidney-disease-and-ck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heart.org/en/professional/cardiovascular-kidney-metabolic-health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8/10/relationships/comments" Target="../comments/modernComment_157_14DA247F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svg"/><Relationship Id="rId5" Type="http://schemas.openxmlformats.org/officeDocument/2006/relationships/image" Target="../media/image23.sv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E2EE980-EBFF-96E7-4BBB-52BF1CFF01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834" y="2135466"/>
            <a:ext cx="9653224" cy="2510867"/>
          </a:xfrm>
        </p:spPr>
        <p:txBody>
          <a:bodyPr/>
          <a:lstStyle/>
          <a:p>
            <a:pPr algn="l"/>
            <a:r>
              <a:rPr lang="en-US" sz="5800"/>
              <a:t>What You Need to Know About Preventing and Managing CKM Syndrome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F8FDF-AEBF-9844-E6DD-FDD9AA114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good news is…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48EFC-E6DF-1CD4-CEEF-26DB706EF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57351"/>
            <a:ext cx="6288274" cy="3866784"/>
          </a:xfrm>
        </p:spPr>
        <p:txBody>
          <a:bodyPr/>
          <a:lstStyle/>
          <a:p>
            <a:r>
              <a:rPr lang="en-US" b="1"/>
              <a:t>CKM syndrome can be prevented!</a:t>
            </a:r>
          </a:p>
          <a:p>
            <a:r>
              <a:rPr lang="en-US"/>
              <a:t>Certain healthy habits can lower risk for CKM syndrome — and slow its progression for people who already have it</a:t>
            </a:r>
          </a:p>
          <a:p>
            <a:endParaRPr lang="en-US"/>
          </a:p>
        </p:txBody>
      </p:sp>
      <p:pic>
        <p:nvPicPr>
          <p:cNvPr id="4" name="Image">
            <a:extLst>
              <a:ext uri="{FF2B5EF4-FFF2-40B4-BE49-F238E27FC236}">
                <a16:creationId xmlns:a16="http://schemas.microsoft.com/office/drawing/2014/main" id="{4E2A1A37-25C2-1ACA-8544-E2D8733DC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2187" y="2144652"/>
            <a:ext cx="2999658" cy="190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>
            <a:extLst>
              <a:ext uri="{FF2B5EF4-FFF2-40B4-BE49-F238E27FC236}">
                <a16:creationId xmlns:a16="http://schemas.microsoft.com/office/drawing/2014/main" id="{22A2D8D2-F474-F95B-5304-A4C14198D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785" y="4114170"/>
            <a:ext cx="2999658" cy="190996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AECE4E5-4440-5AF0-FC92-267E7CBFC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473394" y="4200940"/>
            <a:ext cx="1492240" cy="149224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E9ECD80-8C22-C829-987D-34454A6EE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801979" y="2185871"/>
            <a:ext cx="1580074" cy="158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2272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022EC-44CF-1355-2071-494CD7773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Healthy habits help prevent or slow CKM syndrome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98217-D99C-6FFF-ACAE-6B2AB264E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57351"/>
            <a:ext cx="5820508" cy="4337234"/>
          </a:xfrm>
        </p:spPr>
        <p:txBody>
          <a:bodyPr/>
          <a:lstStyle/>
          <a:p>
            <a:r>
              <a:rPr lang="en-US"/>
              <a:t>Eat plenty of fruits, vegetables, whole grains, lean proteins, and healthy fats</a:t>
            </a:r>
          </a:p>
          <a:p>
            <a:r>
              <a:rPr lang="en-US"/>
              <a:t>Limit sodium (salt)</a:t>
            </a:r>
          </a:p>
          <a:p>
            <a:r>
              <a:rPr lang="en-US"/>
              <a:t>Get at least 150 minutes of physical activity each week</a:t>
            </a:r>
          </a:p>
          <a:p>
            <a:r>
              <a:rPr lang="en-US"/>
              <a:t>Aim for 7 to 9 hours of sleep each night</a:t>
            </a:r>
          </a:p>
          <a:p>
            <a:r>
              <a:rPr lang="en-US"/>
              <a:t>Don’t smoke, vape, or chew tobacco or use other tobacco products</a:t>
            </a:r>
          </a:p>
          <a:p>
            <a:r>
              <a:rPr lang="en-US"/>
              <a:t>Follow your doctor’s advice about alcohol — or don’t drink at all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6" name="Image">
            <a:extLst>
              <a:ext uri="{FF2B5EF4-FFF2-40B4-BE49-F238E27FC236}">
                <a16:creationId xmlns:a16="http://schemas.microsoft.com/office/drawing/2014/main" id="{E9E51A90-AC8C-FC68-E70B-03E461729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2187" y="2144652"/>
            <a:ext cx="2999658" cy="190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>
            <a:extLst>
              <a:ext uri="{FF2B5EF4-FFF2-40B4-BE49-F238E27FC236}">
                <a16:creationId xmlns:a16="http://schemas.microsoft.com/office/drawing/2014/main" id="{E5DE7C7B-E1D9-3587-9E10-BF91C42F3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785" y="4114170"/>
            <a:ext cx="2999658" cy="190996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701D0FF-ABFB-13D0-A932-0285A3F81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5343" y="3998280"/>
            <a:ext cx="1896944" cy="189694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765E3C2-9D63-4281-2901-C0429D282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82785" y="2077526"/>
            <a:ext cx="1896944" cy="189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5370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249E1-C3AB-E716-8793-CE8526FDB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3B4A5-2154-CF1F-F8A7-6A46BF632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doctor is your partner for staying healthy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8A607-74C1-B3B4-FE28-2FC5EBC05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157351"/>
            <a:ext cx="4870622" cy="4384645"/>
          </a:xfrm>
        </p:spPr>
        <p:txBody>
          <a:bodyPr/>
          <a:lstStyle/>
          <a:p>
            <a:r>
              <a:rPr lang="en-US"/>
              <a:t>Work with your doctor to keep your weight, cholesterol, blood pressure, and blood sugar in a healthy range</a:t>
            </a:r>
          </a:p>
          <a:p>
            <a:r>
              <a:rPr lang="en-US"/>
              <a:t>Follow your doctor’s advice for monitoring your health</a:t>
            </a:r>
          </a:p>
          <a:p>
            <a:r>
              <a:rPr lang="en-US"/>
              <a:t>Know your numbers — and talk to your doctor about them</a:t>
            </a:r>
          </a:p>
          <a:p>
            <a:endParaRPr lang="en-US"/>
          </a:p>
        </p:txBody>
      </p:sp>
      <p:pic>
        <p:nvPicPr>
          <p:cNvPr id="6" name="Image">
            <a:extLst>
              <a:ext uri="{FF2B5EF4-FFF2-40B4-BE49-F238E27FC236}">
                <a16:creationId xmlns:a16="http://schemas.microsoft.com/office/drawing/2014/main" id="{2A726DF6-545E-17EC-E1E3-D493A5B5E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4143" y="2144652"/>
            <a:ext cx="2999657" cy="190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>
            <a:extLst>
              <a:ext uri="{FF2B5EF4-FFF2-40B4-BE49-F238E27FC236}">
                <a16:creationId xmlns:a16="http://schemas.microsoft.com/office/drawing/2014/main" id="{54001AB0-45EE-E8A9-9C71-96A464B40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2" y="4277977"/>
            <a:ext cx="2999657" cy="190996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784EB4-51EA-9146-F0BB-E69C04E69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8" r="30148"/>
          <a:stretch/>
        </p:blipFill>
        <p:spPr>
          <a:xfrm>
            <a:off x="7093974" y="2026658"/>
            <a:ext cx="3303639" cy="438464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0606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81A12-A9ED-05CB-076F-A0FC10683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1">
            <a:extLst>
              <a:ext uri="{FF2B5EF4-FFF2-40B4-BE49-F238E27FC236}">
                <a16:creationId xmlns:a16="http://schemas.microsoft.com/office/drawing/2014/main" id="{0E8CC643-A030-96C2-C395-FC61D6F1A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8199" y="2322151"/>
            <a:ext cx="5659419" cy="851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60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3</a:t>
            </a:r>
            <a:endParaRPr/>
          </a:p>
        </p:txBody>
      </p:sp>
      <p:sp>
        <p:nvSpPr>
          <p:cNvPr id="200" name="Straight Connector 20">
            <a:extLst>
              <a:ext uri="{FF2B5EF4-FFF2-40B4-BE49-F238E27FC236}">
                <a16:creationId xmlns:a16="http://schemas.microsoft.com/office/drawing/2014/main" id="{28541A15-FF9B-551C-A5AE-BBB3CC8B9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200" y="3262731"/>
            <a:ext cx="1121736" cy="1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>
              <a:defRPr sz="14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9" name="Title 1">
            <a:extLst>
              <a:ext uri="{FF2B5EF4-FFF2-40B4-BE49-F238E27FC236}">
                <a16:creationId xmlns:a16="http://schemas.microsoft.com/office/drawing/2014/main" id="{9893A6FA-A24A-54D6-8903-5F864861E99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3474720"/>
            <a:ext cx="7425977" cy="1994392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Protect Your Health if You Have CKM Syndrome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35014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18AFE-F1D0-9A54-F983-7224CD6BE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Managing CKM syndrome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0A6F2-1691-5224-3B37-FA5F528F86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0" tIns="0" rIns="0" bIns="0" anchor="t"/>
          <a:lstStyle/>
          <a:p>
            <a:r>
              <a:rPr lang="en-US"/>
              <a:t>Management — which includes medical treatments or other strategies for staying healthy — is different for each person with CKM syndrome</a:t>
            </a:r>
          </a:p>
          <a:p>
            <a:r>
              <a:rPr lang="en-US"/>
              <a:t>Management may also look different depending on which stage of CKM syndrome you are in</a:t>
            </a:r>
          </a:p>
          <a:p>
            <a:r>
              <a:rPr lang="en-US"/>
              <a:t>Taking steps to manage or treat CKM syndrome can slow its progress and limit its damage</a:t>
            </a:r>
          </a:p>
          <a:p>
            <a:r>
              <a:rPr lang="en-US"/>
              <a:t>Work with your doctor to come up with a plan — they may recommend lifestyle changes, medicines, and other treatments or procedures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5147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FB763-675B-788F-FE0C-E3B6C2C81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Make lifestyle changes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FEEBD-66DB-7BA3-5F2E-56EEF6AD0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65435"/>
            <a:ext cx="10829544" cy="4477406"/>
          </a:xfrm>
        </p:spPr>
        <p:txBody>
          <a:bodyPr/>
          <a:lstStyle/>
          <a:p>
            <a:r>
              <a:rPr lang="en-US" dirty="0"/>
              <a:t>These healthy habits are important at </a:t>
            </a:r>
            <a:r>
              <a:rPr lang="en-US" b="1" dirty="0"/>
              <a:t>any</a:t>
            </a:r>
            <a:r>
              <a:rPr lang="en-US" dirty="0"/>
              <a:t> stage of the disease</a:t>
            </a:r>
          </a:p>
          <a:p>
            <a:r>
              <a:rPr lang="en-US" dirty="0"/>
              <a:t>Be sure to:</a:t>
            </a:r>
          </a:p>
          <a:p>
            <a:pPr lvl="1"/>
            <a:r>
              <a:rPr lang="en-US" dirty="0"/>
              <a:t>Eat lots of fruits, veggies, whole grains, lean proteins, and healthy fats</a:t>
            </a:r>
          </a:p>
          <a:p>
            <a:pPr lvl="1"/>
            <a:r>
              <a:rPr lang="en-US" dirty="0"/>
              <a:t>Limit salt (sodium)</a:t>
            </a:r>
          </a:p>
          <a:p>
            <a:pPr lvl="1"/>
            <a:r>
              <a:rPr lang="en-US" dirty="0"/>
              <a:t>Get at least 150 minutes of physical activity each week </a:t>
            </a:r>
          </a:p>
          <a:p>
            <a:pPr lvl="1"/>
            <a:r>
              <a:rPr lang="en-US" dirty="0"/>
              <a:t>Aim for 7 to 9 hours of sleep each night</a:t>
            </a:r>
          </a:p>
          <a:p>
            <a:pPr lvl="1"/>
            <a:r>
              <a:rPr lang="en-US" dirty="0"/>
              <a:t>Quit smoking, vaping, chewing tobacco, or using other tobacco products</a:t>
            </a:r>
          </a:p>
          <a:p>
            <a:pPr lvl="1"/>
            <a:r>
              <a:rPr lang="en-US" dirty="0"/>
              <a:t>Follow your doctor’s advice for limiting alcohol — or stop drinking altogether</a:t>
            </a:r>
          </a:p>
          <a:p>
            <a:pPr lvl="1"/>
            <a:r>
              <a:rPr lang="en-US" dirty="0"/>
              <a:t>Lose weight or maintain a healthy weight with guidance from a doctor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8249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E3556-C908-3812-B6A7-477A5F5FE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Medicines to treat CKM syndrome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941FE-7D6A-4014-7563-5C33FB83E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2157351"/>
            <a:ext cx="5037083" cy="4253952"/>
          </a:xfrm>
        </p:spPr>
        <p:txBody>
          <a:bodyPr/>
          <a:lstStyle/>
          <a:p>
            <a:r>
              <a:rPr lang="en-US" dirty="0"/>
              <a:t>As CKM syndrome progresses, doctors may recommend medicines (such as pills or injections) to:</a:t>
            </a:r>
          </a:p>
          <a:p>
            <a:pPr lvl="1"/>
            <a:r>
              <a:rPr lang="en-US" dirty="0"/>
              <a:t>Control blood pressure, cholesterol, and blood sugar</a:t>
            </a:r>
          </a:p>
          <a:p>
            <a:pPr lvl="1"/>
            <a:r>
              <a:rPr lang="en-US" dirty="0"/>
              <a:t>Help decrease appetite</a:t>
            </a:r>
          </a:p>
          <a:p>
            <a:pPr lvl="1"/>
            <a:r>
              <a:rPr lang="en-US" dirty="0"/>
              <a:t>Prevent or limit kidney damage</a:t>
            </a:r>
          </a:p>
          <a:p>
            <a:pPr lvl="1"/>
            <a:r>
              <a:rPr lang="en-US" dirty="0"/>
              <a:t>Prevent or limit cardiovascular (heart) damage</a:t>
            </a:r>
          </a:p>
          <a:p>
            <a:endParaRPr lang="en-US" dirty="0"/>
          </a:p>
        </p:txBody>
      </p:sp>
      <p:pic>
        <p:nvPicPr>
          <p:cNvPr id="4" name="Image">
            <a:extLst>
              <a:ext uri="{FF2B5EF4-FFF2-40B4-BE49-F238E27FC236}">
                <a16:creationId xmlns:a16="http://schemas.microsoft.com/office/drawing/2014/main" id="{B9B1C020-07D8-7A56-EA9F-C938F1850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4143" y="2144652"/>
            <a:ext cx="2999657" cy="190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>
            <a:extLst>
              <a:ext uri="{FF2B5EF4-FFF2-40B4-BE49-F238E27FC236}">
                <a16:creationId xmlns:a16="http://schemas.microsoft.com/office/drawing/2014/main" id="{F00AC8AA-4C6D-2F24-2F90-C1F596A7E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2" y="4277977"/>
            <a:ext cx="2999657" cy="190996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7B293B-00EE-710D-5A1E-5FD937A45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0" r="17354" b="15034"/>
          <a:stretch>
            <a:fillRect/>
          </a:stretch>
        </p:blipFill>
        <p:spPr>
          <a:xfrm>
            <a:off x="7093974" y="2026658"/>
            <a:ext cx="3303639" cy="438464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837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2A4D7-61AB-1858-4434-1AC6B2F6F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treatments for later stages of CKM syndrome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953A7-6304-D566-652B-EBD46B37D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57350"/>
            <a:ext cx="9549384" cy="4084423"/>
          </a:xfrm>
        </p:spPr>
        <p:txBody>
          <a:bodyPr/>
          <a:lstStyle/>
          <a:p>
            <a:r>
              <a:rPr lang="en-US"/>
              <a:t>People in the later stages of CKM syndrome may need additional treatments, like:</a:t>
            </a:r>
          </a:p>
          <a:p>
            <a:pPr lvl="1"/>
            <a:r>
              <a:rPr lang="en-US"/>
              <a:t>Weight loss surgery (also called bariatric surgery)</a:t>
            </a:r>
          </a:p>
          <a:p>
            <a:pPr lvl="1"/>
            <a:r>
              <a:rPr lang="en-US"/>
              <a:t>Procedures to place stents — small devices that help to hold blocked arteries (a type of blood vessel) open to help blood flow</a:t>
            </a:r>
          </a:p>
          <a:p>
            <a:pPr lvl="1"/>
            <a:r>
              <a:rPr lang="en-US"/>
              <a:t>Procedures to treat arrhythmia (abnormal heartbeat)</a:t>
            </a:r>
          </a:p>
          <a:p>
            <a:pPr lvl="1"/>
            <a:r>
              <a:rPr lang="en-US"/>
              <a:t>Heart surgery to try to improve how well the heart is working</a:t>
            </a:r>
          </a:p>
          <a:p>
            <a:pPr lvl="1"/>
            <a:r>
              <a:rPr lang="en-US"/>
              <a:t>Kidney dialysis to help filter the blood when the kidneys aren’t able to</a:t>
            </a:r>
          </a:p>
        </p:txBody>
      </p:sp>
    </p:spTree>
    <p:extLst>
      <p:ext uri="{BB962C8B-B14F-4D97-AF65-F5344CB8AC3E}">
        <p14:creationId xmlns:p14="http://schemas.microsoft.com/office/powerpoint/2010/main" val="395628788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5005F-F127-A08D-FD91-9AA8095A2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Monitoring CKM syndrome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F0FB5-BACC-1593-362C-F69B0BDB6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you’ve been diagnosed with CKM syndrome, your doctor will monitor your condition </a:t>
            </a:r>
          </a:p>
          <a:p>
            <a:r>
              <a:rPr lang="en-US"/>
              <a:t>Monitoring helps doctors know what stage of CKM syndrome you are in and what treatments you may need </a:t>
            </a:r>
          </a:p>
          <a:p>
            <a:r>
              <a:rPr lang="en-US"/>
              <a:t>Monitoring also helps doctors change your treatment plan as needed</a:t>
            </a:r>
          </a:p>
          <a:p>
            <a:r>
              <a:rPr lang="en-US"/>
              <a:t>To monitor CKM syndrome, doctors may:</a:t>
            </a:r>
          </a:p>
          <a:p>
            <a:pPr lvl="1"/>
            <a:r>
              <a:rPr lang="en-US" sz="2200"/>
              <a:t>Check your blood pressure, cholesterol, blood sugar, and urine</a:t>
            </a:r>
          </a:p>
          <a:p>
            <a:pPr lvl="1"/>
            <a:r>
              <a:rPr lang="en-US" sz="2200"/>
              <a:t>Do other tests to check how well your kidneys and heart are working</a:t>
            </a:r>
          </a:p>
          <a:p>
            <a:pPr lvl="1"/>
            <a:r>
              <a:rPr lang="en-US" sz="2200"/>
              <a:t>Estimate your heart disease risk using the American Heart Association PREVENT calculator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9670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07B88-95ED-1D8D-F08F-ECD769CFD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Coordinating care between specialists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8A8C8-95EA-710A-4A67-26CEA1F2F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57351"/>
            <a:ext cx="6266935" cy="4342303"/>
          </a:xfrm>
        </p:spPr>
        <p:txBody>
          <a:bodyPr/>
          <a:lstStyle/>
          <a:p>
            <a:r>
              <a:rPr lang="en-US"/>
              <a:t>If you have CKM syndrome, you may need to see a primary care doctor and other specialists, especially in later stages</a:t>
            </a:r>
          </a:p>
          <a:p>
            <a:r>
              <a:rPr lang="en-US"/>
              <a:t>Specialists may include:</a:t>
            </a:r>
          </a:p>
          <a:p>
            <a:pPr lvl="1"/>
            <a:r>
              <a:rPr lang="en-US"/>
              <a:t>A nephrologist (a doctor who specializes in the kidneys)</a:t>
            </a:r>
          </a:p>
          <a:p>
            <a:pPr lvl="1"/>
            <a:r>
              <a:rPr lang="en-US"/>
              <a:t>An endocrinologist (a doctor who specializes in metabolism and diabetes management)</a:t>
            </a:r>
          </a:p>
          <a:p>
            <a:pPr lvl="1"/>
            <a:r>
              <a:rPr lang="en-US"/>
              <a:t>A cardiologist (a doctor who specializes in the heart)</a:t>
            </a:r>
          </a:p>
          <a:p>
            <a:endParaRPr lang="en-US"/>
          </a:p>
        </p:txBody>
      </p:sp>
      <p:pic>
        <p:nvPicPr>
          <p:cNvPr id="7" name="Image">
            <a:extLst>
              <a:ext uri="{FF2B5EF4-FFF2-40B4-BE49-F238E27FC236}">
                <a16:creationId xmlns:a16="http://schemas.microsoft.com/office/drawing/2014/main" id="{69641E1F-958A-1A1B-FBC3-BAC028BD3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370" y="1989391"/>
            <a:ext cx="3430675" cy="2184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705385A4-DA4A-44D9-B914-C4A589E0B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" t="8781" r="9881" b="24757"/>
          <a:stretch>
            <a:fillRect/>
          </a:stretch>
        </p:blipFill>
        <p:spPr>
          <a:xfrm>
            <a:off x="8113913" y="2483859"/>
            <a:ext cx="3239887" cy="3223768"/>
          </a:xfrm>
          <a:prstGeom prst="round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08706423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41AA2-A183-6138-F767-222902A8B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20389"/>
            <a:ext cx="10515600" cy="3871297"/>
          </a:xfrm>
        </p:spPr>
        <p:txBody>
          <a:bodyPr/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i="1" dirty="0"/>
              <a:t>This presentation was made possible </a:t>
            </a:r>
          </a:p>
          <a:p>
            <a:pPr marL="0" indent="0" algn="ctr">
              <a:buNone/>
            </a:pPr>
            <a:r>
              <a:rPr lang="en-US" sz="3600" i="1" dirty="0"/>
              <a:t>through the support of </a:t>
            </a:r>
          </a:p>
          <a:p>
            <a:pPr marL="0" indent="0" algn="ctr">
              <a:buNone/>
            </a:pPr>
            <a:r>
              <a:rPr lang="en-US" sz="3600" i="1" dirty="0"/>
              <a:t>Bayer</a:t>
            </a:r>
          </a:p>
        </p:txBody>
      </p:sp>
    </p:spTree>
    <p:extLst>
      <p:ext uri="{BB962C8B-B14F-4D97-AF65-F5344CB8AC3E}">
        <p14:creationId xmlns:p14="http://schemas.microsoft.com/office/powerpoint/2010/main" val="317649551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E3382-55C9-AA46-674D-DF239EA55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1">
            <a:extLst>
              <a:ext uri="{FF2B5EF4-FFF2-40B4-BE49-F238E27FC236}">
                <a16:creationId xmlns:a16="http://schemas.microsoft.com/office/drawing/2014/main" id="{FD0A70F6-6DF5-2CAE-C118-974695A55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8199" y="2322151"/>
            <a:ext cx="5659419" cy="851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60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4</a:t>
            </a:r>
            <a:endParaRPr/>
          </a:p>
        </p:txBody>
      </p:sp>
      <p:sp>
        <p:nvSpPr>
          <p:cNvPr id="200" name="Straight Connector 20">
            <a:extLst>
              <a:ext uri="{FF2B5EF4-FFF2-40B4-BE49-F238E27FC236}">
                <a16:creationId xmlns:a16="http://schemas.microsoft.com/office/drawing/2014/main" id="{500C98B5-1D01-98FF-2E6C-37561D493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200" y="3262731"/>
            <a:ext cx="1121736" cy="1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>
              <a:defRPr sz="14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9" name="Title 1">
            <a:extLst>
              <a:ext uri="{FF2B5EF4-FFF2-40B4-BE49-F238E27FC236}">
                <a16:creationId xmlns:a16="http://schemas.microsoft.com/office/drawing/2014/main" id="{C88EF837-C328-056E-C296-25BA834E135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3474720"/>
            <a:ext cx="7425977" cy="66479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Recap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57593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A79FE-AFBB-081C-AF94-2F1E2E03D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F34D6-5BFA-6E4D-AFC6-3207AD756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takeaways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F53769-26B5-CC06-4DC0-89421996AF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While CKM syndrome can be serious, it’s important to keep in mind that </a:t>
            </a:r>
            <a:r>
              <a:rPr lang="en-US" b="1"/>
              <a:t>there are simple steps you can take to prevent it</a:t>
            </a:r>
            <a:r>
              <a:rPr lang="en-US"/>
              <a:t>, like eating healthy and getting plenty of physical activity</a:t>
            </a:r>
          </a:p>
          <a:p>
            <a:r>
              <a:rPr lang="en-US"/>
              <a:t>If you have CKM syndrome, </a:t>
            </a:r>
            <a:r>
              <a:rPr lang="en-US" b="1"/>
              <a:t>following healthy habits can help to slow its progress</a:t>
            </a:r>
          </a:p>
          <a:p>
            <a:r>
              <a:rPr lang="en-US"/>
              <a:t>And remember, </a:t>
            </a:r>
            <a:r>
              <a:rPr lang="en-US" b="1"/>
              <a:t>your doctor is your partner in protecting your health </a:t>
            </a:r>
            <a:r>
              <a:rPr lang="en-US"/>
              <a:t>— follow their advice to prevent, monitor, or manage CKM syndrome</a:t>
            </a:r>
          </a:p>
        </p:txBody>
      </p:sp>
    </p:spTree>
    <p:extLst>
      <p:ext uri="{BB962C8B-B14F-4D97-AF65-F5344CB8AC3E}">
        <p14:creationId xmlns:p14="http://schemas.microsoft.com/office/powerpoint/2010/main" val="74589496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8C93D4-0921-9535-B2E0-7ABD4C1C224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9733" y="2644170"/>
            <a:ext cx="8314267" cy="1569660"/>
          </a:xfrm>
          <a:prstGeom prst="rect">
            <a:avLst/>
          </a:prstGeom>
          <a:noFill/>
          <a:ln w="12700" cap="flat">
            <a:noFill/>
            <a:prstDash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3512514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7A375-83A0-DDD5-E91B-593C1C408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 more about CKM syndrome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0AAF3-C88C-3C5F-715E-5D21C6FA44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en-US"/>
              <a:t>Check out these resources from the American Kidney Fund and the American Heart Association to learn more:</a:t>
            </a:r>
          </a:p>
          <a:p>
            <a:r>
              <a:rPr lang="en-US">
                <a:hlinkClick r:id="rId3"/>
              </a:rPr>
              <a:t>Cardiovascular-Kidney-Metabolic (CKM) Syndrome</a:t>
            </a:r>
            <a:r>
              <a:rPr lang="en-US"/>
              <a:t> </a:t>
            </a:r>
            <a:br>
              <a:rPr lang="en-US"/>
            </a:br>
            <a:r>
              <a:rPr lang="en-US"/>
              <a:t>(American Kidney Fund)</a:t>
            </a:r>
          </a:p>
          <a:p>
            <a:r>
              <a:rPr lang="en-US">
                <a:hlinkClick r:id="rId4"/>
              </a:rPr>
              <a:t>Cardiovascular-Kidney-Metabolic Health Initiative</a:t>
            </a:r>
            <a:r>
              <a:rPr lang="en-US"/>
              <a:t> </a:t>
            </a:r>
            <a:br>
              <a:rPr lang="en-US"/>
            </a:br>
            <a:r>
              <a:rPr lang="en-US"/>
              <a:t>(American Heart Association)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9822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D5180-8F7E-F0FB-54FF-CFFBE861F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Want to talk? Get in touch!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30BBA-32F2-E94A-F2AA-D5A39610C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57351"/>
            <a:ext cx="5562600" cy="3734335"/>
          </a:xfrm>
        </p:spPr>
        <p:txBody>
          <a:bodyPr/>
          <a:lstStyle/>
          <a:p>
            <a:r>
              <a:rPr lang="en-US" b="1"/>
              <a:t>[KHC Name]</a:t>
            </a:r>
          </a:p>
          <a:p>
            <a:pPr lvl="1"/>
            <a:r>
              <a:rPr lang="en-US"/>
              <a:t>Email: </a:t>
            </a:r>
          </a:p>
          <a:p>
            <a:pPr lvl="1"/>
            <a:r>
              <a:rPr lang="en-US"/>
              <a:t>Phone number:</a:t>
            </a:r>
          </a:p>
        </p:txBody>
      </p:sp>
      <p:pic>
        <p:nvPicPr>
          <p:cNvPr id="4" name="Image">
            <a:extLst>
              <a:ext uri="{FF2B5EF4-FFF2-40B4-BE49-F238E27FC236}">
                <a16:creationId xmlns:a16="http://schemas.microsoft.com/office/drawing/2014/main" id="{4F3EFE97-D60A-F906-EC2B-E227D3A5D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2187" y="2144652"/>
            <a:ext cx="2999658" cy="190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>
            <a:extLst>
              <a:ext uri="{FF2B5EF4-FFF2-40B4-BE49-F238E27FC236}">
                <a16:creationId xmlns:a16="http://schemas.microsoft.com/office/drawing/2014/main" id="{9CA2C4CD-BD2A-F5BA-F0E3-8F37A3AFC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785" y="4114170"/>
            <a:ext cx="2999658" cy="190996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230EC8C-8917-D994-A81E-DC157B22E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32116" y="2169708"/>
            <a:ext cx="2061785" cy="167888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0E879F5-FC7E-86A0-20AD-CF5E870D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33260" y="4311850"/>
            <a:ext cx="1626286" cy="132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0511"/>
      </p:ext>
    </p:extLst>
  </p:cSld>
  <p:clrMapOvr>
    <a:masterClrMapping/>
  </p:clrMapOvr>
  <p:transition spd="med"/>
  <p:extLst>
    <p:ext uri="{6950BFC3-D8DA-4A85-94F7-54DA5524770B}">
      <p188:commentRel xmlns:p188="http://schemas.microsoft.com/office/powerpoint/2018/8/main" r:id="rId2"/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AFA95-3582-D5CF-ED0A-FDED14B13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2E6280-44D1-5CAE-E6FD-9240F0C80E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9733" y="2644170"/>
            <a:ext cx="8314267" cy="1569660"/>
          </a:xfrm>
          <a:prstGeom prst="rect">
            <a:avLst/>
          </a:prstGeom>
          <a:noFill/>
          <a:ln w="12700" cap="flat">
            <a:noFill/>
            <a:prstDash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66958348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199" y="2322151"/>
            <a:ext cx="5659419" cy="851372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defRPr sz="60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99" name="Title 1"/>
          <p:cNvSpPr txBox="1">
            <a:spLocks/>
          </p:cNvSpPr>
          <p:nvPr/>
        </p:nvSpPr>
        <p:spPr>
          <a:xfrm>
            <a:off x="838200" y="3474720"/>
            <a:ext cx="7425977" cy="66479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What is CKM Syndrome?</a:t>
            </a:r>
          </a:p>
        </p:txBody>
      </p:sp>
      <p:sp>
        <p:nvSpPr>
          <p:cNvPr id="200" name="Straight Connector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200" y="3262731"/>
            <a:ext cx="1121736" cy="1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>
              <a:defRPr sz="1400" b="1">
                <a:solidFill>
                  <a:srgbClr val="FFFFFF"/>
                </a:solidFill>
              </a:defRPr>
            </a:pPr>
            <a:endParaRPr/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CKM syndrome</a:t>
            </a:r>
            <a:endParaRPr/>
          </a:p>
        </p:txBody>
      </p:sp>
      <p:sp>
        <p:nvSpPr>
          <p:cNvPr id="187" name="Subtitle 4"/>
          <p:cNvSpPr txBox="1">
            <a:spLocks noGrp="1"/>
          </p:cNvSpPr>
          <p:nvPr>
            <p:ph type="body" idx="1"/>
          </p:nvPr>
        </p:nvSpPr>
        <p:spPr>
          <a:xfrm>
            <a:off x="838200" y="2157351"/>
            <a:ext cx="6069227" cy="4349611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Cardiovascular-kidney-metabolic (CKM) syndrome</a:t>
            </a:r>
            <a:r>
              <a:rPr lang="en-US" dirty="0"/>
              <a:t> is a health condition caused by connections between:</a:t>
            </a:r>
          </a:p>
          <a:p>
            <a:pPr lvl="1"/>
            <a:r>
              <a:rPr lang="en-US" dirty="0"/>
              <a:t>Obesity</a:t>
            </a:r>
          </a:p>
          <a:p>
            <a:pPr lvl="1"/>
            <a:r>
              <a:rPr lang="en-US" dirty="0"/>
              <a:t>Type 2 diabetes</a:t>
            </a:r>
          </a:p>
          <a:p>
            <a:pPr lvl="1"/>
            <a:r>
              <a:rPr lang="en-US" dirty="0"/>
              <a:t>Chronic kidney disease (CKD)</a:t>
            </a:r>
          </a:p>
          <a:p>
            <a:pPr lvl="1"/>
            <a:r>
              <a:rPr lang="en-US" dirty="0"/>
              <a:t>Cardiovascular (heart) disease</a:t>
            </a:r>
          </a:p>
        </p:txBody>
      </p:sp>
      <p:pic>
        <p:nvPicPr>
          <p:cNvPr id="2" name="Image">
            <a:extLst>
              <a:ext uri="{FF2B5EF4-FFF2-40B4-BE49-F238E27FC236}">
                <a16:creationId xmlns:a16="http://schemas.microsoft.com/office/drawing/2014/main" id="{CA501EC1-74FE-D236-67F6-CFCBAB8B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4143" y="2144652"/>
            <a:ext cx="2999657" cy="190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">
            <a:extLst>
              <a:ext uri="{FF2B5EF4-FFF2-40B4-BE49-F238E27FC236}">
                <a16:creationId xmlns:a16="http://schemas.microsoft.com/office/drawing/2014/main" id="{865BEE15-81C7-5477-327C-22A43C951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741" y="4114170"/>
            <a:ext cx="2999657" cy="190996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">
            <a:extLst>
              <a:ext uri="{FF2B5EF4-FFF2-40B4-BE49-F238E27FC236}">
                <a16:creationId xmlns:a16="http://schemas.microsoft.com/office/drawing/2014/main" id="{E12F22FC-08A0-CE57-DD9E-F143BFD16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081588" y="2290378"/>
            <a:ext cx="1435100" cy="1435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>
            <a:extLst>
              <a:ext uri="{FF2B5EF4-FFF2-40B4-BE49-F238E27FC236}">
                <a16:creationId xmlns:a16="http://schemas.microsoft.com/office/drawing/2014/main" id="{6CF17D48-4B84-44B6-A1DD-6E196F605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676476" y="4260757"/>
            <a:ext cx="1422216" cy="1422216"/>
          </a:xfrm>
          <a:prstGeom prst="rect">
            <a:avLst/>
          </a:prstGeom>
          <a:ln w="12700">
            <a:miter lim="400000"/>
          </a:ln>
        </p:spPr>
      </p:pic>
    </p:spTree>
    <p:custDataLst>
      <p:tags r:id="rId1"/>
    </p:custData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F0DBC-A026-9253-DE8A-B34587963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conditions of CKM syndrome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26362F-3093-0558-9DC5-B6AA7617A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57351"/>
            <a:ext cx="10515600" cy="3668313"/>
          </a:xfrm>
        </p:spPr>
        <p:txBody>
          <a:bodyPr/>
          <a:lstStyle/>
          <a:p>
            <a:r>
              <a:rPr lang="en-US" b="1" dirty="0"/>
              <a:t>Obesity</a:t>
            </a:r>
            <a:r>
              <a:rPr lang="en-US" dirty="0"/>
              <a:t> — Long-term condition where a person has too much body fat</a:t>
            </a:r>
          </a:p>
          <a:p>
            <a:r>
              <a:rPr lang="en-US" b="1" dirty="0"/>
              <a:t>Type 2 diabetes </a:t>
            </a:r>
            <a:r>
              <a:rPr lang="en-US" dirty="0"/>
              <a:t>— Long-term condition where the body doesn’t make enough insulin or doesn’t use insulin well, leading to high blood sugar</a:t>
            </a:r>
          </a:p>
          <a:p>
            <a:r>
              <a:rPr lang="en-US" b="1" dirty="0"/>
              <a:t>Chronic kidney disease (CKD) </a:t>
            </a:r>
            <a:r>
              <a:rPr lang="en-US" dirty="0"/>
              <a:t>— Long-term condition where the kidneys lose the ability to filter waste and fluid out of the blood</a:t>
            </a:r>
            <a:endParaRPr lang="en-US" b="1" dirty="0"/>
          </a:p>
          <a:p>
            <a:r>
              <a:rPr lang="en-US" b="1" dirty="0"/>
              <a:t>Cardiovascular (heart) disease </a:t>
            </a:r>
            <a:r>
              <a:rPr lang="en-US" dirty="0"/>
              <a:t>— Broad category of diseases that affect the heart and blood vessels</a:t>
            </a:r>
          </a:p>
        </p:txBody>
      </p:sp>
    </p:spTree>
    <p:extLst>
      <p:ext uri="{BB962C8B-B14F-4D97-AF65-F5344CB8AC3E}">
        <p14:creationId xmlns:p14="http://schemas.microsoft.com/office/powerpoint/2010/main" val="22217523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F0434-BF11-0651-755E-5D2133430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CKM syndrome stages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3E845-316C-1201-7BE8-BBCD93F62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57351"/>
            <a:ext cx="6411415" cy="4132238"/>
          </a:xfrm>
        </p:spPr>
        <p:txBody>
          <a:bodyPr lIns="0" tIns="0" rIns="0" bIns="0" anchor="t"/>
          <a:lstStyle/>
          <a:p>
            <a:r>
              <a:rPr lang="en-US" b="1"/>
              <a:t>Stage 0 CKM </a:t>
            </a:r>
            <a:r>
              <a:rPr lang="en-US"/>
              <a:t>— No CKM syndrome </a:t>
            </a:r>
          </a:p>
          <a:p>
            <a:r>
              <a:rPr lang="en-US" b="1"/>
              <a:t>Stage 1 CKM </a:t>
            </a:r>
            <a:r>
              <a:rPr lang="en-US"/>
              <a:t>— Excess or unhealthy body fat, prediabetes</a:t>
            </a:r>
          </a:p>
          <a:p>
            <a:r>
              <a:rPr lang="en-US" b="1"/>
              <a:t>Stage 2 CKM </a:t>
            </a:r>
            <a:r>
              <a:rPr lang="en-US"/>
              <a:t>— Metabolic risk factors, CKD</a:t>
            </a:r>
          </a:p>
          <a:p>
            <a:r>
              <a:rPr lang="en-US" b="1"/>
              <a:t>Stage 3 CKM </a:t>
            </a:r>
            <a:r>
              <a:rPr lang="en-US"/>
              <a:t>— Early signs of heart disease or certain equivalent risks</a:t>
            </a:r>
          </a:p>
          <a:p>
            <a:r>
              <a:rPr lang="en-US" b="1"/>
              <a:t>Stage 4 CKM </a:t>
            </a:r>
            <a:r>
              <a:rPr lang="en-US"/>
              <a:t>— Clear heart disease</a:t>
            </a:r>
          </a:p>
          <a:p>
            <a:pPr lvl="1">
              <a:buFont typeface="Courier New"/>
              <a:buChar char="o"/>
            </a:pPr>
            <a:r>
              <a:rPr lang="en-US"/>
              <a:t>Stage 4a: </a:t>
            </a:r>
            <a:r>
              <a:rPr lang="en-US" b="1"/>
              <a:t>Without</a:t>
            </a:r>
            <a:r>
              <a:rPr lang="en-US"/>
              <a:t> kidney failure</a:t>
            </a:r>
          </a:p>
          <a:p>
            <a:pPr lvl="1">
              <a:buFont typeface="Courier New"/>
              <a:buChar char="o"/>
            </a:pPr>
            <a:r>
              <a:rPr lang="en-US"/>
              <a:t>Stage 4b: </a:t>
            </a:r>
            <a:r>
              <a:rPr lang="en-US" b="1"/>
              <a:t>With </a:t>
            </a:r>
            <a:r>
              <a:rPr lang="en-US"/>
              <a:t>kidney failure</a:t>
            </a:r>
          </a:p>
          <a:p>
            <a:endParaRPr lang="en-US"/>
          </a:p>
        </p:txBody>
      </p:sp>
      <p:pic>
        <p:nvPicPr>
          <p:cNvPr id="4" name="Image">
            <a:extLst>
              <a:ext uri="{FF2B5EF4-FFF2-40B4-BE49-F238E27FC236}">
                <a16:creationId xmlns:a16="http://schemas.microsoft.com/office/drawing/2014/main" id="{FA53BEFA-AE1E-6B9E-A434-1667BC838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370" y="1989391"/>
            <a:ext cx="3430675" cy="2184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Placeholder 6">
            <a:extLst>
              <a:ext uri="{FF2B5EF4-FFF2-40B4-BE49-F238E27FC236}">
                <a16:creationId xmlns:a16="http://schemas.microsoft.com/office/drawing/2014/main" id="{BED52539-3A4E-6CF9-896B-2173B46BE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" t="15878" r="39785" b="5135"/>
          <a:stretch>
            <a:fillRect/>
          </a:stretch>
        </p:blipFill>
        <p:spPr>
          <a:xfrm>
            <a:off x="8113913" y="2483859"/>
            <a:ext cx="3239887" cy="3223768"/>
          </a:xfrm>
          <a:prstGeom prst="round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62403005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68393-09E2-3FD5-74CD-2706D75F1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Symptoms of CKM syndrome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026D1-9391-59CD-B8BC-E4BBBA107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57351"/>
            <a:ext cx="9458739" cy="3734335"/>
          </a:xfrm>
        </p:spPr>
        <p:txBody>
          <a:bodyPr/>
          <a:lstStyle/>
          <a:p>
            <a:r>
              <a:rPr lang="en-US"/>
              <a:t>Common symptoms may include:</a:t>
            </a:r>
          </a:p>
          <a:p>
            <a:pPr lvl="1"/>
            <a:r>
              <a:rPr lang="en-US" sz="2000"/>
              <a:t>Chest pain or shortness of breath</a:t>
            </a:r>
          </a:p>
          <a:p>
            <a:pPr lvl="1"/>
            <a:r>
              <a:rPr lang="en-US" sz="2000"/>
              <a:t>Passing out</a:t>
            </a:r>
          </a:p>
          <a:p>
            <a:pPr lvl="1"/>
            <a:r>
              <a:rPr lang="en-US" sz="2000"/>
              <a:t>Swelling in the legs, feet, hands, or ankles</a:t>
            </a:r>
          </a:p>
          <a:p>
            <a:pPr lvl="1"/>
            <a:r>
              <a:rPr lang="en-US" sz="2000"/>
              <a:t>Feeling tired</a:t>
            </a:r>
          </a:p>
          <a:p>
            <a:pPr lvl="1"/>
            <a:r>
              <a:rPr lang="en-US" sz="2000"/>
              <a:t>Brain fog (trouble thinking or concentrating)</a:t>
            </a:r>
          </a:p>
          <a:p>
            <a:pPr lvl="1"/>
            <a:r>
              <a:rPr lang="en-US" sz="2000"/>
              <a:t>Needing to pee more than usual</a:t>
            </a:r>
          </a:p>
          <a:p>
            <a:pPr lvl="1"/>
            <a:r>
              <a:rPr lang="en-US" sz="2000"/>
              <a:t>Changes in appetite or thirst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3554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FC6DA-66B1-D013-1C8C-E65D4B5D6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Complications of CKM syndrome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704A1-CCD8-78D7-6741-CEBA96B7C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2157351"/>
            <a:ext cx="6915913" cy="3930182"/>
          </a:xfrm>
        </p:spPr>
        <p:txBody>
          <a:bodyPr/>
          <a:lstStyle/>
          <a:p>
            <a:r>
              <a:rPr lang="en-US"/>
              <a:t>CKM syndrome can have </a:t>
            </a:r>
            <a:r>
              <a:rPr lang="en-US" b="1"/>
              <a:t>serious complications</a:t>
            </a:r>
            <a:r>
              <a:rPr lang="en-US"/>
              <a:t>, including:</a:t>
            </a:r>
          </a:p>
          <a:p>
            <a:pPr lvl="1"/>
            <a:r>
              <a:rPr lang="en-US"/>
              <a:t>Heart attack</a:t>
            </a:r>
          </a:p>
          <a:p>
            <a:pPr lvl="1"/>
            <a:r>
              <a:rPr lang="en-US"/>
              <a:t>Stroke</a:t>
            </a:r>
          </a:p>
          <a:p>
            <a:pPr lvl="1"/>
            <a:r>
              <a:rPr lang="en-US"/>
              <a:t>Heart failure</a:t>
            </a:r>
          </a:p>
          <a:p>
            <a:pPr lvl="1"/>
            <a:r>
              <a:rPr lang="en-US"/>
              <a:t>Arrhythmia — an abnormal heartbeat</a:t>
            </a:r>
          </a:p>
          <a:p>
            <a:pPr lvl="1"/>
            <a:r>
              <a:rPr lang="en-US"/>
              <a:t>Kidney failure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B23E93-1FDB-07ED-DDE0-5D5B02C77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017" y="2443915"/>
            <a:ext cx="3760849" cy="376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7007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9E0EF-C4C7-7993-9135-BDDEB86D9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1">
            <a:extLst>
              <a:ext uri="{FF2B5EF4-FFF2-40B4-BE49-F238E27FC236}">
                <a16:creationId xmlns:a16="http://schemas.microsoft.com/office/drawing/2014/main" id="{9F9373AD-A8A4-6957-E364-C627546F9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8199" y="2322151"/>
            <a:ext cx="5659419" cy="851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60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2</a:t>
            </a:r>
            <a:endParaRPr/>
          </a:p>
        </p:txBody>
      </p:sp>
      <p:sp>
        <p:nvSpPr>
          <p:cNvPr id="199" name="Title 1">
            <a:extLst>
              <a:ext uri="{FF2B5EF4-FFF2-40B4-BE49-F238E27FC236}">
                <a16:creationId xmlns:a16="http://schemas.microsoft.com/office/drawing/2014/main" id="{D00ED53D-EABD-FE07-59E8-D240703685E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3474720"/>
            <a:ext cx="7425977" cy="1329595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Take Steps to Prevent CKM Syndrome</a:t>
            </a:r>
          </a:p>
        </p:txBody>
      </p:sp>
      <p:sp>
        <p:nvSpPr>
          <p:cNvPr id="200" name="Straight Connector 20">
            <a:extLst>
              <a:ext uri="{FF2B5EF4-FFF2-40B4-BE49-F238E27FC236}">
                <a16:creationId xmlns:a16="http://schemas.microsoft.com/office/drawing/2014/main" id="{44183984-0A42-342A-D91E-ADE606F03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200" y="3262731"/>
            <a:ext cx="1121736" cy="1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>
              <a:defRPr sz="1400" b="1">
                <a:solidFill>
                  <a:srgbClr val="FFFFFF"/>
                </a:solidFill>
              </a:defRPr>
            </a:pP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7544722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DQ8Q2k48"/>
  <p:tag name="ARTICULATE_PROJECT_OPEN" val="0"/>
  <p:tag name="ARTICULATE_SLIDE_COUNT" val="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599C"/>
      </a:dk1>
      <a:lt1>
        <a:srgbClr val="00599C"/>
      </a:lt1>
      <a:dk2>
        <a:srgbClr val="A7A7A7"/>
      </a:dk2>
      <a:lt2>
        <a:srgbClr val="535353"/>
      </a:lt2>
      <a:accent1>
        <a:srgbClr val="B8D636"/>
      </a:accent1>
      <a:accent2>
        <a:srgbClr val="FFE552"/>
      </a:accent2>
      <a:accent3>
        <a:srgbClr val="949495"/>
      </a:accent3>
      <a:accent4>
        <a:srgbClr val="669BC3"/>
      </a:accent4>
      <a:accent5>
        <a:srgbClr val="D3E687"/>
      </a:accent5>
      <a:accent6>
        <a:srgbClr val="FEEF98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599C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9C9C9C"/>
      </a:dk1>
      <a:lt1>
        <a:srgbClr val="00599C"/>
      </a:lt1>
      <a:dk2>
        <a:srgbClr val="A7A7A7"/>
      </a:dk2>
      <a:lt2>
        <a:srgbClr val="535353"/>
      </a:lt2>
      <a:accent1>
        <a:srgbClr val="B8D636"/>
      </a:accent1>
      <a:accent2>
        <a:srgbClr val="FFE552"/>
      </a:accent2>
      <a:accent3>
        <a:srgbClr val="949495"/>
      </a:accent3>
      <a:accent4>
        <a:srgbClr val="669BC3"/>
      </a:accent4>
      <a:accent5>
        <a:srgbClr val="D3E687"/>
      </a:accent5>
      <a:accent6>
        <a:srgbClr val="FEEF98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599C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6ED0E41C8369479EFA5B31CD8A5E8A" ma:contentTypeVersion="20" ma:contentTypeDescription="Create a new document." ma:contentTypeScope="" ma:versionID="2ad6b2581b2a7de9f79ed75ec3bea075">
  <xsd:schema xmlns:xsd="http://www.w3.org/2001/XMLSchema" xmlns:xs="http://www.w3.org/2001/XMLSchema" xmlns:p="http://schemas.microsoft.com/office/2006/metadata/properties" xmlns:ns1="http://schemas.microsoft.com/sharepoint/v3" xmlns:ns2="2a5a912b-0c81-4c7b-8793-18d4fd37778d" xmlns:ns3="844da312-c982-48b3-9737-1e8c6057aa05" targetNamespace="http://schemas.microsoft.com/office/2006/metadata/properties" ma:root="true" ma:fieldsID="e59f384a5422a3b5dfd565edb45783c6" ns1:_="" ns2:_="" ns3:_="">
    <xsd:import namespace="http://schemas.microsoft.com/sharepoint/v3"/>
    <xsd:import namespace="2a5a912b-0c81-4c7b-8793-18d4fd37778d"/>
    <xsd:import namespace="844da312-c982-48b3-9737-1e8c6057aa05"/>
    <xsd:element name="properties">
      <xsd:complexType>
        <xsd:sequence>
          <xsd:element name="documentManagement">
            <xsd:complexType>
              <xsd:all>
                <xsd:element ref="ns2:f5e2275c238e4a43b718815024d9e405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5a912b-0c81-4c7b-8793-18d4fd37778d" elementFormDefault="qualified">
    <xsd:import namespace="http://schemas.microsoft.com/office/2006/documentManagement/types"/>
    <xsd:import namespace="http://schemas.microsoft.com/office/infopath/2007/PartnerControls"/>
    <xsd:element name="f5e2275c238e4a43b718815024d9e405" ma:index="9" nillable="true" ma:taxonomy="true" ma:internalName="f5e2275c238e4a43b718815024d9e405" ma:taxonomyFieldName="Document_x0020_Type" ma:displayName="Document Type" ma:default="" ma:fieldId="{f5e2275c-238e-4a43-b718-815024d9e405}" ma:sspId="1821d0b1-4ac2-49b7-9f17-eea20dd7021b" ma:termSetId="ad01d8e4-e6ca-4f2f-93bd-01f9eba5e8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821d0b1-4ac2-49b7-9f17-eea20dd702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4da312-c982-48b3-9737-1e8c6057aa05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897bc858-ec24-499d-b069-bc73f5e2757b}" ma:internalName="TaxCatchAll" ma:showField="CatchAllData" ma:web="844da312-c982-48b3-9737-1e8c6057aa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a5a912b-0c81-4c7b-8793-18d4fd37778d">
      <Terms xmlns="http://schemas.microsoft.com/office/infopath/2007/PartnerControls"/>
    </lcf76f155ced4ddcb4097134ff3c332f>
    <TaxCatchAll xmlns="844da312-c982-48b3-9737-1e8c6057aa05" xsi:nil="true"/>
    <_ip_UnifiedCompliancePolicyUIAction xmlns="http://schemas.microsoft.com/sharepoint/v3" xsi:nil="true"/>
    <_ip_UnifiedCompliancePolicyProperties xmlns="http://schemas.microsoft.com/sharepoint/v3" xsi:nil="true"/>
    <f5e2275c238e4a43b718815024d9e405 xmlns="2a5a912b-0c81-4c7b-8793-18d4fd37778d">
      <Terms xmlns="http://schemas.microsoft.com/office/infopath/2007/PartnerControls"/>
    </f5e2275c238e4a43b718815024d9e405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8CF3BA-4E80-4697-A837-27EBBAF190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a5a912b-0c81-4c7b-8793-18d4fd37778d"/>
    <ds:schemaRef ds:uri="844da312-c982-48b3-9737-1e8c6057aa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43AF38-55EA-457E-AABA-4D7E674E3F11}">
  <ds:schemaRefs>
    <ds:schemaRef ds:uri="a39aef28-b40f-47b6-b120-a93b3ee9bd1e"/>
    <ds:schemaRef ds:uri="a5377307-0c7b-41be-82ca-5b886617887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2a5a912b-0c81-4c7b-8793-18d4fd37778d"/>
    <ds:schemaRef ds:uri="844da312-c982-48b3-9737-1e8c6057aa05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C7013F16-39DA-49E1-8C1A-9DC2A747D5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1057</Words>
  <Application>Microsoft Office PowerPoint</Application>
  <PresentationFormat>Widescreen</PresentationFormat>
  <Paragraphs>118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Courier New</vt:lpstr>
      <vt:lpstr>Office Theme</vt:lpstr>
      <vt:lpstr>What You Need to Know About Preventing and Managing CKM Syndrome</vt:lpstr>
      <vt:lpstr>PowerPoint Presentation</vt:lpstr>
      <vt:lpstr>1</vt:lpstr>
      <vt:lpstr>CKM syndrome</vt:lpstr>
      <vt:lpstr>The conditions of CKM syndrome</vt:lpstr>
      <vt:lpstr>CKM syndrome stages</vt:lpstr>
      <vt:lpstr>Symptoms of CKM syndrome</vt:lpstr>
      <vt:lpstr>Complications of CKM syndrome</vt:lpstr>
      <vt:lpstr>Take Steps to Prevent CKM Syndrome</vt:lpstr>
      <vt:lpstr>The good news is…</vt:lpstr>
      <vt:lpstr>Healthy habits help prevent or slow CKM syndrome</vt:lpstr>
      <vt:lpstr>Your doctor is your partner for staying healthy</vt:lpstr>
      <vt:lpstr>Protect Your Health if You Have CKM Syndrome</vt:lpstr>
      <vt:lpstr>Managing CKM syndrome</vt:lpstr>
      <vt:lpstr>Make lifestyle changes</vt:lpstr>
      <vt:lpstr>Medicines to treat CKM syndrome</vt:lpstr>
      <vt:lpstr>Other treatments for later stages of CKM syndrome</vt:lpstr>
      <vt:lpstr>Monitoring CKM syndrome</vt:lpstr>
      <vt:lpstr>Coordinating care between specialists</vt:lpstr>
      <vt:lpstr>Recap</vt:lpstr>
      <vt:lpstr>Key takeaways</vt:lpstr>
      <vt:lpstr>Questions?</vt:lpstr>
      <vt:lpstr>Learn more about CKM syndrome</vt:lpstr>
      <vt:lpstr>Want to talk? Get in touch!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You Need to Know About Preventing and Managing CKM Syndrome </dc:title>
  <dc:subject>This presentation offers a basic introduction to CKM syndrome (cardiovascular-kidney-metabolic syndrome), including steps people can take to prevent and manage it. </dc:subject>
  <dc:creator>American Kidney Fund (AKF) </dc:creator>
  <cp:keywords>CKM syndrome, cardiovascular-kidney-metabolic syndrome, kidney health, chronic kidney disease, CKD, heart disease, cardiovascular disease, type 2 diabetes, obesity </cp:keywords>
  <dc:description/>
  <cp:lastModifiedBy>Rhea Suarez, MPH, CHES®</cp:lastModifiedBy>
  <cp:revision>1</cp:revision>
  <dcterms:modified xsi:type="dcterms:W3CDTF">2026-04-24T13:49:35Z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0x0101005B6ED0E41C8369479EFA5B31CD8A5E8A</vt:lpwstr>
  </property>
  <property fmtid="{D5CDD505-2E9C-101B-9397-08002B2CF9AE}" pid="3" name="Order">
    <vt:i4>100</vt:i4>
  </property>
  <property fmtid="{D5CDD505-2E9C-101B-9397-08002B2CF9AE}" pid="4" name="Document Type">
    <vt:lpwstr/>
  </property>
  <property fmtid="{D5CDD505-2E9C-101B-9397-08002B2CF9AE}" pid="5" name="ArticulateGUID">
    <vt:lpwstr>B617422F-1EE8-4C49-9E22-1A67ABCD0851</vt:lpwstr>
  </property>
  <property fmtid="{D5CDD505-2E9C-101B-9397-08002B2CF9AE}" pid="6" name="ArticulatePath">
    <vt:lpwstr>https://kidneyfund.sharepoint.com/teams/OPSE/Education/Kidney Health Coach/Online Training Course/English/KHC Slides English/KHC Online Course_Module 1_English</vt:lpwstr>
  </property>
  <property fmtid="{D5CDD505-2E9C-101B-9397-08002B2CF9AE}" pid="7" name="MediaServiceImageTags">
    <vt:lpwstr/>
  </property>
  <property fmtid="{D5CDD505-2E9C-101B-9397-08002B2CF9AE}" pid="8" name="Document_x0020_Type">
    <vt:lpwstr/>
  </property>
</Properties>
</file>