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57_14DA247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60" r:id="rId6"/>
    <p:sldId id="258" r:id="rId7"/>
    <p:sldId id="288" r:id="rId8"/>
    <p:sldId id="289" r:id="rId9"/>
    <p:sldId id="295" r:id="rId10"/>
    <p:sldId id="328" r:id="rId11"/>
    <p:sldId id="311" r:id="rId12"/>
    <p:sldId id="312" r:id="rId13"/>
    <p:sldId id="313" r:id="rId14"/>
    <p:sldId id="344" r:id="rId15"/>
    <p:sldId id="321" r:id="rId16"/>
    <p:sldId id="322" r:id="rId17"/>
    <p:sldId id="323" r:id="rId18"/>
    <p:sldId id="324" r:id="rId19"/>
    <p:sldId id="325" r:id="rId20"/>
    <p:sldId id="326" r:id="rId21"/>
    <p:sldId id="327" r:id="rId22"/>
    <p:sldId id="339" r:id="rId23"/>
    <p:sldId id="345" r:id="rId24"/>
    <p:sldId id="341" r:id="rId25"/>
    <p:sldId id="340" r:id="rId26"/>
    <p:sldId id="343" r:id="rId27"/>
    <p:sldId id="342" r:id="rId28"/>
  </p:sldIdLst>
  <p:sldSz cx="12192000" cy="6858000"/>
  <p:notesSz cx="6858000" cy="9144000"/>
  <p:custDataLst>
    <p:tags r:id="rId30"/>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41740-C2ED-2C4C-1BDA-B0AD81ACD234}" name="feibig.c@gmail.com" initials="fe" userId="S::urn:spo:guest#feibig.c@gmail.com::" providerId="AD"/>
  <p188:author id="{6BF9994D-FA13-A86C-80F6-ECA2BFB453EB}" name="Michael  Kittredge" initials="MK" userId="S::mikek@communicatehealth.com::c1b7edb2-9051-4816-ba1f-ac6f4b86d7ef" providerId="AD"/>
  <p188:author id="{4989FD83-F8FC-CB5F-3ED0-CB1835AFAD28}" name="Michael Spigler" initials="MS" userId="S::mspigler@kidneyfund.org::b4179ea9-84e1-427c-9511-54e698827a5f" providerId="AD"/>
  <p188:author id="{0FD61DC0-F85E-CD7F-5013-5E89B84E0DDA}" name="Samantha  Moyer" initials="SM" userId="S::sam@communicatehealth.com::3a67a722-d6df-4700-979f-e436d35b225f" providerId="AD"/>
  <p188:author id="{61F52ED3-67D1-2916-BD90-CCFC42E9FBE3}" name="Shahzia Lakhani" initials="SL" userId="S::slakhani@kidneyfund.org::5fb40478-96c8-431c-b466-7d592bf5e547" providerId="AD"/>
  <p188:author id="{F0B8B5E4-0E82-1613-0CD0-C972E35030E0}" name="Kathleen Walker" initials="KW" userId="S::kathleen@communicatehealth.com::2864ff54-03a5-4593-b483-7beb5ccdd06f" providerId="AD"/>
  <p188:author id="{8E1D00F6-5571-4AFB-A86E-055D9DCACE59}" name="Kathleen Walker" initials="KW" userId="S::Kathleen.Walker@luminacorps.com::2ba64b47-5891-48a9-bb92-3384da75cf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initials="C" lastIdx="2" clrIdx="0"/>
  <p:cmAuthor id="1" name="Rhea Suarez" initials="R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B3DC4-4D80-47BF-8387-3EF3345B4AFC}" v="3" dt="2026-04-24T12:45:47.62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C"/>
          </a:solidFill>
        </a:fill>
      </a:tcStyle>
    </a:wholeTbl>
    <a:band2H>
      <a:tcTxStyle/>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9DD"/>
          </a:solidFill>
        </a:fill>
      </a:tcStyle>
    </a:wholeTbl>
    <a:band2H>
      <a:tcTxStyle/>
      <a:tcStyle>
        <a:tcBdr/>
        <a:fill>
          <a:solidFill>
            <a:srgbClr val="FFFC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599C"/>
        </a:fontRef>
        <a:srgbClr val="00599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599C"/>
        </a:fontRef>
        <a:srgbClr val="00599C"/>
      </a:tcTxStyle>
      <a:tcStyle>
        <a:tcBdr>
          <a:left>
            <a:ln w="12700" cap="flat">
              <a:noFill/>
              <a:miter lim="400000"/>
            </a:ln>
          </a:left>
          <a:right>
            <a:ln w="12700" cap="flat">
              <a:noFill/>
              <a:miter lim="400000"/>
            </a:ln>
          </a:right>
          <a:top>
            <a:ln w="508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599C"/>
              </a:solidFill>
              <a:prstDash val="solid"/>
              <a:round/>
            </a:ln>
          </a:top>
          <a:bottom>
            <a:ln w="25400" cap="flat">
              <a:solidFill>
                <a:srgbClr val="00599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599C"/>
        </a:fontRef>
        <a:srgbClr val="00599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99C"/>
          </a:solidFill>
        </a:fill>
      </a:tcStyle>
    </a:firstRow>
  </a:tblStyle>
  <a:tblStyle styleId="{2708684C-4D16-4618-839F-0558EEFCDFE6}" styleName="">
    <a:tblBg/>
    <a:wholeTbl>
      <a:tcTxStyle b="off"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wholeTbl>
    <a:band2H>
      <a:tcTxStyle/>
      <a:tcStyle>
        <a:tcBdr/>
        <a:fill>
          <a:solidFill>
            <a:srgbClr val="FFFFFF"/>
          </a:solidFill>
        </a:fill>
      </a:tcStyle>
    </a:band2H>
    <a:firstCol>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solidFill>
            <a:srgbClr val="00599C">
              <a:alpha val="20000"/>
            </a:srgbClr>
          </a:solidFill>
        </a:fill>
      </a:tcStyle>
    </a:firstCol>
    <a:la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50800" cap="flat">
              <a:solidFill>
                <a:srgbClr val="00599C"/>
              </a:solidFill>
              <a:prstDash val="solid"/>
              <a:round/>
            </a:ln>
          </a:top>
          <a:bottom>
            <a:ln w="127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lastRow>
    <a:firstRow>
      <a:tcTxStyle b="on" i="off">
        <a:fontRef idx="major">
          <a:srgbClr val="00599C"/>
        </a:fontRef>
        <a:srgbClr val="00599C"/>
      </a:tcTxStyle>
      <a:tcStyle>
        <a:tcBdr>
          <a:left>
            <a:ln w="12700" cap="flat">
              <a:solidFill>
                <a:srgbClr val="00599C"/>
              </a:solidFill>
              <a:prstDash val="solid"/>
              <a:round/>
            </a:ln>
          </a:left>
          <a:right>
            <a:ln w="12700" cap="flat">
              <a:solidFill>
                <a:srgbClr val="00599C"/>
              </a:solidFill>
              <a:prstDash val="solid"/>
              <a:round/>
            </a:ln>
          </a:right>
          <a:top>
            <a:ln w="12700" cap="flat">
              <a:solidFill>
                <a:srgbClr val="00599C"/>
              </a:solidFill>
              <a:prstDash val="solid"/>
              <a:round/>
            </a:ln>
          </a:top>
          <a:bottom>
            <a:ln w="25400" cap="flat">
              <a:solidFill>
                <a:srgbClr val="00599C"/>
              </a:solidFill>
              <a:prstDash val="solid"/>
              <a:round/>
            </a:ln>
          </a:bottom>
          <a:insideH>
            <a:ln w="12700" cap="flat">
              <a:solidFill>
                <a:srgbClr val="00599C"/>
              </a:solidFill>
              <a:prstDash val="solid"/>
              <a:round/>
            </a:ln>
          </a:insideH>
          <a:insideV>
            <a:ln w="12700" cap="flat">
              <a:solidFill>
                <a:srgbClr val="00599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lyn Carballo" userId="2e3b88d1-1a3d-4f95-b52b-152d5871a703" providerId="ADAL" clId="{5E0B2D9E-70A1-4E8E-B8A8-928987BD2792}"/>
    <pc:docChg chg="undo custSel modSld">
      <pc:chgData name="Joselyn Carballo" userId="2e3b88d1-1a3d-4f95-b52b-152d5871a703" providerId="ADAL" clId="{5E0B2D9E-70A1-4E8E-B8A8-928987BD2792}" dt="2026-04-22T19:21:43.066" v="36" actId="20577"/>
      <pc:docMkLst>
        <pc:docMk/>
      </pc:docMkLst>
      <pc:sldChg chg="modSp mod">
        <pc:chgData name="Joselyn Carballo" userId="2e3b88d1-1a3d-4f95-b52b-152d5871a703" providerId="ADAL" clId="{5E0B2D9E-70A1-4E8E-B8A8-928987BD2792}" dt="2026-04-22T19:19:12.951" v="19" actId="20577"/>
        <pc:sldMkLst>
          <pc:docMk/>
          <pc:sldMk cId="222175237" sldId="288"/>
        </pc:sldMkLst>
        <pc:spChg chg="mod">
          <ac:chgData name="Joselyn Carballo" userId="2e3b88d1-1a3d-4f95-b52b-152d5871a703" providerId="ADAL" clId="{5E0B2D9E-70A1-4E8E-B8A8-928987BD2792}" dt="2026-04-22T19:19:12.951" v="19" actId="20577"/>
          <ac:spMkLst>
            <pc:docMk/>
            <pc:sldMk cId="222175237" sldId="288"/>
            <ac:spMk id="3" creationId="{2D26362F-3093-0558-9DC5-B6AA7617A2E5}"/>
          </ac:spMkLst>
        </pc:spChg>
      </pc:sldChg>
      <pc:sldChg chg="modSp mod">
        <pc:chgData name="Joselyn Carballo" userId="2e3b88d1-1a3d-4f95-b52b-152d5871a703" providerId="ADAL" clId="{5E0B2D9E-70A1-4E8E-B8A8-928987BD2792}" dt="2026-04-22T19:20:00.617" v="24" actId="255"/>
        <pc:sldMkLst>
          <pc:docMk/>
          <pc:sldMk cId="1624030053" sldId="289"/>
        </pc:sldMkLst>
        <pc:spChg chg="mod">
          <ac:chgData name="Joselyn Carballo" userId="2e3b88d1-1a3d-4f95-b52b-152d5871a703" providerId="ADAL" clId="{5E0B2D9E-70A1-4E8E-B8A8-928987BD2792}" dt="2026-04-22T19:20:00.617" v="24" actId="255"/>
          <ac:spMkLst>
            <pc:docMk/>
            <pc:sldMk cId="1624030053" sldId="289"/>
            <ac:spMk id="3" creationId="{8043E845-316C-1201-7BE8-BBCD93F628BA}"/>
          </ac:spMkLst>
        </pc:spChg>
      </pc:sldChg>
      <pc:sldChg chg="modSp mod">
        <pc:chgData name="Joselyn Carballo" userId="2e3b88d1-1a3d-4f95-b52b-152d5871a703" providerId="ADAL" clId="{5E0B2D9E-70A1-4E8E-B8A8-928987BD2792}" dt="2026-04-22T19:21:43.066" v="36" actId="20577"/>
        <pc:sldMkLst>
          <pc:docMk/>
          <pc:sldMk cId="211318371" sldId="324"/>
        </pc:sldMkLst>
        <pc:spChg chg="mod">
          <ac:chgData name="Joselyn Carballo" userId="2e3b88d1-1a3d-4f95-b52b-152d5871a703" providerId="ADAL" clId="{5E0B2D9E-70A1-4E8E-B8A8-928987BD2792}" dt="2026-04-22T19:21:43.066" v="36" actId="20577"/>
          <ac:spMkLst>
            <pc:docMk/>
            <pc:sldMk cId="211318371" sldId="324"/>
            <ac:spMk id="3" creationId="{6BA941FE-7D6A-4014-7563-5C33FB83E4B5}"/>
          </ac:spMkLst>
        </pc:spChg>
      </pc:sldChg>
    </pc:docChg>
  </pc:docChgLst>
  <pc:docChgLst>
    <pc:chgData name="Agustina Díaz" userId="7036c9b7-9ffd-4874-9e96-12fb0be74551" providerId="ADAL" clId="{9EA5B09E-3AD5-49AA-9352-B0305E7EBDE9}"/>
    <pc:docChg chg="modSld">
      <pc:chgData name="Agustina Díaz" userId="7036c9b7-9ffd-4874-9e96-12fb0be74551" providerId="ADAL" clId="{9EA5B09E-3AD5-49AA-9352-B0305E7EBDE9}" dt="2026-03-30T23:51:42.483" v="28" actId="1076"/>
      <pc:docMkLst>
        <pc:docMk/>
      </pc:docMkLst>
      <pc:sldChg chg="modSp mod">
        <pc:chgData name="Agustina Díaz" userId="7036c9b7-9ffd-4874-9e96-12fb0be74551" providerId="ADAL" clId="{9EA5B09E-3AD5-49AA-9352-B0305E7EBDE9}" dt="2026-03-30T23:46:17.748" v="0" actId="14100"/>
        <pc:sldMkLst>
          <pc:docMk/>
          <pc:sldMk cId="0" sldId="256"/>
        </pc:sldMkLst>
        <pc:spChg chg="mod">
          <ac:chgData name="Agustina Díaz" userId="7036c9b7-9ffd-4874-9e96-12fb0be74551" providerId="ADAL" clId="{9EA5B09E-3AD5-49AA-9352-B0305E7EBDE9}" dt="2026-03-30T23:46:17.748" v="0" actId="14100"/>
          <ac:spMkLst>
            <pc:docMk/>
            <pc:sldMk cId="0" sldId="256"/>
            <ac:spMk id="8" creationId="{2E2EE980-EBFF-96E7-4BBB-52BF1CFF01DD}"/>
          </ac:spMkLst>
        </pc:spChg>
      </pc:sldChg>
      <pc:sldChg chg="modSp mod">
        <pc:chgData name="Agustina Díaz" userId="7036c9b7-9ffd-4874-9e96-12fb0be74551" providerId="ADAL" clId="{9EA5B09E-3AD5-49AA-9352-B0305E7EBDE9}" dt="2026-03-30T23:47:01.073" v="2" actId="14100"/>
        <pc:sldMkLst>
          <pc:docMk/>
          <pc:sldMk cId="0" sldId="258"/>
        </pc:sldMkLst>
        <pc:spChg chg="mod">
          <ac:chgData name="Agustina Díaz" userId="7036c9b7-9ffd-4874-9e96-12fb0be74551" providerId="ADAL" clId="{9EA5B09E-3AD5-49AA-9352-B0305E7EBDE9}" dt="2026-03-30T23:47:01.073" v="2" actId="14100"/>
          <ac:spMkLst>
            <pc:docMk/>
            <pc:sldMk cId="0" sldId="258"/>
            <ac:spMk id="187" creationId="{00000000-0000-0000-0000-000000000000}"/>
          </ac:spMkLst>
        </pc:spChg>
      </pc:sldChg>
      <pc:sldChg chg="modSp mod">
        <pc:chgData name="Agustina Díaz" userId="7036c9b7-9ffd-4874-9e96-12fb0be74551" providerId="ADAL" clId="{9EA5B09E-3AD5-49AA-9352-B0305E7EBDE9}" dt="2026-03-30T23:46:27.999" v="1" actId="14100"/>
        <pc:sldMkLst>
          <pc:docMk/>
          <pc:sldMk cId="0" sldId="260"/>
        </pc:sldMkLst>
        <pc:spChg chg="mod">
          <ac:chgData name="Agustina Díaz" userId="7036c9b7-9ffd-4874-9e96-12fb0be74551" providerId="ADAL" clId="{9EA5B09E-3AD5-49AA-9352-B0305E7EBDE9}" dt="2026-03-30T23:46:27.999" v="1" actId="14100"/>
          <ac:spMkLst>
            <pc:docMk/>
            <pc:sldMk cId="0" sldId="260"/>
            <ac:spMk id="199" creationId="{00000000-0000-0000-0000-000000000000}"/>
          </ac:spMkLst>
        </pc:spChg>
      </pc:sldChg>
      <pc:sldChg chg="modSp mod">
        <pc:chgData name="Agustina Díaz" userId="7036c9b7-9ffd-4874-9e96-12fb0be74551" providerId="ADAL" clId="{9EA5B09E-3AD5-49AA-9352-B0305E7EBDE9}" dt="2026-03-30T23:47:13.777" v="3" actId="1076"/>
        <pc:sldMkLst>
          <pc:docMk/>
          <pc:sldMk cId="222175237" sldId="288"/>
        </pc:sldMkLst>
        <pc:spChg chg="mod">
          <ac:chgData name="Agustina Díaz" userId="7036c9b7-9ffd-4874-9e96-12fb0be74551" providerId="ADAL" clId="{9EA5B09E-3AD5-49AA-9352-B0305E7EBDE9}" dt="2026-03-30T23:47:13.777" v="3" actId="1076"/>
          <ac:spMkLst>
            <pc:docMk/>
            <pc:sldMk cId="222175237" sldId="288"/>
            <ac:spMk id="3" creationId="{2D26362F-3093-0558-9DC5-B6AA7617A2E5}"/>
          </ac:spMkLst>
        </pc:spChg>
      </pc:sldChg>
      <pc:sldChg chg="modSp mod">
        <pc:chgData name="Agustina Díaz" userId="7036c9b7-9ffd-4874-9e96-12fb0be74551" providerId="ADAL" clId="{9EA5B09E-3AD5-49AA-9352-B0305E7EBDE9}" dt="2026-03-30T23:47:20.656" v="4" actId="1076"/>
        <pc:sldMkLst>
          <pc:docMk/>
          <pc:sldMk cId="1624030053" sldId="289"/>
        </pc:sldMkLst>
        <pc:spChg chg="mod">
          <ac:chgData name="Agustina Díaz" userId="7036c9b7-9ffd-4874-9e96-12fb0be74551" providerId="ADAL" clId="{9EA5B09E-3AD5-49AA-9352-B0305E7EBDE9}" dt="2026-03-30T23:47:20.656" v="4" actId="1076"/>
          <ac:spMkLst>
            <pc:docMk/>
            <pc:sldMk cId="1624030053" sldId="289"/>
            <ac:spMk id="3" creationId="{8043E845-316C-1201-7BE8-BBCD93F628BA}"/>
          </ac:spMkLst>
        </pc:spChg>
      </pc:sldChg>
      <pc:sldChg chg="modSp mod">
        <pc:chgData name="Agustina Díaz" userId="7036c9b7-9ffd-4874-9e96-12fb0be74551" providerId="ADAL" clId="{9EA5B09E-3AD5-49AA-9352-B0305E7EBDE9}" dt="2026-03-30T23:47:59.969" v="6" actId="1076"/>
        <pc:sldMkLst>
          <pc:docMk/>
          <pc:sldMk cId="1007544722" sldId="311"/>
        </pc:sldMkLst>
        <pc:spChg chg="mod">
          <ac:chgData name="Agustina Díaz" userId="7036c9b7-9ffd-4874-9e96-12fb0be74551" providerId="ADAL" clId="{9EA5B09E-3AD5-49AA-9352-B0305E7EBDE9}" dt="2026-03-30T23:47:59.969" v="6" actId="1076"/>
          <ac:spMkLst>
            <pc:docMk/>
            <pc:sldMk cId="1007544722" sldId="311"/>
            <ac:spMk id="199" creationId="{D00ED53D-EABD-FE07-59E8-D240703685EE}"/>
          </ac:spMkLst>
        </pc:spChg>
      </pc:sldChg>
      <pc:sldChg chg="modSp mod">
        <pc:chgData name="Agustina Díaz" userId="7036c9b7-9ffd-4874-9e96-12fb0be74551" providerId="ADAL" clId="{9EA5B09E-3AD5-49AA-9352-B0305E7EBDE9}" dt="2026-03-30T23:49:04.175" v="15" actId="14100"/>
        <pc:sldMkLst>
          <pc:docMk/>
          <pc:sldMk cId="588553703" sldId="313"/>
        </pc:sldMkLst>
        <pc:spChg chg="mod">
          <ac:chgData name="Agustina Díaz" userId="7036c9b7-9ffd-4874-9e96-12fb0be74551" providerId="ADAL" clId="{9EA5B09E-3AD5-49AA-9352-B0305E7EBDE9}" dt="2026-03-30T23:49:04.175" v="15" actId="14100"/>
          <ac:spMkLst>
            <pc:docMk/>
            <pc:sldMk cId="588553703" sldId="313"/>
            <ac:spMk id="2" creationId="{E9E022EC-44CF-1355-2071-494CD7773613}"/>
          </ac:spMkLst>
        </pc:spChg>
        <pc:spChg chg="mod">
          <ac:chgData name="Agustina Díaz" userId="7036c9b7-9ffd-4874-9e96-12fb0be74551" providerId="ADAL" clId="{9EA5B09E-3AD5-49AA-9352-B0305E7EBDE9}" dt="2026-03-30T23:48:39.941" v="10" actId="14100"/>
          <ac:spMkLst>
            <pc:docMk/>
            <pc:sldMk cId="588553703" sldId="313"/>
            <ac:spMk id="3" creationId="{B3198217-D99C-6FFF-ACAE-6B2AB264E9DF}"/>
          </ac:spMkLst>
        </pc:spChg>
      </pc:sldChg>
      <pc:sldChg chg="modSp mod">
        <pc:chgData name="Agustina Díaz" userId="7036c9b7-9ffd-4874-9e96-12fb0be74551" providerId="ADAL" clId="{9EA5B09E-3AD5-49AA-9352-B0305E7EBDE9}" dt="2026-03-30T23:51:23.597" v="26" actId="255"/>
        <pc:sldMkLst>
          <pc:docMk/>
          <pc:sldMk cId="1572282493" sldId="323"/>
        </pc:sldMkLst>
        <pc:spChg chg="mod">
          <ac:chgData name="Agustina Díaz" userId="7036c9b7-9ffd-4874-9e96-12fb0be74551" providerId="ADAL" clId="{9EA5B09E-3AD5-49AA-9352-B0305E7EBDE9}" dt="2026-03-30T23:51:23.597" v="26" actId="255"/>
          <ac:spMkLst>
            <pc:docMk/>
            <pc:sldMk cId="1572282493" sldId="323"/>
            <ac:spMk id="3" creationId="{594FEEBD-66DB-7BA3-5F2E-56EEF6AD089A}"/>
          </ac:spMkLst>
        </pc:spChg>
      </pc:sldChg>
      <pc:sldChg chg="modSp mod">
        <pc:chgData name="Agustina Díaz" userId="7036c9b7-9ffd-4874-9e96-12fb0be74551" providerId="ADAL" clId="{9EA5B09E-3AD5-49AA-9352-B0305E7EBDE9}" dt="2026-03-30T23:51:00.423" v="22" actId="14100"/>
        <pc:sldMkLst>
          <pc:docMk/>
          <pc:sldMk cId="3956287880" sldId="325"/>
        </pc:sldMkLst>
        <pc:spChg chg="mod">
          <ac:chgData name="Agustina Díaz" userId="7036c9b7-9ffd-4874-9e96-12fb0be74551" providerId="ADAL" clId="{9EA5B09E-3AD5-49AA-9352-B0305E7EBDE9}" dt="2026-03-30T23:49:57.807" v="20" actId="255"/>
          <ac:spMkLst>
            <pc:docMk/>
            <pc:sldMk cId="3956287880" sldId="325"/>
            <ac:spMk id="2" creationId="{E832A4D7-61AB-1858-4434-1AC6B2F6FB20}"/>
          </ac:spMkLst>
        </pc:spChg>
        <pc:spChg chg="mod">
          <ac:chgData name="Agustina Díaz" userId="7036c9b7-9ffd-4874-9e96-12fb0be74551" providerId="ADAL" clId="{9EA5B09E-3AD5-49AA-9352-B0305E7EBDE9}" dt="2026-03-30T23:51:00.423" v="22" actId="14100"/>
          <ac:spMkLst>
            <pc:docMk/>
            <pc:sldMk cId="3956287880" sldId="325"/>
            <ac:spMk id="3" creationId="{142953A7-6304-D566-652B-EBD46B37D302}"/>
          </ac:spMkLst>
        </pc:spChg>
      </pc:sldChg>
      <pc:sldChg chg="modSp mod">
        <pc:chgData name="Agustina Díaz" userId="7036c9b7-9ffd-4874-9e96-12fb0be74551" providerId="ADAL" clId="{9EA5B09E-3AD5-49AA-9352-B0305E7EBDE9}" dt="2026-03-30T23:51:33.858" v="27" actId="1076"/>
        <pc:sldMkLst>
          <pc:docMk/>
          <pc:sldMk cId="1037296709" sldId="326"/>
        </pc:sldMkLst>
        <pc:spChg chg="mod">
          <ac:chgData name="Agustina Díaz" userId="7036c9b7-9ffd-4874-9e96-12fb0be74551" providerId="ADAL" clId="{9EA5B09E-3AD5-49AA-9352-B0305E7EBDE9}" dt="2026-03-30T23:51:33.858" v="27" actId="1076"/>
          <ac:spMkLst>
            <pc:docMk/>
            <pc:sldMk cId="1037296709" sldId="326"/>
            <ac:spMk id="3" creationId="{64BF0FB5-BACC-1593-362C-F69B0BDB6905}"/>
          </ac:spMkLst>
        </pc:spChg>
      </pc:sldChg>
      <pc:sldChg chg="modSp mod">
        <pc:chgData name="Agustina Díaz" userId="7036c9b7-9ffd-4874-9e96-12fb0be74551" providerId="ADAL" clId="{9EA5B09E-3AD5-49AA-9352-B0305E7EBDE9}" dt="2026-03-30T23:51:42.483" v="28" actId="1076"/>
        <pc:sldMkLst>
          <pc:docMk/>
          <pc:sldMk cId="3087064235" sldId="327"/>
        </pc:sldMkLst>
        <pc:spChg chg="mod">
          <ac:chgData name="Agustina Díaz" userId="7036c9b7-9ffd-4874-9e96-12fb0be74551" providerId="ADAL" clId="{9EA5B09E-3AD5-49AA-9352-B0305E7EBDE9}" dt="2026-03-30T23:51:42.483" v="28" actId="1076"/>
          <ac:spMkLst>
            <pc:docMk/>
            <pc:sldMk cId="3087064235" sldId="327"/>
            <ac:spMk id="3" creationId="{31C8A8C8-95EA-710A-4A67-26CEA1F2FD6F}"/>
          </ac:spMkLst>
        </pc:spChg>
      </pc:sldChg>
    </pc:docChg>
  </pc:docChgLst>
  <pc:docChgLst>
    <pc:chgData name="Rhea Suarez, MPH, CHES®" userId="d7b81ad1-5e88-443e-b1a8-797ac5149395" providerId="ADAL" clId="{C69606C6-78A1-4B5B-98FB-A1179A5B39EA}"/>
    <pc:docChg chg="modSld">
      <pc:chgData name="Rhea Suarez, MPH, CHES®" userId="d7b81ad1-5e88-443e-b1a8-797ac5149395" providerId="ADAL" clId="{C69606C6-78A1-4B5B-98FB-A1179A5B39EA}" dt="2026-04-24T12:53:52.790" v="22" actId="14100"/>
      <pc:docMkLst>
        <pc:docMk/>
      </pc:docMkLst>
      <pc:sldChg chg="modSp mod">
        <pc:chgData name="Rhea Suarez, MPH, CHES®" userId="d7b81ad1-5e88-443e-b1a8-797ac5149395" providerId="ADAL" clId="{C69606C6-78A1-4B5B-98FB-A1179A5B39EA}" dt="2026-04-24T12:45:47.624" v="5"/>
        <pc:sldMkLst>
          <pc:docMk/>
          <pc:sldMk cId="0" sldId="258"/>
        </pc:sldMkLst>
        <pc:spChg chg="mod">
          <ac:chgData name="Rhea Suarez, MPH, CHES®" userId="d7b81ad1-5e88-443e-b1a8-797ac5149395" providerId="ADAL" clId="{C69606C6-78A1-4B5B-98FB-A1179A5B39EA}" dt="2026-04-24T12:45:47.624" v="5"/>
          <ac:spMkLst>
            <pc:docMk/>
            <pc:sldMk cId="0" sldId="258"/>
            <ac:spMk id="187" creationId="{00000000-0000-0000-0000-000000000000}"/>
          </ac:spMkLst>
        </pc:spChg>
      </pc:sldChg>
      <pc:sldChg chg="modSp mod">
        <pc:chgData name="Rhea Suarez, MPH, CHES®" userId="d7b81ad1-5e88-443e-b1a8-797ac5149395" providerId="ADAL" clId="{C69606C6-78A1-4B5B-98FB-A1179A5B39EA}" dt="2026-04-24T12:46:33.191" v="6" actId="14100"/>
        <pc:sldMkLst>
          <pc:docMk/>
          <pc:sldMk cId="222175237" sldId="288"/>
        </pc:sldMkLst>
        <pc:spChg chg="mod">
          <ac:chgData name="Rhea Suarez, MPH, CHES®" userId="d7b81ad1-5e88-443e-b1a8-797ac5149395" providerId="ADAL" clId="{C69606C6-78A1-4B5B-98FB-A1179A5B39EA}" dt="2026-04-24T12:46:33.191" v="6" actId="14100"/>
          <ac:spMkLst>
            <pc:docMk/>
            <pc:sldMk cId="222175237" sldId="288"/>
            <ac:spMk id="3" creationId="{2D26362F-3093-0558-9DC5-B6AA7617A2E5}"/>
          </ac:spMkLst>
        </pc:spChg>
      </pc:sldChg>
      <pc:sldChg chg="modSp mod">
        <pc:chgData name="Rhea Suarez, MPH, CHES®" userId="d7b81ad1-5e88-443e-b1a8-797ac5149395" providerId="ADAL" clId="{C69606C6-78A1-4B5B-98FB-A1179A5B39EA}" dt="2026-04-24T12:53:52.790" v="22" actId="14100"/>
        <pc:sldMkLst>
          <pc:docMk/>
          <pc:sldMk cId="211318371" sldId="324"/>
        </pc:sldMkLst>
        <pc:spChg chg="mod">
          <ac:chgData name="Rhea Suarez, MPH, CHES®" userId="d7b81ad1-5e88-443e-b1a8-797ac5149395" providerId="ADAL" clId="{C69606C6-78A1-4B5B-98FB-A1179A5B39EA}" dt="2026-04-24T12:53:52.790" v="22" actId="14100"/>
          <ac:spMkLst>
            <pc:docMk/>
            <pc:sldMk cId="211318371" sldId="324"/>
            <ac:spMk id="3" creationId="{6BA941FE-7D6A-4014-7563-5C33FB83E4B5}"/>
          </ac:spMkLst>
        </pc:spChg>
      </pc:sldChg>
    </pc:docChg>
  </pc:docChgLst>
</pc:chgInfo>
</file>

<file path=ppt/comments/modernComment_157_14DA247F.xml><?xml version="1.0" encoding="utf-8"?>
<p188:cmLst xmlns:a="http://schemas.openxmlformats.org/drawingml/2006/main" xmlns:r="http://schemas.openxmlformats.org/officeDocument/2006/relationships" xmlns:p188="http://schemas.microsoft.com/office/powerpoint/2018/8/main">
  <p188:cm id="{04041AFE-AED4-244F-B0FC-ADBB82B65434}" authorId="{0FD61DC0-F85E-CD7F-5013-5E89B84E0DDA}" created="2025-12-17T15:45:06.841">
    <ac:txMkLst xmlns:ac="http://schemas.microsoft.com/office/drawing/2013/main/command">
      <pc:docMk xmlns:pc="http://schemas.microsoft.com/office/powerpoint/2013/main/command"/>
      <pc:sldMk xmlns:pc="http://schemas.microsoft.com/office/powerpoint/2013/main/command" cId="349840511" sldId="343"/>
      <ac:spMk id="3" creationId="{D3430BBA-32F2-E94A-F2AA-D5A39610C294}"/>
      <ac:txMk cp="0" len="10">
        <ac:context len="33" hash="3658679349"/>
      </ac:txMk>
    </ac:txMkLst>
    <p188:pos x="2192867" y="602782"/>
    <p188:txBody>
      <a:bodyPr/>
      <a:lstStyle/>
      <a:p>
        <a:r>
          <a:rPr lang="en-US"/>
          <a:t>Kidney Health Coaches: Please feel free to include your contact information on this slide, such as your name, email address, or phone number.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00973735"/>
      </p:ext>
    </p:extLst>
  </p:cSld>
  <p:clrMap bg1="dk1" tx1="lt1" bg2="dk2" tx2="lt2" accent1="accent1" accent2="accent2" accent3="accent3" accent4="accent4" accent5="accent5" accent6="accent6" hlink="hlink" folHlink="folHlink"/>
  <p:notesStyle>
    <a:lvl1pPr latinLnBrk="0">
      <a:defRPr sz="1200">
        <a:solidFill>
          <a:srgbClr val="00599C"/>
        </a:solidFill>
        <a:latin typeface="+mj-lt"/>
        <a:ea typeface="+mj-ea"/>
        <a:cs typeface="+mj-cs"/>
        <a:sym typeface="Calibri"/>
      </a:defRPr>
    </a:lvl1pPr>
    <a:lvl2pPr indent="228600" latinLnBrk="0">
      <a:defRPr sz="1200">
        <a:solidFill>
          <a:srgbClr val="00599C"/>
        </a:solidFill>
        <a:latin typeface="+mj-lt"/>
        <a:ea typeface="+mj-ea"/>
        <a:cs typeface="+mj-cs"/>
        <a:sym typeface="Calibri"/>
      </a:defRPr>
    </a:lvl2pPr>
    <a:lvl3pPr indent="457200" latinLnBrk="0">
      <a:defRPr sz="1200">
        <a:solidFill>
          <a:srgbClr val="00599C"/>
        </a:solidFill>
        <a:latin typeface="+mj-lt"/>
        <a:ea typeface="+mj-ea"/>
        <a:cs typeface="+mj-cs"/>
        <a:sym typeface="Calibri"/>
      </a:defRPr>
    </a:lvl3pPr>
    <a:lvl4pPr indent="685800" latinLnBrk="0">
      <a:defRPr sz="1200">
        <a:solidFill>
          <a:srgbClr val="00599C"/>
        </a:solidFill>
        <a:latin typeface="+mj-lt"/>
        <a:ea typeface="+mj-ea"/>
        <a:cs typeface="+mj-cs"/>
        <a:sym typeface="Calibri"/>
      </a:defRPr>
    </a:lvl4pPr>
    <a:lvl5pPr indent="914400" latinLnBrk="0">
      <a:defRPr sz="1200">
        <a:solidFill>
          <a:srgbClr val="00599C"/>
        </a:solidFill>
        <a:latin typeface="+mj-lt"/>
        <a:ea typeface="+mj-ea"/>
        <a:cs typeface="+mj-cs"/>
        <a:sym typeface="Calibri"/>
      </a:defRPr>
    </a:lvl5pPr>
    <a:lvl6pPr indent="1143000" latinLnBrk="0">
      <a:defRPr sz="1200">
        <a:solidFill>
          <a:srgbClr val="00599C"/>
        </a:solidFill>
        <a:latin typeface="+mj-lt"/>
        <a:ea typeface="+mj-ea"/>
        <a:cs typeface="+mj-cs"/>
        <a:sym typeface="Calibri"/>
      </a:defRPr>
    </a:lvl6pPr>
    <a:lvl7pPr indent="1371600" latinLnBrk="0">
      <a:defRPr sz="1200">
        <a:solidFill>
          <a:srgbClr val="00599C"/>
        </a:solidFill>
        <a:latin typeface="+mj-lt"/>
        <a:ea typeface="+mj-ea"/>
        <a:cs typeface="+mj-cs"/>
        <a:sym typeface="Calibri"/>
      </a:defRPr>
    </a:lvl7pPr>
    <a:lvl8pPr indent="1600200" latinLnBrk="0">
      <a:defRPr sz="1200">
        <a:solidFill>
          <a:srgbClr val="00599C"/>
        </a:solidFill>
        <a:latin typeface="+mj-lt"/>
        <a:ea typeface="+mj-ea"/>
        <a:cs typeface="+mj-cs"/>
        <a:sym typeface="Calibri"/>
      </a:defRPr>
    </a:lvl8pPr>
    <a:lvl9pPr indent="1828800" latinLnBrk="0">
      <a:defRPr sz="1200">
        <a:solidFill>
          <a:srgbClr val="00599C"/>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defTabSz="1863640">
              <a:defRPr/>
            </a:pPr>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ES" sz="1200" b="0" i="0" dirty="0">
                <a:solidFill>
                  <a:srgbClr val="00599C"/>
                </a:solidFill>
                <a:effectLst/>
                <a:latin typeface="+mj-lt"/>
                <a:ea typeface="+mj-ea"/>
                <a:cs typeface="+mj-cs"/>
                <a:sym typeface="Calibri"/>
              </a:rPr>
              <a:t>Actualmente existen tratamientos aprobados y recomendados, incluyendo pastillas e inyectables para las personas con CRM. Esto puede incluir tratamiento con múltiples medicamentos para ralentizar eficientemente la enfermedad renal y proteger contra la enfermedad cardiovascular (o del corazón). Cada medicamento funciona de una manera distinta para mejorar nuestra salud, lo que significa que deben tomarse de constantemente, tal como han sido recetados. </a:t>
            </a:r>
            <a:endParaRPr lang="en-US" dirty="0"/>
          </a:p>
        </p:txBody>
      </p:sp>
    </p:spTree>
    <p:extLst>
      <p:ext uri="{BB962C8B-B14F-4D97-AF65-F5344CB8AC3E}">
        <p14:creationId xmlns:p14="http://schemas.microsoft.com/office/powerpoint/2010/main" val="10897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29DB-895F-FD6A-98B6-DCF27C2CD1C1}"/>
            </a:ext>
          </a:extLst>
        </p:cNvPr>
        <p:cNvGrpSpPr/>
        <p:nvPr/>
      </p:nvGrpSpPr>
      <p:grpSpPr>
        <a:xfrm>
          <a:off x="0" y="0"/>
          <a:ext cx="0" cy="0"/>
          <a:chOff x="0" y="0"/>
          <a:chExt cx="0" cy="0"/>
        </a:xfrm>
      </p:grpSpPr>
      <p:sp>
        <p:nvSpPr>
          <p:cNvPr id="202" name="Shape 202">
            <a:extLst>
              <a:ext uri="{FF2B5EF4-FFF2-40B4-BE49-F238E27FC236}">
                <a16:creationId xmlns:a16="http://schemas.microsoft.com/office/drawing/2014/main" id="{1CBE7C85-1670-FB37-ADCA-B24B2C94CEB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a:extLst>
              <a:ext uri="{FF2B5EF4-FFF2-40B4-BE49-F238E27FC236}">
                <a16:creationId xmlns:a16="http://schemas.microsoft.com/office/drawing/2014/main" id="{AECEE414-4413-FF25-F0F5-4E7CB9967521}"/>
              </a:ext>
            </a:extLst>
          </p:cNvPr>
          <p:cNvSpPr>
            <a:spLocks noGrp="1"/>
          </p:cNvSpPr>
          <p:nvPr>
            <p:ph type="body" sz="quarter" idx="1"/>
          </p:nvPr>
        </p:nvSpPr>
        <p:spPr>
          <a:prstGeom prst="rect">
            <a:avLst/>
          </a:prstGeom>
        </p:spPr>
        <p:txBody>
          <a:bodyPr/>
          <a:lstStyle>
            <a:lvl1pPr>
              <a:defRPr>
                <a:solidFill>
                  <a:srgbClr val="000000"/>
                </a:solidFill>
              </a:defRPr>
            </a:lvl1pPr>
          </a:lstStyle>
          <a:p>
            <a:endParaRPr lang="en-US"/>
          </a:p>
        </p:txBody>
      </p:sp>
    </p:spTree>
    <p:extLst>
      <p:ext uri="{BB962C8B-B14F-4D97-AF65-F5344CB8AC3E}">
        <p14:creationId xmlns:p14="http://schemas.microsoft.com/office/powerpoint/2010/main" val="269118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4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lvl1pPr>
              <a:defRPr>
                <a:solidFill>
                  <a:srgbClr val="000000"/>
                </a:solidFill>
              </a:defRPr>
            </a:lvl1p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856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956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738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098C7-D985-2F08-BC00-BB0CB00D0DE0}"/>
            </a:ext>
          </a:extLst>
        </p:cNvPr>
        <p:cNvGrpSpPr/>
        <p:nvPr/>
      </p:nvGrpSpPr>
      <p:grpSpPr>
        <a:xfrm>
          <a:off x="0" y="0"/>
          <a:ext cx="0" cy="0"/>
          <a:chOff x="0" y="0"/>
          <a:chExt cx="0" cy="0"/>
        </a:xfrm>
      </p:grpSpPr>
      <p:sp>
        <p:nvSpPr>
          <p:cNvPr id="202" name="Shape 202">
            <a:extLst>
              <a:ext uri="{FF2B5EF4-FFF2-40B4-BE49-F238E27FC236}">
                <a16:creationId xmlns:a16="http://schemas.microsoft.com/office/drawing/2014/main" id="{ECA953A0-0EAC-82DF-5D91-5AE741BB3C3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a:extLst>
              <a:ext uri="{FF2B5EF4-FFF2-40B4-BE49-F238E27FC236}">
                <a16:creationId xmlns:a16="http://schemas.microsoft.com/office/drawing/2014/main" id="{4A41EDFD-1A96-CFEA-7C91-D60D9680DA87}"/>
              </a:ext>
            </a:extLst>
          </p:cNvPr>
          <p:cNvSpPr>
            <a:spLocks noGrp="1"/>
          </p:cNvSpPr>
          <p:nvPr>
            <p:ph type="body" sz="quarter" idx="1"/>
          </p:nvPr>
        </p:nvSpPr>
        <p:spPr>
          <a:prstGeom prst="rect">
            <a:avLst/>
          </a:prstGeom>
        </p:spPr>
        <p:txBody>
          <a:bodyPr/>
          <a:lstStyle>
            <a:lvl1pPr>
              <a:defRPr>
                <a:solidFill>
                  <a:srgbClr val="000000"/>
                </a:solidFill>
              </a:defRPr>
            </a:lvl1pPr>
          </a:lstStyle>
          <a:p>
            <a:endParaRPr lang="en-US"/>
          </a:p>
        </p:txBody>
      </p:sp>
    </p:spTree>
    <p:extLst>
      <p:ext uri="{BB962C8B-B14F-4D97-AF65-F5344CB8AC3E}">
        <p14:creationId xmlns:p14="http://schemas.microsoft.com/office/powerpoint/2010/main" val="186376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307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A311D-A8A7-4892-AEC0-5EE6A9BEB22A}"/>
            </a:ext>
          </a:extLst>
        </p:cNvPr>
        <p:cNvGrpSpPr/>
        <p:nvPr/>
      </p:nvGrpSpPr>
      <p:grpSpPr>
        <a:xfrm>
          <a:off x="0" y="0"/>
          <a:ext cx="0" cy="0"/>
          <a:chOff x="0" y="0"/>
          <a:chExt cx="0" cy="0"/>
        </a:xfrm>
      </p:grpSpPr>
      <p:sp>
        <p:nvSpPr>
          <p:cNvPr id="202" name="Shape 202">
            <a:extLst>
              <a:ext uri="{FF2B5EF4-FFF2-40B4-BE49-F238E27FC236}">
                <a16:creationId xmlns:a16="http://schemas.microsoft.com/office/drawing/2014/main" id="{CB87776C-5EE1-FACD-5E28-23035E569FA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a:extLst>
              <a:ext uri="{FF2B5EF4-FFF2-40B4-BE49-F238E27FC236}">
                <a16:creationId xmlns:a16="http://schemas.microsoft.com/office/drawing/2014/main" id="{20601CAB-B0D2-5169-8854-24FBAE5A3455}"/>
              </a:ext>
            </a:extLst>
          </p:cNvPr>
          <p:cNvSpPr>
            <a:spLocks noGrp="1"/>
          </p:cNvSpPr>
          <p:nvPr>
            <p:ph type="body" sz="quarter" idx="1"/>
          </p:nvPr>
        </p:nvSpPr>
        <p:spPr>
          <a:prstGeom prst="rect">
            <a:avLst/>
          </a:prstGeom>
        </p:spPr>
        <p:txBody>
          <a:bodyPr/>
          <a:lstStyle>
            <a:lvl1pPr>
              <a:defRPr>
                <a:solidFill>
                  <a:srgbClr val="000000"/>
                </a:solidFill>
              </a:defRPr>
            </a:lvl1pPr>
          </a:lstStyle>
          <a:p>
            <a:endParaRPr lang="en-US"/>
          </a:p>
        </p:txBody>
      </p:sp>
    </p:spTree>
    <p:extLst>
      <p:ext uri="{BB962C8B-B14F-4D97-AF65-F5344CB8AC3E}">
        <p14:creationId xmlns:p14="http://schemas.microsoft.com/office/powerpoint/2010/main" val="2257060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5" name="Title 4">
            <a:extLst>
              <a:ext uri="{FF2B5EF4-FFF2-40B4-BE49-F238E27FC236}">
                <a16:creationId xmlns:a16="http://schemas.microsoft.com/office/drawing/2014/main" id="{0617565E-84E0-F06E-9F6D-ADAE75A294B7}"/>
              </a:ext>
            </a:extLst>
          </p:cNvPr>
          <p:cNvSpPr>
            <a:spLocks noGrp="1"/>
          </p:cNvSpPr>
          <p:nvPr>
            <p:ph type="ctrTitle"/>
          </p:nvPr>
        </p:nvSpPr>
        <p:spPr>
          <a:xfrm>
            <a:off x="812800" y="2326640"/>
            <a:ext cx="9144000" cy="2387600"/>
          </a:xfrm>
        </p:spPr>
        <p:txBody>
          <a:bodyPr anchor="b"/>
          <a:lstStyle>
            <a:lvl1pPr algn="ctr">
              <a:defRPr sz="6000"/>
            </a:lvl1pPr>
          </a:lstStyle>
          <a:p>
            <a:r>
              <a:rPr lang="en-US"/>
              <a:t>Click to edit Master title style</a:t>
            </a:r>
          </a:p>
        </p:txBody>
      </p:sp>
    </p:spTree>
    <p:custDataLst>
      <p:tags r:id="rId1"/>
    </p:custData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card">
    <p:bg>
      <p:bgPr>
        <a:solidFill>
          <a:srgbClr val="00599C"/>
        </a:solidFill>
        <a:effectLst/>
      </p:bgPr>
    </p:bg>
    <p:spTree>
      <p:nvGrpSpPr>
        <p:cNvPr id="1" name=""/>
        <p:cNvGrpSpPr/>
        <p:nvPr/>
      </p:nvGrpSpPr>
      <p:grpSpPr>
        <a:xfrm>
          <a:off x="0" y="0"/>
          <a:ext cx="0" cy="0"/>
          <a:chOff x="0" y="0"/>
          <a:chExt cx="0" cy="0"/>
        </a:xfrm>
      </p:grpSpPr>
      <p:sp>
        <p:nvSpPr>
          <p:cNvPr id="2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0" name="Picture 8" descr="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31" name="AKF_Logo+Tagline_Rev.pdf" descr="AKF_Logo+Tagline_Rev.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32" name="Body Level One…"/>
          <p:cNvSpPr txBox="1">
            <a:spLocks noGrp="1"/>
          </p:cNvSpPr>
          <p:nvPr>
            <p:ph type="body" sz="quarter" idx="1" hasCustomPrompt="1"/>
          </p:nvPr>
        </p:nvSpPr>
        <p:spPr>
          <a:xfrm>
            <a:off x="1999269" y="351038"/>
            <a:ext cx="1790308" cy="216633"/>
          </a:xfrm>
          <a:prstGeom prst="rect">
            <a:avLst/>
          </a:prstGeom>
        </p:spPr>
        <p:txBody>
          <a:bodyPr>
            <a:normAutofit/>
          </a:bodyPr>
          <a:lstStyle>
            <a:lvl1pPr>
              <a:defRPr sz="1000" cap="none" spc="300">
                <a:solidFill>
                  <a:srgbClr val="FFFFFF"/>
                </a:solidFill>
              </a:defRPr>
            </a:lvl1pPr>
            <a:lvl2pPr>
              <a:defRPr sz="1000" cap="none" spc="300">
                <a:solidFill>
                  <a:srgbClr val="FFFFFF"/>
                </a:solidFill>
              </a:defRPr>
            </a:lvl2pPr>
            <a:lvl3pPr>
              <a:defRPr sz="1000" cap="none" spc="300">
                <a:solidFill>
                  <a:srgbClr val="FFFFFF"/>
                </a:solidFill>
              </a:defRPr>
            </a:lvl3pPr>
            <a:lvl4pPr>
              <a:defRPr sz="1000" cap="none" spc="300">
                <a:solidFill>
                  <a:srgbClr val="FFFFFF"/>
                </a:solidFill>
              </a:defRPr>
            </a:lvl4pPr>
            <a:lvl5pPr>
              <a:defRPr sz="1000" cap="none" spc="300">
                <a:solidFill>
                  <a:srgbClr val="FFFFFF"/>
                </a:solidFill>
              </a:defRPr>
            </a:lvl5pPr>
          </a:lstStyle>
          <a:p>
            <a:r>
              <a:t>MODULE X</a:t>
            </a:r>
          </a:p>
          <a:p>
            <a:pPr lvl="1"/>
            <a:endParaRPr/>
          </a:p>
          <a:p>
            <a:pPr lvl="2"/>
            <a:endParaRPr/>
          </a:p>
          <a:p>
            <a:pPr lvl="3"/>
            <a:endParaRPr/>
          </a:p>
          <a:p>
            <a:pPr lvl="4"/>
            <a:endParaRPr/>
          </a:p>
        </p:txBody>
      </p:sp>
      <p:pic>
        <p:nvPicPr>
          <p:cNvPr id="33" name="Picture 3" descr="Picture 3"/>
          <p:cNvPicPr>
            <a:picLocks noChangeAspect="1"/>
          </p:cNvPicPr>
          <p:nvPr/>
        </p:nvPicPr>
        <p:blipFill>
          <a:blip r:embed="rId5"/>
          <a:stretch>
            <a:fillRect/>
          </a:stretch>
        </p:blipFill>
        <p:spPr>
          <a:xfrm>
            <a:off x="8402019" y="1016013"/>
            <a:ext cx="3789981" cy="5522900"/>
          </a:xfrm>
          <a:prstGeom prst="rect">
            <a:avLst/>
          </a:prstGeom>
          <a:ln w="12700">
            <a:miter lim="400000"/>
          </a:ln>
        </p:spPr>
      </p:pic>
      <p:sp>
        <p:nvSpPr>
          <p:cNvPr id="3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3" name="Picture 2" descr="A black and white logo&#10;&#10;Description automatically generated">
            <a:extLst>
              <a:ext uri="{FF2B5EF4-FFF2-40B4-BE49-F238E27FC236}">
                <a16:creationId xmlns:a16="http://schemas.microsoft.com/office/drawing/2014/main" id="{6E5A0D96-5B47-FE0F-8846-29A95A0804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5166"/>
          <a:stretch/>
        </p:blipFill>
        <p:spPr>
          <a:xfrm>
            <a:off x="599297" y="-103140"/>
            <a:ext cx="1399972" cy="1062490"/>
          </a:xfrm>
          <a:prstGeom prst="rect">
            <a:avLst/>
          </a:prstGeom>
        </p:spPr>
      </p:pic>
    </p:spTree>
    <p:custDataLst>
      <p:tags r:id="rId1"/>
    </p:custData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Column">
    <p:spTree>
      <p:nvGrpSpPr>
        <p:cNvPr id="1" name=""/>
        <p:cNvGrpSpPr/>
        <p:nvPr/>
      </p:nvGrpSpPr>
      <p:grpSpPr>
        <a:xfrm>
          <a:off x="0" y="0"/>
          <a:ext cx="0" cy="0"/>
          <a:chOff x="0" y="0"/>
          <a:chExt cx="0" cy="0"/>
        </a:xfrm>
      </p:grpSpPr>
      <p:sp>
        <p:nvSpPr>
          <p:cNvPr id="41"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42" name="Picture 8" descr="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3" name="AKF_Logo+Tagline_Rev.pdf" descr="AKF_Logo+Tagline_Rev.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44"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45" name="Body Level One…"/>
          <p:cNvSpPr txBox="1">
            <a:spLocks noGrp="1"/>
          </p:cNvSpPr>
          <p:nvPr>
            <p:ph type="body" idx="1"/>
          </p:nvPr>
        </p:nvSpPr>
        <p:spPr>
          <a:xfrm>
            <a:off x="838200" y="2157351"/>
            <a:ext cx="10515600" cy="3734335"/>
          </a:xfrm>
          <a:prstGeom prst="rect">
            <a:avLst/>
          </a:prstGeom>
        </p:spPr>
        <p:txBody>
          <a:bodyPr/>
          <a:lstStyle>
            <a:lvl1pPr marL="228600" indent="-228600">
              <a:buClr>
                <a:srgbClr val="00599C"/>
              </a:buClr>
              <a:buSzPct val="100000"/>
              <a:buFont typeface="Arial"/>
              <a:buChar char="•"/>
              <a:defRPr sz="2400" b="0" cap="none"/>
            </a:lvl1pPr>
            <a:lvl2pPr marL="697230" indent="-240030">
              <a:buClr>
                <a:srgbClr val="00599C"/>
              </a:buClr>
              <a:buSzPct val="100000"/>
              <a:buFont typeface="Arial"/>
              <a:buChar char="•"/>
              <a:defRPr sz="2400" b="0" cap="none"/>
            </a:lvl2pPr>
            <a:lvl3pPr marL="1219200" indent="-304800">
              <a:buClr>
                <a:srgbClr val="00599C"/>
              </a:buClr>
              <a:buSzPct val="100000"/>
              <a:buFont typeface="Arial"/>
              <a:buChar char="•"/>
              <a:defRPr sz="2400" b="0" cap="none"/>
            </a:lvl3pPr>
            <a:lvl4pPr marL="1676400" indent="-304800">
              <a:buClr>
                <a:srgbClr val="00599C"/>
              </a:buClr>
              <a:buSzPct val="100000"/>
              <a:buFont typeface="Arial"/>
              <a:buChar char="•"/>
              <a:defRPr sz="2400" b="0" cap="none"/>
            </a:lvl4pPr>
            <a:lvl5pPr marL="2133600" indent="-304800">
              <a:buClr>
                <a:srgbClr val="00599C"/>
              </a:buClr>
              <a:buSzPct val="100000"/>
              <a:buFont typeface="Arial"/>
              <a:buChar char="•"/>
              <a:defRPr sz="2400" b="0" cap="none"/>
            </a:lvl5pPr>
          </a:lstStyle>
          <a:p>
            <a:r>
              <a:t>Body Level One</a:t>
            </a:r>
          </a:p>
          <a:p>
            <a:pPr lvl="1"/>
            <a:r>
              <a:t>Body Level Two</a:t>
            </a:r>
          </a:p>
          <a:p>
            <a:pPr lvl="2"/>
            <a:r>
              <a:t>Body Level Three</a:t>
            </a:r>
          </a:p>
          <a:p>
            <a:pPr lvl="3"/>
            <a:r>
              <a:t>Body Level Four</a:t>
            </a:r>
          </a:p>
          <a:p>
            <a:pPr lvl="4"/>
            <a:r>
              <a:t>Body Level Five</a:t>
            </a:r>
          </a:p>
        </p:txBody>
      </p:sp>
      <p:sp>
        <p:nvSpPr>
          <p:cNvPr id="46" name="Straight Connector 7"/>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2" name="Picture 1" descr="A black and white logo&#10;&#10;Description automatically generated">
            <a:extLst>
              <a:ext uri="{FF2B5EF4-FFF2-40B4-BE49-F238E27FC236}">
                <a16:creationId xmlns:a16="http://schemas.microsoft.com/office/drawing/2014/main" id="{F8A8CF26-0F12-26EF-CABF-DB8F83B9BB6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5166"/>
          <a:stretch/>
        </p:blipFill>
        <p:spPr>
          <a:xfrm>
            <a:off x="599297" y="-103140"/>
            <a:ext cx="1399972" cy="1062490"/>
          </a:xfrm>
          <a:prstGeom prst="rect">
            <a:avLst/>
          </a:prstGeom>
        </p:spPr>
      </p:pic>
    </p:spTree>
    <p:custDataLst>
      <p:tags r:id="rId1"/>
    </p:custData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hart slide">
    <p:spTree>
      <p:nvGrpSpPr>
        <p:cNvPr id="1" name=""/>
        <p:cNvGrpSpPr/>
        <p:nvPr/>
      </p:nvGrpSpPr>
      <p:grpSpPr>
        <a:xfrm>
          <a:off x="0" y="0"/>
          <a:ext cx="0" cy="0"/>
          <a:chOff x="0" y="0"/>
          <a:chExt cx="0" cy="0"/>
        </a:xfrm>
      </p:grpSpPr>
      <p:sp>
        <p:nvSpPr>
          <p:cNvPr id="149"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150" name="Picture 8" descr="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151" name="AKF_Logo+Tagline_Rev.pdf" descr="AKF_Logo+Tagline_Rev.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092" y="239207"/>
            <a:ext cx="2144709" cy="377796"/>
          </a:xfrm>
          <a:prstGeom prst="rect">
            <a:avLst/>
          </a:prstGeom>
          <a:ln w="12700">
            <a:miter lim="400000"/>
          </a:ln>
        </p:spPr>
      </p:pic>
      <p:sp>
        <p:nvSpPr>
          <p:cNvPr id="152" name="Insert slide title"/>
          <p:cNvSpPr txBox="1">
            <a:spLocks noGrp="1"/>
          </p:cNvSpPr>
          <p:nvPr>
            <p:ph type="title" hasCustomPrompt="1"/>
          </p:nvPr>
        </p:nvSpPr>
        <p:spPr>
          <a:xfrm>
            <a:off x="838200" y="1032336"/>
            <a:ext cx="10515600" cy="647645"/>
          </a:xfrm>
          <a:prstGeom prst="rect">
            <a:avLst/>
          </a:prstGeom>
        </p:spPr>
        <p:txBody>
          <a:bodyPr lIns="0" tIns="0" rIns="0" bIns="0" anchor="b"/>
          <a:lstStyle/>
          <a:p>
            <a:r>
              <a:t>Insert slide title</a:t>
            </a:r>
          </a:p>
        </p:txBody>
      </p:sp>
      <p:sp>
        <p:nvSpPr>
          <p:cNvPr id="153" name="Straight Connector 13"/>
          <p:cNvSpPr/>
          <p:nvPr/>
        </p:nvSpPr>
        <p:spPr>
          <a:xfrm>
            <a:off x="838200" y="1679979"/>
            <a:ext cx="10515600"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2" name="Picture 1" descr="A black and white logo&#10;&#10;Description automatically generated">
            <a:extLst>
              <a:ext uri="{FF2B5EF4-FFF2-40B4-BE49-F238E27FC236}">
                <a16:creationId xmlns:a16="http://schemas.microsoft.com/office/drawing/2014/main" id="{FCB29656-0934-9D36-0397-FE63591EF71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5166"/>
          <a:stretch/>
        </p:blipFill>
        <p:spPr>
          <a:xfrm>
            <a:off x="599297" y="-103140"/>
            <a:ext cx="1399972" cy="106249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5.png"/><Relationship Id="rId5" Type="http://schemas.openxmlformats.org/officeDocument/2006/relationships/theme" Target="../theme/theme1.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1"/>
            <a:ext cx="12192000" cy="856213"/>
          </a:xfrm>
          <a:prstGeom prst="rect">
            <a:avLst/>
          </a:prstGeom>
          <a:solidFill>
            <a:srgbClr val="00599C"/>
          </a:solidFill>
          <a:ln w="12700">
            <a:miter lim="400000"/>
          </a:ln>
        </p:spPr>
        <p:txBody>
          <a:bodyPr lIns="45719" rIns="45719" anchor="ctr"/>
          <a:lstStyle/>
          <a:p>
            <a:pPr algn="ctr">
              <a:defRPr sz="1400" b="1">
                <a:solidFill>
                  <a:srgbClr val="FFFFFF"/>
                </a:solidFill>
              </a:defRPr>
            </a:pPr>
            <a:endParaRPr/>
          </a:p>
        </p:txBody>
      </p:sp>
      <p:pic>
        <p:nvPicPr>
          <p:cNvPr id="3" name="Picture 8" descr="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8200" y="116981"/>
            <a:ext cx="940724" cy="622249"/>
          </a:xfrm>
          <a:prstGeom prst="rect">
            <a:avLst/>
          </a:prstGeom>
          <a:ln w="12700">
            <a:miter lim="400000"/>
          </a:ln>
        </p:spPr>
      </p:pic>
      <p:pic>
        <p:nvPicPr>
          <p:cNvPr id="4" name="Picture 10" descr="Picture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09092" y="239208"/>
            <a:ext cx="2144709" cy="377794"/>
          </a:xfrm>
          <a:prstGeom prst="rect">
            <a:avLst/>
          </a:prstGeom>
          <a:ln w="12700">
            <a:miter lim="400000"/>
          </a:ln>
        </p:spPr>
      </p:pic>
      <p:pic>
        <p:nvPicPr>
          <p:cNvPr id="5" name="Picture 19" descr="Picture 19"/>
          <p:cNvPicPr>
            <a:picLocks noChangeAspect="1"/>
          </p:cNvPicPr>
          <p:nvPr/>
        </p:nvPicPr>
        <p:blipFill>
          <a:blip r:embed="rId9"/>
          <a:stretch>
            <a:fillRect/>
          </a:stretch>
        </p:blipFill>
        <p:spPr>
          <a:xfrm>
            <a:off x="-109872" y="0"/>
            <a:ext cx="12301872" cy="6919802"/>
          </a:xfrm>
          <a:prstGeom prst="rect">
            <a:avLst/>
          </a:prstGeom>
          <a:ln w="12700">
            <a:miter lim="400000"/>
          </a:ln>
        </p:spPr>
      </p:pic>
      <p:sp>
        <p:nvSpPr>
          <p:cNvPr id="6" name="TextBox 7"/>
          <p:cNvSpPr txBox="1"/>
          <p:nvPr/>
        </p:nvSpPr>
        <p:spPr>
          <a:xfrm>
            <a:off x="2005655" y="326866"/>
            <a:ext cx="2136372" cy="256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b="1" spc="300">
                <a:solidFill>
                  <a:srgbClr val="FFFFFF"/>
                </a:solidFill>
                <a:latin typeface="+mj-lt"/>
                <a:ea typeface="+mj-ea"/>
                <a:cs typeface="+mj-cs"/>
                <a:sym typeface="Calibri"/>
              </a:defRPr>
            </a:lvl1pPr>
          </a:lstStyle>
          <a:p>
            <a:r>
              <a:t>MODULE X</a:t>
            </a:r>
          </a:p>
        </p:txBody>
      </p:sp>
      <p:pic>
        <p:nvPicPr>
          <p:cNvPr id="7" name="Picture 14" descr="Picture 14"/>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31850" y="326866"/>
            <a:ext cx="1443518" cy="954828"/>
          </a:xfrm>
          <a:prstGeom prst="rect">
            <a:avLst/>
          </a:prstGeom>
          <a:ln w="12700">
            <a:miter lim="400000"/>
          </a:ln>
        </p:spPr>
      </p:pic>
      <p:pic>
        <p:nvPicPr>
          <p:cNvPr id="10" name="AKF_Logo+Tagline_CMYK.pdf" descr="AKF_Logo+Tagline_CMYK.pdf"/>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2690901" y="595072"/>
            <a:ext cx="2276287" cy="433289"/>
          </a:xfrm>
          <a:prstGeom prst="rect">
            <a:avLst/>
          </a:prstGeom>
          <a:ln w="12700">
            <a:miter lim="400000"/>
          </a:ln>
        </p:spPr>
      </p:pic>
      <p:sp>
        <p:nvSpPr>
          <p:cNvPr id="12" name="TextBox 24"/>
          <p:cNvSpPr txBox="1"/>
          <p:nvPr/>
        </p:nvSpPr>
        <p:spPr>
          <a:xfrm>
            <a:off x="838200" y="6402070"/>
            <a:ext cx="4622748" cy="4073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914262">
              <a:lnSpc>
                <a:spcPct val="120000"/>
              </a:lnSpc>
              <a:defRPr sz="1000">
                <a:solidFill>
                  <a:schemeClr val="accent3"/>
                </a:solidFill>
              </a:defRPr>
            </a:pPr>
            <a:r>
              <a:t>© 2020 American Kidney Fund, Inc. (AKF).  </a:t>
            </a:r>
          </a:p>
          <a:p>
            <a:pPr defTabSz="914262">
              <a:lnSpc>
                <a:spcPct val="120000"/>
              </a:lnSpc>
              <a:defRPr sz="1000">
                <a:solidFill>
                  <a:schemeClr val="accent3"/>
                </a:solidFill>
              </a:defRPr>
            </a:pPr>
            <a:r>
              <a:t>Any reproduction of AKF material requires the express permission of AKF.</a:t>
            </a:r>
            <a:endParaRPr sz="600"/>
          </a:p>
        </p:txBody>
      </p:sp>
      <p:sp>
        <p:nvSpPr>
          <p:cNvPr id="13"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14" name="Slide Number"/>
          <p:cNvSpPr txBox="1">
            <a:spLocks noGrp="1"/>
          </p:cNvSpPr>
          <p:nvPr>
            <p:ph type="sldNum" sz="quarter" idx="2"/>
          </p:nvPr>
        </p:nvSpPr>
        <p:spPr>
          <a:xfrm>
            <a:off x="11186616" y="6450012"/>
            <a:ext cx="167184" cy="177801"/>
          </a:xfrm>
          <a:prstGeom prst="rect">
            <a:avLst/>
          </a:prstGeom>
          <a:ln w="12700">
            <a:miter lim="400000"/>
          </a:ln>
        </p:spPr>
        <p:txBody>
          <a:bodyPr wrap="none" lIns="0" tIns="0" rIns="0" bIns="0" anchor="ctr">
            <a:spAutoFit/>
          </a:bodyPr>
          <a:lstStyle>
            <a:lvl1pPr algn="r">
              <a:defRPr sz="1200">
                <a:solidFill>
                  <a:schemeClr val="accent3"/>
                </a:solidFill>
                <a:latin typeface="+mj-lt"/>
                <a:ea typeface="+mj-ea"/>
                <a:cs typeface="+mj-cs"/>
                <a:sym typeface="Calibri"/>
              </a:defRPr>
            </a:lvl1pPr>
          </a:lstStyle>
          <a:p>
            <a:fld id="{86CB4B4D-7CA3-9044-876B-883B54F8677D}" type="slidenum">
              <a:rPr/>
              <a:t>‹#›</a:t>
            </a:fld>
            <a:endParaRPr/>
          </a:p>
        </p:txBody>
      </p:sp>
      <p:pic>
        <p:nvPicPr>
          <p:cNvPr id="16" name="Picture 15" descr="A black background with blue text&#10;&#10;Description automatically generated">
            <a:extLst>
              <a:ext uri="{FF2B5EF4-FFF2-40B4-BE49-F238E27FC236}">
                <a16:creationId xmlns:a16="http://schemas.microsoft.com/office/drawing/2014/main" id="{18A1D15F-6112-E16D-0B4B-448F7726D92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62286" t="16718" r="7468" b="19150"/>
          <a:stretch/>
        </p:blipFill>
        <p:spPr>
          <a:xfrm>
            <a:off x="638892" y="272114"/>
            <a:ext cx="1938643" cy="1029467"/>
          </a:xfrm>
          <a:prstGeom prst="rect">
            <a:avLst/>
          </a:prstGeom>
        </p:spPr>
      </p:pic>
    </p:spTree>
    <p:custDataLst>
      <p:tags r:id="rId6"/>
    </p:custData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Lst>
  <p:transition spd="med"/>
  <p:txStyles>
    <p:titleStyle>
      <a:lvl1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200" b="1" i="0" u="none" strike="noStrike" cap="none" spc="0" baseline="0">
          <a:solidFill>
            <a:srgbClr val="00599C"/>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1pPr>
      <a:lvl2pPr marL="0" marR="0" indent="457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2pPr>
      <a:lvl3pPr marL="0" marR="0" indent="914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3pPr>
      <a:lvl4pPr marL="0" marR="0" indent="1371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4pPr>
      <a:lvl5pPr marL="0" marR="0" indent="18288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5pPr>
      <a:lvl6pPr marL="0" marR="0" indent="22860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6pPr>
      <a:lvl7pPr marL="0" marR="0" indent="27432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7pPr>
      <a:lvl8pPr marL="0" marR="0" indent="32004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8pPr>
      <a:lvl9pPr marL="0" marR="0" indent="3657600" algn="l" defTabSz="914400" rtl="0" latinLnBrk="0">
        <a:lnSpc>
          <a:spcPct val="90000"/>
        </a:lnSpc>
        <a:spcBef>
          <a:spcPts val="1000"/>
        </a:spcBef>
        <a:spcAft>
          <a:spcPts val="0"/>
        </a:spcAft>
        <a:buClrTx/>
        <a:buSzTx/>
        <a:buFontTx/>
        <a:buNone/>
        <a:tabLst/>
        <a:defRPr sz="1500" b="1" i="0" u="none" strike="noStrike" cap="all" spc="0" baseline="0">
          <a:solidFill>
            <a:srgbClr val="4D4D4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idneyfund.org/all-about-kidneys/other-kidney-diseases/cardiovascular-kidney-metabolic-ckm-syndrome%23what-is-the-connection-between-kidney-disease-y-ck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heart.org/en/professional/cardiovascular-kidney-metabolic-healt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57_14DA247F.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2EE980-EBFF-96E7-4BBB-52BF1CFF01DD}"/>
              </a:ext>
            </a:extLst>
          </p:cNvPr>
          <p:cNvSpPr>
            <a:spLocks noGrp="1"/>
          </p:cNvSpPr>
          <p:nvPr>
            <p:ph type="ctrTitle"/>
          </p:nvPr>
        </p:nvSpPr>
        <p:spPr>
          <a:xfrm>
            <a:off x="834834" y="2135466"/>
            <a:ext cx="9325166" cy="2510867"/>
          </a:xfrm>
        </p:spPr>
        <p:txBody>
          <a:bodyPr/>
          <a:lstStyle/>
          <a:p>
            <a:pPr algn="l"/>
            <a:r>
              <a:rPr lang="es-US" sz="5800" dirty="0"/>
              <a:t>Lo que debe saber sobre la prevención y el control del síndrome CRM</a:t>
            </a:r>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22EC-44CF-1355-2071-494CD7773613}"/>
              </a:ext>
            </a:extLst>
          </p:cNvPr>
          <p:cNvSpPr>
            <a:spLocks noGrp="1"/>
          </p:cNvSpPr>
          <p:nvPr>
            <p:ph type="title"/>
          </p:nvPr>
        </p:nvSpPr>
        <p:spPr>
          <a:xfrm>
            <a:off x="838200" y="1032336"/>
            <a:ext cx="9214087" cy="647645"/>
          </a:xfrm>
        </p:spPr>
        <p:txBody>
          <a:bodyPr/>
          <a:lstStyle/>
          <a:p>
            <a:r>
              <a:rPr lang="es-US" sz="2800" dirty="0"/>
              <a:t>Los hábitos saludables ayudan a prevenir o ralentizar el síndrome CRM</a:t>
            </a:r>
          </a:p>
        </p:txBody>
      </p:sp>
      <p:sp>
        <p:nvSpPr>
          <p:cNvPr id="3" name="Text Placeholder 2">
            <a:extLst>
              <a:ext uri="{FF2B5EF4-FFF2-40B4-BE49-F238E27FC236}">
                <a16:creationId xmlns:a16="http://schemas.microsoft.com/office/drawing/2014/main" id="{B3198217-D99C-6FFF-ACAE-6B2AB264E9DF}"/>
              </a:ext>
            </a:extLst>
          </p:cNvPr>
          <p:cNvSpPr>
            <a:spLocks noGrp="1"/>
          </p:cNvSpPr>
          <p:nvPr>
            <p:ph type="body" idx="1"/>
          </p:nvPr>
        </p:nvSpPr>
        <p:spPr>
          <a:xfrm>
            <a:off x="838199" y="1805853"/>
            <a:ext cx="6805027" cy="4337234"/>
          </a:xfrm>
        </p:spPr>
        <p:txBody>
          <a:bodyPr/>
          <a:lstStyle/>
          <a:p>
            <a:r>
              <a:rPr lang="es-US" dirty="0"/>
              <a:t>Coma en abundancia fruta, verdura, cereales integrales, proteínas magras y grasas saludables.</a:t>
            </a:r>
          </a:p>
          <a:p>
            <a:r>
              <a:rPr lang="es-US" dirty="0"/>
              <a:t>Restrinja el sodio (la sal).</a:t>
            </a:r>
          </a:p>
          <a:p>
            <a:r>
              <a:rPr lang="es-US" dirty="0"/>
              <a:t>Haga al menos 150 minutos semanales de actividad física.</a:t>
            </a:r>
          </a:p>
          <a:p>
            <a:r>
              <a:rPr lang="es-US" dirty="0"/>
              <a:t>Intente dormir entre 7 y 9 horas todas las noches.</a:t>
            </a:r>
          </a:p>
          <a:p>
            <a:r>
              <a:rPr lang="es-US" dirty="0"/>
              <a:t>No fume, vapee o masque tabaco ni consuma otros productos del tabaco.</a:t>
            </a:r>
          </a:p>
          <a:p>
            <a:r>
              <a:rPr lang="es-US" dirty="0"/>
              <a:t>Siga los consejos de su médico acerca de las bebidas alcohólicas o no tome en absoluto.</a:t>
            </a:r>
          </a:p>
          <a:p>
            <a:pPr marL="0" indent="0">
              <a:buNone/>
            </a:pPr>
            <a:endParaRPr lang="en-US" dirty="0"/>
          </a:p>
        </p:txBody>
      </p:sp>
      <p:pic>
        <p:nvPicPr>
          <p:cNvPr id="6" name="Image">
            <a:extLst>
              <a:ext uri="{FF2B5EF4-FFF2-40B4-BE49-F238E27FC236}">
                <a16:creationId xmlns:a16="http://schemas.microsoft.com/office/drawing/2014/main" id="{E9E51A90-AC8C-FC68-E70B-03E461729E9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92187" y="2144652"/>
            <a:ext cx="2999658" cy="1909964"/>
          </a:xfrm>
          <a:prstGeom prst="rect">
            <a:avLst/>
          </a:prstGeom>
          <a:ln w="12700">
            <a:miter lim="400000"/>
          </a:ln>
        </p:spPr>
      </p:pic>
      <p:pic>
        <p:nvPicPr>
          <p:cNvPr id="7" name="Image">
            <a:extLst>
              <a:ext uri="{FF2B5EF4-FFF2-40B4-BE49-F238E27FC236}">
                <a16:creationId xmlns:a16="http://schemas.microsoft.com/office/drawing/2014/main" id="{E5DE7C7B-E1D9-3587-9E10-BF91C42F33F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04785" y="4114170"/>
            <a:ext cx="2999658" cy="1909965"/>
          </a:xfrm>
          <a:prstGeom prst="rect">
            <a:avLst/>
          </a:prstGeom>
          <a:ln w="12700">
            <a:miter lim="400000"/>
          </a:ln>
        </p:spPr>
      </p:pic>
      <p:pic>
        <p:nvPicPr>
          <p:cNvPr id="8" name="Graphic 7">
            <a:extLst>
              <a:ext uri="{FF2B5EF4-FFF2-40B4-BE49-F238E27FC236}">
                <a16:creationId xmlns:a16="http://schemas.microsoft.com/office/drawing/2014/main" id="{0701D0FF-ABFB-13D0-A932-0285A3F81B1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55343" y="3998280"/>
            <a:ext cx="1896944" cy="1896944"/>
          </a:xfrm>
          <a:prstGeom prst="rect">
            <a:avLst/>
          </a:prstGeom>
        </p:spPr>
      </p:pic>
      <p:pic>
        <p:nvPicPr>
          <p:cNvPr id="9" name="Graphic 8">
            <a:extLst>
              <a:ext uri="{FF2B5EF4-FFF2-40B4-BE49-F238E27FC236}">
                <a16:creationId xmlns:a16="http://schemas.microsoft.com/office/drawing/2014/main" id="{3765E3C2-9D63-4281-2901-C0429D282F2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82785" y="2077526"/>
            <a:ext cx="1896944" cy="1896944"/>
          </a:xfrm>
          <a:prstGeom prst="rect">
            <a:avLst/>
          </a:prstGeom>
        </p:spPr>
      </p:pic>
    </p:spTree>
    <p:extLst>
      <p:ext uri="{BB962C8B-B14F-4D97-AF65-F5344CB8AC3E}">
        <p14:creationId xmlns:p14="http://schemas.microsoft.com/office/powerpoint/2010/main" val="5885537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249E1-C3AB-E716-8793-CE8526FDB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3B4A5-2154-CF1F-F8A7-6A46BF632143}"/>
              </a:ext>
            </a:extLst>
          </p:cNvPr>
          <p:cNvSpPr>
            <a:spLocks noGrp="1"/>
          </p:cNvSpPr>
          <p:nvPr>
            <p:ph type="title"/>
          </p:nvPr>
        </p:nvSpPr>
        <p:spPr/>
        <p:txBody>
          <a:bodyPr/>
          <a:lstStyle/>
          <a:p>
            <a:r>
              <a:rPr lang="es-US"/>
              <a:t>Su médico es su aliado para estar bien</a:t>
            </a:r>
          </a:p>
        </p:txBody>
      </p:sp>
      <p:sp>
        <p:nvSpPr>
          <p:cNvPr id="3" name="Text Placeholder 2">
            <a:extLst>
              <a:ext uri="{FF2B5EF4-FFF2-40B4-BE49-F238E27FC236}">
                <a16:creationId xmlns:a16="http://schemas.microsoft.com/office/drawing/2014/main" id="{F488A607-74C1-B3B4-FE28-2FC5EBC056BF}"/>
              </a:ext>
            </a:extLst>
          </p:cNvPr>
          <p:cNvSpPr>
            <a:spLocks noGrp="1"/>
          </p:cNvSpPr>
          <p:nvPr>
            <p:ph type="body" idx="1"/>
          </p:nvPr>
        </p:nvSpPr>
        <p:spPr>
          <a:xfrm>
            <a:off x="838201" y="2157351"/>
            <a:ext cx="4870622" cy="4384645"/>
          </a:xfrm>
        </p:spPr>
        <p:txBody>
          <a:bodyPr/>
          <a:lstStyle/>
          <a:p>
            <a:r>
              <a:rPr lang="es-US"/>
              <a:t>Colabore con su médico para mantener en cifras saludables el peso, el colesterol, la presión arterial y el azúcar sanguíneo.</a:t>
            </a:r>
          </a:p>
          <a:p>
            <a:r>
              <a:rPr lang="es-US"/>
              <a:t>Siga las recomendaciones de su médico acerca de la vigilancia de su salud.</a:t>
            </a:r>
          </a:p>
          <a:p>
            <a:r>
              <a:rPr lang="es-US"/>
              <a:t>Familiarícese con las cifras de sus pruebas y coméntelas con el médico.</a:t>
            </a:r>
          </a:p>
          <a:p>
            <a:endParaRPr lang="en-US"/>
          </a:p>
        </p:txBody>
      </p:sp>
      <p:pic>
        <p:nvPicPr>
          <p:cNvPr id="6" name="Image">
            <a:extLst>
              <a:ext uri="{FF2B5EF4-FFF2-40B4-BE49-F238E27FC236}">
                <a16:creationId xmlns:a16="http://schemas.microsoft.com/office/drawing/2014/main" id="{2A726DF6-545E-17EC-E1E3-D493A5B5E33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54143" y="2144652"/>
            <a:ext cx="2999657" cy="1909964"/>
          </a:xfrm>
          <a:prstGeom prst="rect">
            <a:avLst/>
          </a:prstGeom>
          <a:ln w="12700">
            <a:miter lim="400000"/>
          </a:ln>
        </p:spPr>
      </p:pic>
      <p:pic>
        <p:nvPicPr>
          <p:cNvPr id="7" name="Image">
            <a:extLst>
              <a:ext uri="{FF2B5EF4-FFF2-40B4-BE49-F238E27FC236}">
                <a16:creationId xmlns:a16="http://schemas.microsoft.com/office/drawing/2014/main" id="{54001AB0-45EE-E8A9-9C71-96A464B40D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2202" y="4277977"/>
            <a:ext cx="2999657" cy="1909965"/>
          </a:xfrm>
          <a:prstGeom prst="rect">
            <a:avLst/>
          </a:prstGeom>
          <a:ln w="12700">
            <a:miter lim="400000"/>
          </a:ln>
        </p:spPr>
      </p:pic>
      <p:pic>
        <p:nvPicPr>
          <p:cNvPr id="8" name="Picture 7">
            <a:extLst>
              <a:ext uri="{FF2B5EF4-FFF2-40B4-BE49-F238E27FC236}">
                <a16:creationId xmlns:a16="http://schemas.microsoft.com/office/drawing/2014/main" id="{39784EB4-51EA-9146-F0BB-E69C04E69D8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30148" r="30148"/>
          <a:stretch/>
        </p:blipFill>
        <p:spPr>
          <a:xfrm>
            <a:off x="7093974" y="2026658"/>
            <a:ext cx="3303639" cy="4384645"/>
          </a:xfrm>
          <a:prstGeom prst="roundRect">
            <a:avLst/>
          </a:prstGeom>
        </p:spPr>
      </p:pic>
    </p:spTree>
    <p:extLst>
      <p:ext uri="{BB962C8B-B14F-4D97-AF65-F5344CB8AC3E}">
        <p14:creationId xmlns:p14="http://schemas.microsoft.com/office/powerpoint/2010/main" val="42661060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1A12-A9ED-05CB-076F-A0FC10683628}"/>
            </a:ext>
          </a:extLst>
        </p:cNvPr>
        <p:cNvGrpSpPr/>
        <p:nvPr/>
      </p:nvGrpSpPr>
      <p:grpSpPr>
        <a:xfrm>
          <a:off x="0" y="0"/>
          <a:ext cx="0" cy="0"/>
          <a:chOff x="0" y="0"/>
          <a:chExt cx="0" cy="0"/>
        </a:xfrm>
      </p:grpSpPr>
      <p:sp>
        <p:nvSpPr>
          <p:cNvPr id="201" name="Title 1">
            <a:extLst>
              <a:ext uri="{FF2B5EF4-FFF2-40B4-BE49-F238E27FC236}">
                <a16:creationId xmlns:a16="http://schemas.microsoft.com/office/drawing/2014/main" id="{0E8CC643-A030-96C2-C395-FC61D6F1AF2A}"/>
              </a:ext>
              <a:ext uri="{C183D7F6-B498-43B3-948B-1728B52AA6E4}">
                <adec:decorative xmlns:adec="http://schemas.microsoft.com/office/drawing/2017/decorative" val="1"/>
              </a:ext>
            </a:extLst>
          </p:cNvPr>
          <p:cNvSpPr txBox="1"/>
          <p:nvPr/>
        </p:nvSpPr>
        <p:spPr>
          <a:xfrm>
            <a:off x="838199" y="2322151"/>
            <a:ext cx="5659419" cy="8513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90000"/>
              </a:lnSpc>
              <a:defRPr sz="6000" b="1">
                <a:solidFill>
                  <a:srgbClr val="FFFFFF"/>
                </a:solidFill>
              </a:defRPr>
            </a:lvl1pPr>
          </a:lstStyle>
          <a:p>
            <a:r>
              <a:rPr lang="es-US"/>
              <a:t>3</a:t>
            </a:r>
          </a:p>
        </p:txBody>
      </p:sp>
      <p:sp>
        <p:nvSpPr>
          <p:cNvPr id="200" name="Straight Connector 20">
            <a:extLst>
              <a:ext uri="{FF2B5EF4-FFF2-40B4-BE49-F238E27FC236}">
                <a16:creationId xmlns:a16="http://schemas.microsoft.com/office/drawing/2014/main" id="{28541A15-FF9B-551C-A5AE-BBB3CC8B9E18}"/>
              </a:ext>
              <a:ext uri="{C183D7F6-B498-43B3-948B-1728B52AA6E4}">
                <adec:decorative xmlns:adec="http://schemas.microsoft.com/office/drawing/2017/decorative" val="1"/>
              </a:ext>
            </a:extLst>
          </p:cNvPr>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99" name="Title 1">
            <a:extLst>
              <a:ext uri="{FF2B5EF4-FFF2-40B4-BE49-F238E27FC236}">
                <a16:creationId xmlns:a16="http://schemas.microsoft.com/office/drawing/2014/main" id="{9893A6FA-A24A-54D6-8903-5F864861E99B}"/>
              </a:ext>
            </a:extLst>
          </p:cNvPr>
          <p:cNvSpPr txBox="1">
            <a:spLocks noGrp="1"/>
          </p:cNvSpPr>
          <p:nvPr>
            <p:ph type="title" idx="4294967295"/>
          </p:nvPr>
        </p:nvSpPr>
        <p:spPr>
          <a:xfrm>
            <a:off x="838200" y="3474720"/>
            <a:ext cx="7425977" cy="1994392"/>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nSpc>
                <a:spcPct val="90000"/>
              </a:lnSpc>
              <a:defRPr sz="4800" b="1">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s-US" sz="4800" b="1" i="0" u="none" strike="noStrike" cap="none" normalizeH="0" baseline="0" noProof="0">
                <a:ln>
                  <a:noFill/>
                </a:ln>
                <a:solidFill>
                  <a:srgbClr val="FFFFFF"/>
                </a:solidFill>
                <a:effectLst/>
                <a:uLnTx/>
                <a:uFillTx/>
                <a:latin typeface="Arial"/>
                <a:ea typeface="Arial"/>
                <a:cs typeface="Arial"/>
                <a:sym typeface="Arial"/>
              </a:rPr>
              <a:t>Proteja su salud si tiene síndrome CRM</a:t>
            </a:r>
          </a:p>
        </p:txBody>
      </p:sp>
    </p:spTree>
    <p:custDataLst>
      <p:tags r:id="rId1"/>
    </p:custDataLst>
    <p:extLst>
      <p:ext uri="{BB962C8B-B14F-4D97-AF65-F5344CB8AC3E}">
        <p14:creationId xmlns:p14="http://schemas.microsoft.com/office/powerpoint/2010/main" val="2973501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8AFE-F1D0-9A54-F983-7224CD6BE701}"/>
              </a:ext>
            </a:extLst>
          </p:cNvPr>
          <p:cNvSpPr>
            <a:spLocks noGrp="1"/>
          </p:cNvSpPr>
          <p:nvPr>
            <p:ph type="title"/>
          </p:nvPr>
        </p:nvSpPr>
        <p:spPr/>
        <p:txBody>
          <a:bodyPr/>
          <a:lstStyle/>
          <a:p>
            <a:r>
              <a:rPr lang="es-US"/>
              <a:t>El control del síndrome CRM</a:t>
            </a:r>
          </a:p>
        </p:txBody>
      </p:sp>
      <p:sp>
        <p:nvSpPr>
          <p:cNvPr id="3" name="Text Placeholder 2">
            <a:extLst>
              <a:ext uri="{FF2B5EF4-FFF2-40B4-BE49-F238E27FC236}">
                <a16:creationId xmlns:a16="http://schemas.microsoft.com/office/drawing/2014/main" id="{4550A6F2-1691-5224-3B37-FA5F528F8652}"/>
              </a:ext>
            </a:extLst>
          </p:cNvPr>
          <p:cNvSpPr>
            <a:spLocks noGrp="1"/>
          </p:cNvSpPr>
          <p:nvPr>
            <p:ph type="body" idx="1"/>
          </p:nvPr>
        </p:nvSpPr>
        <p:spPr/>
        <p:txBody>
          <a:bodyPr lIns="0" tIns="0" rIns="0" bIns="0" anchor="t"/>
          <a:lstStyle/>
          <a:p>
            <a:r>
              <a:rPr lang="es-US"/>
              <a:t>El control —que incluye tratamientos médicos y otras estrategias de protección de la salud— varía de unas personas con síndrome CRM a otras.</a:t>
            </a:r>
          </a:p>
          <a:p>
            <a:r>
              <a:rPr lang="es-US"/>
              <a:t>También varía en función de la etapa del síndrome CRM en la que usted esté.</a:t>
            </a:r>
          </a:p>
          <a:p>
            <a:r>
              <a:rPr lang="es-US"/>
              <a:t>Tomar medidas de control o tratamiento del síndrome CRM puede ralentizar su evolución y limitar el daño que causa.</a:t>
            </a:r>
          </a:p>
          <a:p>
            <a:r>
              <a:rPr lang="es-US"/>
              <a:t>Colabore con su médico para acordar un plan. Quizá le recomiende cambios del estilo de vida, medicamentos y otros tratamientos e intervenciones.</a:t>
            </a:r>
          </a:p>
          <a:p>
            <a:endParaRPr lang="en-US"/>
          </a:p>
        </p:txBody>
      </p:sp>
    </p:spTree>
    <p:extLst>
      <p:ext uri="{BB962C8B-B14F-4D97-AF65-F5344CB8AC3E}">
        <p14:creationId xmlns:p14="http://schemas.microsoft.com/office/powerpoint/2010/main" val="30236514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B763-675B-788F-FE0C-E3B6C2C8109D}"/>
              </a:ext>
            </a:extLst>
          </p:cNvPr>
          <p:cNvSpPr>
            <a:spLocks noGrp="1"/>
          </p:cNvSpPr>
          <p:nvPr>
            <p:ph type="title"/>
          </p:nvPr>
        </p:nvSpPr>
        <p:spPr/>
        <p:txBody>
          <a:bodyPr/>
          <a:lstStyle/>
          <a:p>
            <a:r>
              <a:rPr lang="es-US"/>
              <a:t>Haga cambios en su estilo de vida</a:t>
            </a:r>
          </a:p>
        </p:txBody>
      </p:sp>
      <p:sp>
        <p:nvSpPr>
          <p:cNvPr id="3" name="Text Placeholder 2">
            <a:extLst>
              <a:ext uri="{FF2B5EF4-FFF2-40B4-BE49-F238E27FC236}">
                <a16:creationId xmlns:a16="http://schemas.microsoft.com/office/drawing/2014/main" id="{594FEEBD-66DB-7BA3-5F2E-56EEF6AD089A}"/>
              </a:ext>
            </a:extLst>
          </p:cNvPr>
          <p:cNvSpPr>
            <a:spLocks noGrp="1"/>
          </p:cNvSpPr>
          <p:nvPr>
            <p:ph type="body" idx="1"/>
          </p:nvPr>
        </p:nvSpPr>
        <p:spPr>
          <a:xfrm>
            <a:off x="838200" y="1771421"/>
            <a:ext cx="10515600" cy="3734335"/>
          </a:xfrm>
        </p:spPr>
        <p:txBody>
          <a:bodyPr/>
          <a:lstStyle/>
          <a:p>
            <a:r>
              <a:rPr lang="es-US" sz="2200" dirty="0"/>
              <a:t>Estos hábitos saludables son importantes en </a:t>
            </a:r>
            <a:r>
              <a:rPr lang="es-US" sz="2200" b="1" dirty="0"/>
              <a:t>cualquier</a:t>
            </a:r>
            <a:r>
              <a:rPr lang="es-US" sz="2200" dirty="0"/>
              <a:t> etapa de la enfermedad.</a:t>
            </a:r>
          </a:p>
          <a:p>
            <a:r>
              <a:rPr lang="es-US" sz="2200" dirty="0"/>
              <a:t>Asegúrese de:</a:t>
            </a:r>
          </a:p>
          <a:p>
            <a:pPr lvl="1"/>
            <a:r>
              <a:rPr lang="es-US" sz="2200" dirty="0"/>
              <a:t>Comer en abundancia fruta, verdura, cereales integrales, proteínas magras y grasas saludables.</a:t>
            </a:r>
          </a:p>
          <a:p>
            <a:pPr lvl="1"/>
            <a:r>
              <a:rPr lang="es-US" sz="2200" dirty="0"/>
              <a:t>Restringir la sal (el sodio)</a:t>
            </a:r>
          </a:p>
          <a:p>
            <a:pPr lvl="1"/>
            <a:r>
              <a:rPr lang="es-US" sz="2200" dirty="0"/>
              <a:t>Hacer al menos 150 minutos semanales de actividad física. </a:t>
            </a:r>
          </a:p>
          <a:p>
            <a:pPr lvl="1"/>
            <a:r>
              <a:rPr lang="es-US" sz="2200" dirty="0"/>
              <a:t>Intentar dormir entre 7 y 9 horas todas las noches.</a:t>
            </a:r>
          </a:p>
          <a:p>
            <a:pPr lvl="1"/>
            <a:r>
              <a:rPr lang="es-US" sz="2200" dirty="0"/>
              <a:t>Dejar de fumar, vapear, mascar tabaco o consumir otros productos del tabaco.</a:t>
            </a:r>
          </a:p>
          <a:p>
            <a:pPr lvl="1"/>
            <a:r>
              <a:rPr lang="es-US" sz="2200" dirty="0"/>
              <a:t>Seguir los consejos del médico para limitar el consumo de alcohol o dejar de tomar por completo.</a:t>
            </a:r>
          </a:p>
          <a:p>
            <a:pPr lvl="1"/>
            <a:r>
              <a:rPr lang="es-US" sz="2200" dirty="0"/>
              <a:t>Perder peso o mantener un peso saludable bajo la orientación de un médico.</a:t>
            </a:r>
          </a:p>
          <a:p>
            <a:endParaRPr lang="en-US" dirty="0"/>
          </a:p>
        </p:txBody>
      </p:sp>
    </p:spTree>
    <p:extLst>
      <p:ext uri="{BB962C8B-B14F-4D97-AF65-F5344CB8AC3E}">
        <p14:creationId xmlns:p14="http://schemas.microsoft.com/office/powerpoint/2010/main" val="15722824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3556-C908-3812-B6A7-477A5F5FE518}"/>
              </a:ext>
            </a:extLst>
          </p:cNvPr>
          <p:cNvSpPr>
            <a:spLocks noGrp="1"/>
          </p:cNvSpPr>
          <p:nvPr>
            <p:ph type="title"/>
          </p:nvPr>
        </p:nvSpPr>
        <p:spPr/>
        <p:txBody>
          <a:bodyPr/>
          <a:lstStyle/>
          <a:p>
            <a:r>
              <a:rPr lang="es-US"/>
              <a:t>Medicamentos para el síndrome CRM</a:t>
            </a:r>
          </a:p>
        </p:txBody>
      </p:sp>
      <p:sp>
        <p:nvSpPr>
          <p:cNvPr id="3" name="Text Placeholder 2">
            <a:extLst>
              <a:ext uri="{FF2B5EF4-FFF2-40B4-BE49-F238E27FC236}">
                <a16:creationId xmlns:a16="http://schemas.microsoft.com/office/drawing/2014/main" id="{6BA941FE-7D6A-4014-7563-5C33FB83E4B5}"/>
              </a:ext>
            </a:extLst>
          </p:cNvPr>
          <p:cNvSpPr>
            <a:spLocks noGrp="1"/>
          </p:cNvSpPr>
          <p:nvPr>
            <p:ph type="body" idx="1"/>
          </p:nvPr>
        </p:nvSpPr>
        <p:spPr>
          <a:xfrm>
            <a:off x="838200" y="2026659"/>
            <a:ext cx="5010150" cy="4593216"/>
          </a:xfrm>
        </p:spPr>
        <p:txBody>
          <a:bodyPr/>
          <a:lstStyle/>
          <a:p>
            <a:r>
              <a:rPr lang="es-US" dirty="0"/>
              <a:t>Conforme el síndrome CRM evoluciona, es posible que los médicos le receten medicamentos (por ejemplo, pastillas o inyectables) para:</a:t>
            </a:r>
          </a:p>
          <a:p>
            <a:pPr lvl="1"/>
            <a:r>
              <a:rPr lang="es-US" dirty="0"/>
              <a:t>Controlar la presión arterial, el colesterol y el azúcar sanguíneo.</a:t>
            </a:r>
          </a:p>
          <a:p>
            <a:pPr lvl="1"/>
            <a:r>
              <a:rPr lang="es-US" dirty="0"/>
              <a:t>Ayudar a disminuir el apetito.</a:t>
            </a:r>
          </a:p>
          <a:p>
            <a:pPr lvl="1"/>
            <a:r>
              <a:rPr lang="es-US" dirty="0"/>
              <a:t>Prevenir o limitar el daño renal.</a:t>
            </a:r>
          </a:p>
          <a:p>
            <a:pPr lvl="1"/>
            <a:r>
              <a:rPr lang="es-US" dirty="0"/>
              <a:t>Prevenir</a:t>
            </a:r>
          </a:p>
          <a:p>
            <a:endParaRPr lang="en-US" dirty="0"/>
          </a:p>
        </p:txBody>
      </p:sp>
      <p:pic>
        <p:nvPicPr>
          <p:cNvPr id="4" name="Image">
            <a:extLst>
              <a:ext uri="{FF2B5EF4-FFF2-40B4-BE49-F238E27FC236}">
                <a16:creationId xmlns:a16="http://schemas.microsoft.com/office/drawing/2014/main" id="{B9B1C020-07D8-7A56-EA9F-C938F185031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54143" y="2144652"/>
            <a:ext cx="2999657" cy="1909964"/>
          </a:xfrm>
          <a:prstGeom prst="rect">
            <a:avLst/>
          </a:prstGeom>
          <a:ln w="12700">
            <a:miter lim="400000"/>
          </a:ln>
        </p:spPr>
      </p:pic>
      <p:pic>
        <p:nvPicPr>
          <p:cNvPr id="5" name="Image">
            <a:extLst>
              <a:ext uri="{FF2B5EF4-FFF2-40B4-BE49-F238E27FC236}">
                <a16:creationId xmlns:a16="http://schemas.microsoft.com/office/drawing/2014/main" id="{F00AC8AA-4C6D-2F24-2F90-C1F596A7EA1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2202" y="4277977"/>
            <a:ext cx="2999657" cy="1909965"/>
          </a:xfrm>
          <a:prstGeom prst="rect">
            <a:avLst/>
          </a:prstGeom>
          <a:ln w="12700">
            <a:miter lim="400000"/>
          </a:ln>
        </p:spPr>
      </p:pic>
      <p:pic>
        <p:nvPicPr>
          <p:cNvPr id="6" name="Picture 5">
            <a:extLst>
              <a:ext uri="{FF2B5EF4-FFF2-40B4-BE49-F238E27FC236}">
                <a16:creationId xmlns:a16="http://schemas.microsoft.com/office/drawing/2014/main" id="{5D7B293B-00EE-710D-5A1E-5FD937A45EB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t="11270" r="17354" b="15034"/>
          <a:stretch>
            <a:fillRect/>
          </a:stretch>
        </p:blipFill>
        <p:spPr>
          <a:xfrm>
            <a:off x="7093974" y="2026658"/>
            <a:ext cx="3303639" cy="4384645"/>
          </a:xfrm>
          <a:prstGeom prst="roundRect">
            <a:avLst/>
          </a:prstGeom>
        </p:spPr>
      </p:pic>
    </p:spTree>
    <p:extLst>
      <p:ext uri="{BB962C8B-B14F-4D97-AF65-F5344CB8AC3E}">
        <p14:creationId xmlns:p14="http://schemas.microsoft.com/office/powerpoint/2010/main" val="2113183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A4D7-61AB-1858-4434-1AC6B2F6FB20}"/>
              </a:ext>
            </a:extLst>
          </p:cNvPr>
          <p:cNvSpPr>
            <a:spLocks noGrp="1"/>
          </p:cNvSpPr>
          <p:nvPr>
            <p:ph type="title"/>
          </p:nvPr>
        </p:nvSpPr>
        <p:spPr/>
        <p:txBody>
          <a:bodyPr/>
          <a:lstStyle/>
          <a:p>
            <a:r>
              <a:rPr lang="es-US" sz="2800" dirty="0"/>
              <a:t>Otros tratamientos para las etapas avanzadas del síndrome CRM</a:t>
            </a:r>
          </a:p>
        </p:txBody>
      </p:sp>
      <p:sp>
        <p:nvSpPr>
          <p:cNvPr id="3" name="Text Placeholder 2">
            <a:extLst>
              <a:ext uri="{FF2B5EF4-FFF2-40B4-BE49-F238E27FC236}">
                <a16:creationId xmlns:a16="http://schemas.microsoft.com/office/drawing/2014/main" id="{142953A7-6304-D566-652B-EBD46B37D302}"/>
              </a:ext>
            </a:extLst>
          </p:cNvPr>
          <p:cNvSpPr>
            <a:spLocks noGrp="1"/>
          </p:cNvSpPr>
          <p:nvPr>
            <p:ph type="body" idx="1"/>
          </p:nvPr>
        </p:nvSpPr>
        <p:spPr>
          <a:xfrm>
            <a:off x="838200" y="1741241"/>
            <a:ext cx="10378440" cy="4084423"/>
          </a:xfrm>
        </p:spPr>
        <p:txBody>
          <a:bodyPr/>
          <a:lstStyle/>
          <a:p>
            <a:r>
              <a:rPr lang="es-US" sz="2200" dirty="0"/>
              <a:t>Las personas que tienen un síndrome CRM en etapas avanzadas podrían requerir más tratamientos, como por ejemplo:</a:t>
            </a:r>
          </a:p>
          <a:p>
            <a:pPr lvl="1"/>
            <a:r>
              <a:rPr lang="es-US" sz="2200" dirty="0"/>
              <a:t>Cirugía para la pérdida de peso (también conocida como cirugía bariátrica)</a:t>
            </a:r>
          </a:p>
          <a:p>
            <a:pPr lvl="1"/>
            <a:r>
              <a:rPr lang="es-US" sz="2200" dirty="0"/>
              <a:t>Intervenciones para colocar </a:t>
            </a:r>
            <a:r>
              <a:rPr lang="es-US" sz="2200" i="1" dirty="0" err="1"/>
              <a:t>stents</a:t>
            </a:r>
            <a:r>
              <a:rPr lang="es-US" sz="2200" dirty="0"/>
              <a:t>, que son unos dispositivos pequeños que ayudan a mantener abiertas las arterias (un tipo de vaso sanguíneo) que se habían tapado y facilitar así la circulación sanguínea.</a:t>
            </a:r>
          </a:p>
          <a:p>
            <a:pPr lvl="1"/>
            <a:r>
              <a:rPr lang="es-US" sz="2200" dirty="0"/>
              <a:t>Intervenciones para tratar las arritmias (decir, los latidos cardíacos anormales).</a:t>
            </a:r>
          </a:p>
          <a:p>
            <a:pPr lvl="1"/>
            <a:r>
              <a:rPr lang="es-US" sz="2200" dirty="0"/>
              <a:t>Operaciones del corazón para intentar mejorar su funcionamiento.</a:t>
            </a:r>
          </a:p>
          <a:p>
            <a:pPr lvl="1"/>
            <a:r>
              <a:rPr lang="es-US" sz="2200" dirty="0"/>
              <a:t>Diálisis renal para ayudar a filtrar la sangre cuando los riñones no son capaces de hacerlo.</a:t>
            </a:r>
          </a:p>
        </p:txBody>
      </p:sp>
    </p:spTree>
    <p:extLst>
      <p:ext uri="{BB962C8B-B14F-4D97-AF65-F5344CB8AC3E}">
        <p14:creationId xmlns:p14="http://schemas.microsoft.com/office/powerpoint/2010/main" val="39562878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005F-F127-A08D-FD91-9AA8095A2BB6}"/>
              </a:ext>
            </a:extLst>
          </p:cNvPr>
          <p:cNvSpPr>
            <a:spLocks noGrp="1"/>
          </p:cNvSpPr>
          <p:nvPr>
            <p:ph type="title"/>
          </p:nvPr>
        </p:nvSpPr>
        <p:spPr/>
        <p:txBody>
          <a:bodyPr/>
          <a:lstStyle/>
          <a:p>
            <a:r>
              <a:rPr lang="es-US"/>
              <a:t>La vigilancia del síndrome CRM</a:t>
            </a:r>
          </a:p>
        </p:txBody>
      </p:sp>
      <p:sp>
        <p:nvSpPr>
          <p:cNvPr id="3" name="Text Placeholder 2">
            <a:extLst>
              <a:ext uri="{FF2B5EF4-FFF2-40B4-BE49-F238E27FC236}">
                <a16:creationId xmlns:a16="http://schemas.microsoft.com/office/drawing/2014/main" id="{64BF0FB5-BACC-1593-362C-F69B0BDB6905}"/>
              </a:ext>
            </a:extLst>
          </p:cNvPr>
          <p:cNvSpPr>
            <a:spLocks noGrp="1"/>
          </p:cNvSpPr>
          <p:nvPr>
            <p:ph type="body" idx="1"/>
          </p:nvPr>
        </p:nvSpPr>
        <p:spPr>
          <a:xfrm>
            <a:off x="838200" y="1954151"/>
            <a:ext cx="10515600" cy="3734335"/>
          </a:xfrm>
        </p:spPr>
        <p:txBody>
          <a:bodyPr/>
          <a:lstStyle/>
          <a:p>
            <a:r>
              <a:rPr lang="es-US" dirty="0"/>
              <a:t>Si le diagnosticaron síndrome CRM, su médico vigilará su estado. </a:t>
            </a:r>
          </a:p>
          <a:p>
            <a:r>
              <a:rPr lang="es-US" dirty="0"/>
              <a:t>La vigilancia ayuda a los médicos a determinar en cuál etapa del síndrome CRM está usted y qué tratamientos podría necesitar. </a:t>
            </a:r>
          </a:p>
          <a:p>
            <a:r>
              <a:rPr lang="es-US" dirty="0"/>
              <a:t>También los ayuda a modificar su plan de tratamiento como corresponda</a:t>
            </a:r>
          </a:p>
          <a:p>
            <a:r>
              <a:rPr lang="es-US" dirty="0"/>
              <a:t>Para vigilar el síndrome CRM, los médicos podrían:</a:t>
            </a:r>
          </a:p>
          <a:p>
            <a:pPr lvl="1"/>
            <a:r>
              <a:rPr lang="es-US" sz="2200" dirty="0"/>
              <a:t>Medir su presión arterial, su colesterol y su azúcar sanguíneo, y hacer análisis de orina.</a:t>
            </a:r>
          </a:p>
          <a:p>
            <a:pPr lvl="1"/>
            <a:r>
              <a:rPr lang="es-US" sz="2200" dirty="0"/>
              <a:t>Hacer otras pruebas destinadas a evaluar qué tan bien funcionan sus riñones y su corazón.</a:t>
            </a:r>
          </a:p>
          <a:p>
            <a:pPr lvl="1"/>
            <a:r>
              <a:rPr lang="es-US" sz="2200" dirty="0"/>
              <a:t>Estimar su riesgo de enfermedad cardíaca mediante la calculadora PREVENT de la American Heart </a:t>
            </a:r>
            <a:r>
              <a:rPr lang="es-US" sz="2200" dirty="0" err="1"/>
              <a:t>Association</a:t>
            </a:r>
            <a:r>
              <a:rPr lang="es-US" sz="2200" dirty="0"/>
              <a:t>.</a:t>
            </a:r>
          </a:p>
          <a:p>
            <a:endParaRPr lang="en-US" dirty="0"/>
          </a:p>
        </p:txBody>
      </p:sp>
    </p:spTree>
    <p:extLst>
      <p:ext uri="{BB962C8B-B14F-4D97-AF65-F5344CB8AC3E}">
        <p14:creationId xmlns:p14="http://schemas.microsoft.com/office/powerpoint/2010/main" val="10372967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7B88-95ED-1D8D-F08F-ECD769CFD05E}"/>
              </a:ext>
            </a:extLst>
          </p:cNvPr>
          <p:cNvSpPr>
            <a:spLocks noGrp="1"/>
          </p:cNvSpPr>
          <p:nvPr>
            <p:ph type="title"/>
          </p:nvPr>
        </p:nvSpPr>
        <p:spPr/>
        <p:txBody>
          <a:bodyPr/>
          <a:lstStyle/>
          <a:p>
            <a:r>
              <a:rPr lang="es-US"/>
              <a:t>La coordinación de la atención entre los especialistas</a:t>
            </a:r>
          </a:p>
        </p:txBody>
      </p:sp>
      <p:sp>
        <p:nvSpPr>
          <p:cNvPr id="3" name="Text Placeholder 2">
            <a:extLst>
              <a:ext uri="{FF2B5EF4-FFF2-40B4-BE49-F238E27FC236}">
                <a16:creationId xmlns:a16="http://schemas.microsoft.com/office/drawing/2014/main" id="{31C8A8C8-95EA-710A-4A67-26CEA1F2FD6F}"/>
              </a:ext>
            </a:extLst>
          </p:cNvPr>
          <p:cNvSpPr>
            <a:spLocks noGrp="1"/>
          </p:cNvSpPr>
          <p:nvPr>
            <p:ph type="body" idx="1"/>
          </p:nvPr>
        </p:nvSpPr>
        <p:spPr>
          <a:xfrm>
            <a:off x="838200" y="1842391"/>
            <a:ext cx="6266935" cy="4342303"/>
          </a:xfrm>
        </p:spPr>
        <p:txBody>
          <a:bodyPr/>
          <a:lstStyle/>
          <a:p>
            <a:r>
              <a:rPr lang="es-US" dirty="0"/>
              <a:t>Si usted tiene síndrome CRM, podría tener que consultar con su médico de atención primaria y con otros especialistas, sobre todo en las etapas avanzadas.</a:t>
            </a:r>
          </a:p>
          <a:p>
            <a:r>
              <a:rPr lang="es-US" dirty="0"/>
              <a:t>Entre los especialistas podrían figurar los siguientes:</a:t>
            </a:r>
          </a:p>
          <a:p>
            <a:pPr lvl="1"/>
            <a:r>
              <a:rPr lang="es-US" dirty="0"/>
              <a:t>Un nefrólogo (el médico especializado en los riñones).</a:t>
            </a:r>
          </a:p>
          <a:p>
            <a:pPr lvl="1"/>
            <a:r>
              <a:rPr lang="es-US" dirty="0"/>
              <a:t>Un endocrinólogo (el médico especializado en el metabolismo y el control de la diabetes)</a:t>
            </a:r>
          </a:p>
          <a:p>
            <a:pPr lvl="1"/>
            <a:r>
              <a:rPr lang="es-US" dirty="0"/>
              <a:t>Un cardiólogo (el médico especializado en el corazón)</a:t>
            </a:r>
          </a:p>
          <a:p>
            <a:endParaRPr lang="en-US" dirty="0"/>
          </a:p>
        </p:txBody>
      </p:sp>
      <p:pic>
        <p:nvPicPr>
          <p:cNvPr id="7" name="Image">
            <a:extLst>
              <a:ext uri="{FF2B5EF4-FFF2-40B4-BE49-F238E27FC236}">
                <a16:creationId xmlns:a16="http://schemas.microsoft.com/office/drawing/2014/main" id="{69641E1F-958A-1A1B-FBC3-BAC028BD357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6370" y="1989391"/>
            <a:ext cx="3430675" cy="2184404"/>
          </a:xfrm>
          <a:prstGeom prst="rect">
            <a:avLst/>
          </a:prstGeom>
          <a:ln w="12700">
            <a:miter lim="400000"/>
          </a:ln>
        </p:spPr>
      </p:pic>
      <p:pic>
        <p:nvPicPr>
          <p:cNvPr id="8" name="Picture Placeholder 6">
            <a:extLst>
              <a:ext uri="{FF2B5EF4-FFF2-40B4-BE49-F238E27FC236}">
                <a16:creationId xmlns:a16="http://schemas.microsoft.com/office/drawing/2014/main" id="{705385A4-DA4A-44D9-B914-C4A589E0B5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4240" t="8781" r="9881" b="24757"/>
          <a:stretch>
            <a:fillRect/>
          </a:stretch>
        </p:blipFill>
        <p:spPr>
          <a:xfrm>
            <a:off x="8113913" y="2483859"/>
            <a:ext cx="3239887" cy="3223768"/>
          </a:xfrm>
          <a:prstGeom prst="roundRect">
            <a:avLst/>
          </a:prstGeom>
          <a:effectLst>
            <a:softEdge rad="0"/>
          </a:effectLst>
        </p:spPr>
      </p:pic>
    </p:spTree>
    <p:extLst>
      <p:ext uri="{BB962C8B-B14F-4D97-AF65-F5344CB8AC3E}">
        <p14:creationId xmlns:p14="http://schemas.microsoft.com/office/powerpoint/2010/main" val="30870642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3382-55C9-AA46-674D-DF239EA550E4}"/>
            </a:ext>
          </a:extLst>
        </p:cNvPr>
        <p:cNvGrpSpPr/>
        <p:nvPr/>
      </p:nvGrpSpPr>
      <p:grpSpPr>
        <a:xfrm>
          <a:off x="0" y="0"/>
          <a:ext cx="0" cy="0"/>
          <a:chOff x="0" y="0"/>
          <a:chExt cx="0" cy="0"/>
        </a:xfrm>
      </p:grpSpPr>
      <p:sp>
        <p:nvSpPr>
          <p:cNvPr id="201" name="Title 1">
            <a:extLst>
              <a:ext uri="{FF2B5EF4-FFF2-40B4-BE49-F238E27FC236}">
                <a16:creationId xmlns:a16="http://schemas.microsoft.com/office/drawing/2014/main" id="{FD0A70F6-6DF5-2CAE-C118-974695A55F4A}"/>
              </a:ext>
              <a:ext uri="{C183D7F6-B498-43B3-948B-1728B52AA6E4}">
                <adec:decorative xmlns:adec="http://schemas.microsoft.com/office/drawing/2017/decorative" val="1"/>
              </a:ext>
            </a:extLst>
          </p:cNvPr>
          <p:cNvSpPr txBox="1"/>
          <p:nvPr/>
        </p:nvSpPr>
        <p:spPr>
          <a:xfrm>
            <a:off x="838199" y="2322151"/>
            <a:ext cx="5659419" cy="8513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90000"/>
              </a:lnSpc>
              <a:defRPr sz="6000" b="1">
                <a:solidFill>
                  <a:srgbClr val="FFFFFF"/>
                </a:solidFill>
              </a:defRPr>
            </a:lvl1pPr>
          </a:lstStyle>
          <a:p>
            <a:r>
              <a:rPr lang="es-US"/>
              <a:t>4</a:t>
            </a:r>
          </a:p>
        </p:txBody>
      </p:sp>
      <p:sp>
        <p:nvSpPr>
          <p:cNvPr id="200" name="Straight Connector 20">
            <a:extLst>
              <a:ext uri="{FF2B5EF4-FFF2-40B4-BE49-F238E27FC236}">
                <a16:creationId xmlns:a16="http://schemas.microsoft.com/office/drawing/2014/main" id="{500C98B5-1D01-98FF-2E6C-37561D49344F}"/>
              </a:ext>
              <a:ext uri="{C183D7F6-B498-43B3-948B-1728B52AA6E4}">
                <adec:decorative xmlns:adec="http://schemas.microsoft.com/office/drawing/2017/decorative" val="1"/>
              </a:ext>
            </a:extLst>
          </p:cNvPr>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
        <p:nvSpPr>
          <p:cNvPr id="199" name="Title 1">
            <a:extLst>
              <a:ext uri="{FF2B5EF4-FFF2-40B4-BE49-F238E27FC236}">
                <a16:creationId xmlns:a16="http://schemas.microsoft.com/office/drawing/2014/main" id="{C88EF837-C328-056E-C296-25BA834E135A}"/>
              </a:ext>
            </a:extLst>
          </p:cNvPr>
          <p:cNvSpPr txBox="1">
            <a:spLocks noGrp="1"/>
          </p:cNvSpPr>
          <p:nvPr>
            <p:ph type="title" idx="4294967295"/>
          </p:nvPr>
        </p:nvSpPr>
        <p:spPr>
          <a:xfrm>
            <a:off x="838200" y="3474720"/>
            <a:ext cx="7425977" cy="664797"/>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nSpc>
                <a:spcPct val="90000"/>
              </a:lnSpc>
              <a:defRPr sz="4800" b="1">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s-US" sz="4800" b="1" i="0" u="none" strike="noStrike" cap="none" normalizeH="0" baseline="0" noProof="0">
                <a:ln>
                  <a:noFill/>
                </a:ln>
                <a:solidFill>
                  <a:srgbClr val="FFFFFF"/>
                </a:solidFill>
                <a:effectLst/>
                <a:uLnTx/>
                <a:uFillTx/>
                <a:latin typeface="Arial"/>
                <a:ea typeface="Arial"/>
                <a:cs typeface="Arial"/>
                <a:sym typeface="Arial"/>
              </a:rPr>
              <a:t>Resumen</a:t>
            </a:r>
          </a:p>
        </p:txBody>
      </p:sp>
    </p:spTree>
    <p:custDataLst>
      <p:tags r:id="rId1"/>
    </p:custDataLst>
    <p:extLst>
      <p:ext uri="{BB962C8B-B14F-4D97-AF65-F5344CB8AC3E}">
        <p14:creationId xmlns:p14="http://schemas.microsoft.com/office/powerpoint/2010/main" val="3085759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a:extLst>
              <a:ext uri="{C183D7F6-B498-43B3-948B-1728B52AA6E4}">
                <adec:decorative xmlns:adec="http://schemas.microsoft.com/office/drawing/2017/decorative" val="1"/>
              </a:ext>
            </a:extLst>
          </p:cNvPr>
          <p:cNvSpPr txBox="1">
            <a:spLocks noGrp="1"/>
          </p:cNvSpPr>
          <p:nvPr>
            <p:ph type="title" idx="4294967295"/>
          </p:nvPr>
        </p:nvSpPr>
        <p:spPr>
          <a:xfrm>
            <a:off x="838199" y="2322151"/>
            <a:ext cx="5659419" cy="851372"/>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nSpc>
                <a:spcPct val="90000"/>
              </a:lnSpc>
              <a:defRPr sz="6000" b="1">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s-US" sz="6000" b="1" i="0" u="none" strike="noStrike" cap="none" normalizeH="0" baseline="0" noProof="0">
                <a:ln>
                  <a:noFill/>
                </a:ln>
                <a:solidFill>
                  <a:srgbClr val="FFFFFF"/>
                </a:solidFill>
                <a:effectLst/>
                <a:uLnTx/>
                <a:uFillTx/>
                <a:latin typeface="Arial"/>
                <a:ea typeface="Arial"/>
                <a:cs typeface="Arial"/>
                <a:sym typeface="Arial"/>
              </a:rPr>
              <a:t>1</a:t>
            </a:r>
          </a:p>
        </p:txBody>
      </p:sp>
      <p:sp>
        <p:nvSpPr>
          <p:cNvPr id="199" name="Title 1"/>
          <p:cNvSpPr txBox="1">
            <a:spLocks/>
          </p:cNvSpPr>
          <p:nvPr/>
        </p:nvSpPr>
        <p:spPr>
          <a:xfrm>
            <a:off x="838200" y="3474720"/>
            <a:ext cx="8001000" cy="664797"/>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nSpc>
                <a:spcPct val="90000"/>
              </a:lnSpc>
              <a:defRPr sz="4800" b="1">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s-US" sz="4800" b="1" i="0" u="none" strike="noStrike" cap="none" normalizeH="0" baseline="0" noProof="0" dirty="0">
                <a:ln>
                  <a:noFill/>
                </a:ln>
                <a:solidFill>
                  <a:srgbClr val="FFFFFF"/>
                </a:solidFill>
                <a:effectLst/>
                <a:uLnTx/>
                <a:uFillTx/>
                <a:latin typeface="Arial"/>
                <a:ea typeface="Arial"/>
                <a:cs typeface="Arial"/>
                <a:sym typeface="Arial"/>
              </a:rPr>
              <a:t>¿Qué es el síndrome CRM?</a:t>
            </a:r>
          </a:p>
        </p:txBody>
      </p:sp>
      <p:sp>
        <p:nvSpPr>
          <p:cNvPr id="200" name="Straight Connector 20">
            <a:extLst>
              <a:ext uri="{C183D7F6-B498-43B3-948B-1728B52AA6E4}">
                <adec:decorative xmlns:adec="http://schemas.microsoft.com/office/drawing/2017/decorative" val="1"/>
              </a:ext>
            </a:extLst>
          </p:cNvPr>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ustDataLst>
      <p:tags r:id="rId1"/>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A79FE-AFBB-081C-AF94-2F1E2E03D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F34D6-5BFA-6E4D-AFC6-3207AD75663D}"/>
              </a:ext>
            </a:extLst>
          </p:cNvPr>
          <p:cNvSpPr>
            <a:spLocks noGrp="1"/>
          </p:cNvSpPr>
          <p:nvPr>
            <p:ph type="title"/>
          </p:nvPr>
        </p:nvSpPr>
        <p:spPr/>
        <p:txBody>
          <a:bodyPr/>
          <a:lstStyle/>
          <a:p>
            <a:r>
              <a:rPr lang="es-US"/>
              <a:t>Ideas clave</a:t>
            </a:r>
          </a:p>
        </p:txBody>
      </p:sp>
      <p:sp>
        <p:nvSpPr>
          <p:cNvPr id="3" name="Text Placeholder 2">
            <a:extLst>
              <a:ext uri="{FF2B5EF4-FFF2-40B4-BE49-F238E27FC236}">
                <a16:creationId xmlns:a16="http://schemas.microsoft.com/office/drawing/2014/main" id="{45F53769-26B5-CC06-4DC0-89421996AF14}"/>
              </a:ext>
            </a:extLst>
          </p:cNvPr>
          <p:cNvSpPr>
            <a:spLocks noGrp="1"/>
          </p:cNvSpPr>
          <p:nvPr>
            <p:ph type="body" idx="1"/>
          </p:nvPr>
        </p:nvSpPr>
        <p:spPr/>
        <p:txBody>
          <a:bodyPr/>
          <a:lstStyle/>
          <a:p>
            <a:r>
              <a:rPr lang="es-US"/>
              <a:t>Aunque el síndrome CRM puede ser grave, es importante tener presente que </a:t>
            </a:r>
            <a:r>
              <a:rPr lang="es-US" b="1"/>
              <a:t>existen medidas sencillas que usted puede tomar para prevenirlo</a:t>
            </a:r>
            <a:r>
              <a:rPr lang="es-US"/>
              <a:t>, como llevar una alimentación saludable y hacer mucho ejercicio.</a:t>
            </a:r>
          </a:p>
          <a:p>
            <a:r>
              <a:rPr lang="es-US"/>
              <a:t>Si usted ya tiene síndrome CRM, </a:t>
            </a:r>
            <a:r>
              <a:rPr lang="es-US" b="1"/>
              <a:t>mantener hábitos saludables puede ayudar a ralentizar su evolución</a:t>
            </a:r>
            <a:r>
              <a:rPr lang="es-US"/>
              <a:t>.</a:t>
            </a:r>
          </a:p>
          <a:p>
            <a:r>
              <a:rPr lang="es-US"/>
              <a:t>Y recuerde que </a:t>
            </a:r>
            <a:r>
              <a:rPr lang="es-US" b="1"/>
              <a:t>su médico es su aliado en la protección de su salud</a:t>
            </a:r>
            <a:r>
              <a:rPr lang="es-US"/>
              <a:t>. Siga sus consejos de prevención, vigilancia o control del síndrome CRM.</a:t>
            </a:r>
          </a:p>
        </p:txBody>
      </p:sp>
    </p:spTree>
    <p:extLst>
      <p:ext uri="{BB962C8B-B14F-4D97-AF65-F5344CB8AC3E}">
        <p14:creationId xmlns:p14="http://schemas.microsoft.com/office/powerpoint/2010/main" val="7458949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8C93D4-0921-9535-B2E0-7ABD4C1C224A}"/>
              </a:ext>
            </a:extLst>
          </p:cNvPr>
          <p:cNvSpPr txBox="1">
            <a:spLocks noGrp="1"/>
          </p:cNvSpPr>
          <p:nvPr>
            <p:ph type="title" idx="4294967295"/>
          </p:nvPr>
        </p:nvSpPr>
        <p:spPr>
          <a:xfrm>
            <a:off x="829733" y="2644170"/>
            <a:ext cx="8314267" cy="1569660"/>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US" sz="9600" b="1" i="0" u="none" strike="noStrike" cap="none" normalizeH="0" baseline="0" noProof="0">
                <a:ln>
                  <a:noFill/>
                </a:ln>
                <a:solidFill>
                  <a:srgbClr val="FFFFFF"/>
                </a:solidFill>
                <a:effectLst/>
                <a:uLnTx/>
                <a:uFillTx/>
                <a:latin typeface="Arial"/>
                <a:ea typeface="Arial"/>
                <a:cs typeface="Arial"/>
                <a:sym typeface="Arial"/>
              </a:rPr>
              <a:t>¿Dudas?</a:t>
            </a:r>
          </a:p>
        </p:txBody>
      </p:sp>
    </p:spTree>
    <p:extLst>
      <p:ext uri="{BB962C8B-B14F-4D97-AF65-F5344CB8AC3E}">
        <p14:creationId xmlns:p14="http://schemas.microsoft.com/office/powerpoint/2010/main" val="14351251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A375-83A0-DDD5-E91B-593C1C408A44}"/>
              </a:ext>
            </a:extLst>
          </p:cNvPr>
          <p:cNvSpPr>
            <a:spLocks noGrp="1"/>
          </p:cNvSpPr>
          <p:nvPr>
            <p:ph type="title"/>
          </p:nvPr>
        </p:nvSpPr>
        <p:spPr/>
        <p:txBody>
          <a:bodyPr/>
          <a:lstStyle/>
          <a:p>
            <a:r>
              <a:rPr lang="es-US"/>
              <a:t>Más información sobre el síndrome CRM</a:t>
            </a:r>
          </a:p>
        </p:txBody>
      </p:sp>
      <p:sp>
        <p:nvSpPr>
          <p:cNvPr id="3" name="Text Placeholder 2">
            <a:extLst>
              <a:ext uri="{FF2B5EF4-FFF2-40B4-BE49-F238E27FC236}">
                <a16:creationId xmlns:a16="http://schemas.microsoft.com/office/drawing/2014/main" id="{F8E0AAF3-C88C-3C5F-715E-5D21C6FA441F}"/>
              </a:ext>
            </a:extLst>
          </p:cNvPr>
          <p:cNvSpPr>
            <a:spLocks noGrp="1"/>
          </p:cNvSpPr>
          <p:nvPr>
            <p:ph type="body" idx="1"/>
          </p:nvPr>
        </p:nvSpPr>
        <p:spPr/>
        <p:txBody>
          <a:bodyPr/>
          <a:lstStyle/>
          <a:p>
            <a:pPr marL="182880" indent="0">
              <a:buNone/>
            </a:pPr>
            <a:r>
              <a:rPr lang="es-US"/>
              <a:t>Vea estos recursos del American Kidney Fund y de la American Heart Association si desea más información:</a:t>
            </a:r>
          </a:p>
          <a:p>
            <a:r>
              <a:rPr lang="es-US">
                <a:hlinkClick r:id="rId3"/>
              </a:rPr>
              <a:t>El síndrome cardiovascular-renal-metabólico (CRM)</a:t>
            </a:r>
            <a:r>
              <a:rPr lang="es-US"/>
              <a:t> </a:t>
            </a:r>
            <a:br>
              <a:rPr lang="es-US"/>
            </a:br>
            <a:r>
              <a:rPr lang="es-US"/>
              <a:t>(American Kidney Fund)</a:t>
            </a:r>
          </a:p>
          <a:p>
            <a:r>
              <a:rPr lang="es-US">
                <a:hlinkClick r:id="rId4"/>
              </a:rPr>
              <a:t>Cardiovascular-Kidney-Metabolic Health Initiative (Iniciativa para la salud cardiovascular-renal-metabólica)</a:t>
            </a:r>
            <a:r>
              <a:rPr lang="es-US"/>
              <a:t> </a:t>
            </a:r>
            <a:br>
              <a:rPr lang="es-US"/>
            </a:br>
            <a:r>
              <a:rPr lang="es-US"/>
              <a:t>(American Heart Association)</a:t>
            </a:r>
          </a:p>
          <a:p>
            <a:endParaRPr lang="en-US"/>
          </a:p>
        </p:txBody>
      </p:sp>
    </p:spTree>
    <p:extLst>
      <p:ext uri="{BB962C8B-B14F-4D97-AF65-F5344CB8AC3E}">
        <p14:creationId xmlns:p14="http://schemas.microsoft.com/office/powerpoint/2010/main" val="28169982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5180-8F7E-F0FB-54FF-CFFBE861F997}"/>
              </a:ext>
            </a:extLst>
          </p:cNvPr>
          <p:cNvSpPr>
            <a:spLocks noGrp="1"/>
          </p:cNvSpPr>
          <p:nvPr>
            <p:ph type="title"/>
          </p:nvPr>
        </p:nvSpPr>
        <p:spPr/>
        <p:txBody>
          <a:bodyPr/>
          <a:lstStyle/>
          <a:p>
            <a:r>
              <a:rPr lang="es-US"/>
              <a:t>¿Desea hablar? ¡Hablemos!</a:t>
            </a:r>
          </a:p>
        </p:txBody>
      </p:sp>
      <p:sp>
        <p:nvSpPr>
          <p:cNvPr id="3" name="Text Placeholder 2">
            <a:extLst>
              <a:ext uri="{FF2B5EF4-FFF2-40B4-BE49-F238E27FC236}">
                <a16:creationId xmlns:a16="http://schemas.microsoft.com/office/drawing/2014/main" id="{D3430BBA-32F2-E94A-F2AA-D5A39610C294}"/>
              </a:ext>
            </a:extLst>
          </p:cNvPr>
          <p:cNvSpPr>
            <a:spLocks noGrp="1"/>
          </p:cNvSpPr>
          <p:nvPr>
            <p:ph type="body" idx="1"/>
          </p:nvPr>
        </p:nvSpPr>
        <p:spPr>
          <a:xfrm>
            <a:off x="838200" y="2157351"/>
            <a:ext cx="5562600" cy="3734335"/>
          </a:xfrm>
        </p:spPr>
        <p:txBody>
          <a:bodyPr/>
          <a:lstStyle/>
          <a:p>
            <a:r>
              <a:rPr lang="es-US" b="1"/>
              <a:t>[Nombre del KHC]</a:t>
            </a:r>
          </a:p>
          <a:p>
            <a:pPr lvl="1"/>
            <a:r>
              <a:rPr lang="es-US"/>
              <a:t>Correo electrónico: </a:t>
            </a:r>
          </a:p>
          <a:p>
            <a:pPr lvl="1"/>
            <a:r>
              <a:rPr lang="es-US"/>
              <a:t>Número de teléfono:</a:t>
            </a:r>
          </a:p>
        </p:txBody>
      </p:sp>
      <p:pic>
        <p:nvPicPr>
          <p:cNvPr id="4" name="Image">
            <a:extLst>
              <a:ext uri="{FF2B5EF4-FFF2-40B4-BE49-F238E27FC236}">
                <a16:creationId xmlns:a16="http://schemas.microsoft.com/office/drawing/2014/main" id="{4F3EFE97-D60A-F906-EC2B-E227D3A5DCD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2187" y="2144652"/>
            <a:ext cx="2999658" cy="1909964"/>
          </a:xfrm>
          <a:prstGeom prst="rect">
            <a:avLst/>
          </a:prstGeom>
          <a:ln w="12700">
            <a:miter lim="400000"/>
          </a:ln>
        </p:spPr>
      </p:pic>
      <p:pic>
        <p:nvPicPr>
          <p:cNvPr id="5" name="Image">
            <a:extLst>
              <a:ext uri="{FF2B5EF4-FFF2-40B4-BE49-F238E27FC236}">
                <a16:creationId xmlns:a16="http://schemas.microsoft.com/office/drawing/2014/main" id="{9CA2C4CD-BD2A-F5BA-F0E3-8F37A3AFC78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04785" y="4114170"/>
            <a:ext cx="2999658" cy="1909965"/>
          </a:xfrm>
          <a:prstGeom prst="rect">
            <a:avLst/>
          </a:prstGeom>
          <a:ln w="12700">
            <a:miter lim="400000"/>
          </a:ln>
        </p:spPr>
      </p:pic>
      <p:pic>
        <p:nvPicPr>
          <p:cNvPr id="7" name="Graphic 6">
            <a:extLst>
              <a:ext uri="{FF2B5EF4-FFF2-40B4-BE49-F238E27FC236}">
                <a16:creationId xmlns:a16="http://schemas.microsoft.com/office/drawing/2014/main" id="{3230EC8C-8917-D994-A81E-DC157B22E6E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32116" y="2169708"/>
            <a:ext cx="2061785" cy="1678882"/>
          </a:xfrm>
          <a:prstGeom prst="rect">
            <a:avLst/>
          </a:prstGeom>
        </p:spPr>
      </p:pic>
      <p:pic>
        <p:nvPicPr>
          <p:cNvPr id="9" name="Graphic 8">
            <a:extLst>
              <a:ext uri="{FF2B5EF4-FFF2-40B4-BE49-F238E27FC236}">
                <a16:creationId xmlns:a16="http://schemas.microsoft.com/office/drawing/2014/main" id="{20E879F5-FC7E-86A0-20AD-CF5E870D8D9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33260" y="4311850"/>
            <a:ext cx="1626286" cy="1324261"/>
          </a:xfrm>
          <a:prstGeom prst="rect">
            <a:avLst/>
          </a:prstGeom>
        </p:spPr>
      </p:pic>
    </p:spTree>
    <p:extLst>
      <p:ext uri="{BB962C8B-B14F-4D97-AF65-F5344CB8AC3E}">
        <p14:creationId xmlns:p14="http://schemas.microsoft.com/office/powerpoint/2010/main" val="349840511"/>
      </p:ext>
    </p:extLst>
  </p:cSld>
  <p:clrMapOvr>
    <a:masterClrMapping/>
  </p:clrMapOvr>
  <p:transition spd="med"/>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AFA95-3582-D5CF-ED0A-FDED14B13B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2E6280-44D1-5CAE-E6FD-9240F0C80EF2}"/>
              </a:ext>
            </a:extLst>
          </p:cNvPr>
          <p:cNvSpPr txBox="1">
            <a:spLocks noGrp="1"/>
          </p:cNvSpPr>
          <p:nvPr>
            <p:ph type="title" idx="4294967295"/>
          </p:nvPr>
        </p:nvSpPr>
        <p:spPr>
          <a:xfrm>
            <a:off x="829733" y="2644170"/>
            <a:ext cx="8314267" cy="1569660"/>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US" sz="9600" b="1" i="0" u="none" strike="noStrike" cap="none" normalizeH="0" baseline="0" noProof="0">
                <a:ln>
                  <a:noFill/>
                </a:ln>
                <a:solidFill>
                  <a:srgbClr val="FFFFFF"/>
                </a:solidFill>
                <a:effectLst/>
                <a:uLnTx/>
                <a:uFillTx/>
                <a:latin typeface="Arial"/>
                <a:ea typeface="Arial"/>
                <a:cs typeface="Arial"/>
                <a:sym typeface="Arial"/>
              </a:rPr>
              <a:t>¡Muchas gracias!</a:t>
            </a:r>
          </a:p>
        </p:txBody>
      </p:sp>
    </p:spTree>
    <p:extLst>
      <p:ext uri="{BB962C8B-B14F-4D97-AF65-F5344CB8AC3E}">
        <p14:creationId xmlns:p14="http://schemas.microsoft.com/office/powerpoint/2010/main" val="16695834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3"/>
          <p:cNvSpPr txBox="1">
            <a:spLocks noGrp="1"/>
          </p:cNvSpPr>
          <p:nvPr>
            <p:ph type="title"/>
          </p:nvPr>
        </p:nvSpPr>
        <p:spPr>
          <a:prstGeom prst="rect">
            <a:avLst/>
          </a:prstGeom>
        </p:spPr>
        <p:txBody>
          <a:bodyPr/>
          <a:lstStyle/>
          <a:p>
            <a:r>
              <a:rPr lang="es-US"/>
              <a:t>El síndrome CRM</a:t>
            </a:r>
          </a:p>
        </p:txBody>
      </p:sp>
      <p:sp>
        <p:nvSpPr>
          <p:cNvPr id="187" name="Subtitle 4"/>
          <p:cNvSpPr txBox="1">
            <a:spLocks noGrp="1"/>
          </p:cNvSpPr>
          <p:nvPr>
            <p:ph type="body" idx="1"/>
          </p:nvPr>
        </p:nvSpPr>
        <p:spPr>
          <a:xfrm>
            <a:off x="838200" y="2157351"/>
            <a:ext cx="6678831" cy="4349611"/>
          </a:xfrm>
          <a:prstGeom prst="rect">
            <a:avLst/>
          </a:prstGeom>
        </p:spPr>
        <p:txBody>
          <a:bodyPr/>
          <a:lstStyle/>
          <a:p>
            <a:r>
              <a:rPr lang="es-US" dirty="0"/>
              <a:t>El </a:t>
            </a:r>
            <a:r>
              <a:rPr lang="es-US" b="1" dirty="0"/>
              <a:t>síndrome cardiovascular-renal-metabólico (CRM)</a:t>
            </a:r>
            <a:r>
              <a:rPr lang="es-US" dirty="0"/>
              <a:t> es un trastorno médico causado por los vínculos que hay entre:</a:t>
            </a:r>
          </a:p>
          <a:p>
            <a:pPr lvl="1"/>
            <a:r>
              <a:rPr lang="es-US" dirty="0"/>
              <a:t>La obesidad</a:t>
            </a:r>
          </a:p>
          <a:p>
            <a:pPr lvl="1"/>
            <a:r>
              <a:rPr lang="es-US" dirty="0"/>
              <a:t>La diabetes de tipo 2</a:t>
            </a:r>
          </a:p>
          <a:p>
            <a:pPr lvl="1"/>
            <a:r>
              <a:rPr lang="es-US" dirty="0"/>
              <a:t>La enfermedad renal crónica (ERC)</a:t>
            </a:r>
          </a:p>
          <a:p>
            <a:pPr lvl="1"/>
            <a:r>
              <a:rPr lang="es-US" dirty="0"/>
              <a:t>La enfermedad cardiovascular (cardíaca)</a:t>
            </a:r>
          </a:p>
        </p:txBody>
      </p:sp>
      <p:pic>
        <p:nvPicPr>
          <p:cNvPr id="2" name="Image">
            <a:extLst>
              <a:ext uri="{FF2B5EF4-FFF2-40B4-BE49-F238E27FC236}">
                <a16:creationId xmlns:a16="http://schemas.microsoft.com/office/drawing/2014/main" id="{CA501EC1-74FE-D236-67F6-CFCBAB8BE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4143" y="2144652"/>
            <a:ext cx="2999657" cy="1909964"/>
          </a:xfrm>
          <a:prstGeom prst="rect">
            <a:avLst/>
          </a:prstGeom>
          <a:ln w="12700">
            <a:miter lim="400000"/>
          </a:ln>
        </p:spPr>
      </p:pic>
      <p:pic>
        <p:nvPicPr>
          <p:cNvPr id="3" name="Image">
            <a:extLst>
              <a:ext uri="{FF2B5EF4-FFF2-40B4-BE49-F238E27FC236}">
                <a16:creationId xmlns:a16="http://schemas.microsoft.com/office/drawing/2014/main" id="{865BEE15-81C7-5477-327C-22A43C951C5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66741" y="4114170"/>
            <a:ext cx="2999657" cy="1909965"/>
          </a:xfrm>
          <a:prstGeom prst="rect">
            <a:avLst/>
          </a:prstGeom>
          <a:ln w="12700">
            <a:miter lim="400000"/>
          </a:ln>
        </p:spPr>
      </p:pic>
      <p:pic>
        <p:nvPicPr>
          <p:cNvPr id="4" name="Image">
            <a:extLst>
              <a:ext uri="{FF2B5EF4-FFF2-40B4-BE49-F238E27FC236}">
                <a16:creationId xmlns:a16="http://schemas.microsoft.com/office/drawing/2014/main" id="{E12F22FC-08A0-CE57-DD9E-F143BFD16DF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081588" y="2290378"/>
            <a:ext cx="1435100" cy="1435100"/>
          </a:xfrm>
          <a:prstGeom prst="rect">
            <a:avLst/>
          </a:prstGeom>
          <a:ln w="12700">
            <a:miter lim="400000"/>
          </a:ln>
        </p:spPr>
      </p:pic>
      <p:pic>
        <p:nvPicPr>
          <p:cNvPr id="5" name="Image">
            <a:extLst>
              <a:ext uri="{FF2B5EF4-FFF2-40B4-BE49-F238E27FC236}">
                <a16:creationId xmlns:a16="http://schemas.microsoft.com/office/drawing/2014/main" id="{6CF17D48-4B84-44B6-A1DD-6E196F605E1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8676476" y="4260757"/>
            <a:ext cx="1422216" cy="1422216"/>
          </a:xfrm>
          <a:prstGeom prst="rect">
            <a:avLst/>
          </a:prstGeom>
          <a:ln w="12700">
            <a:miter lim="400000"/>
          </a:ln>
        </p:spPr>
      </p:pic>
    </p:spTree>
    <p:custDataLst>
      <p:tags r:id="rId1"/>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0DBC-A026-9253-DE8A-B345879638A1}"/>
              </a:ext>
            </a:extLst>
          </p:cNvPr>
          <p:cNvSpPr>
            <a:spLocks noGrp="1"/>
          </p:cNvSpPr>
          <p:nvPr>
            <p:ph type="title"/>
          </p:nvPr>
        </p:nvSpPr>
        <p:spPr/>
        <p:txBody>
          <a:bodyPr/>
          <a:lstStyle/>
          <a:p>
            <a:r>
              <a:rPr lang="es-US"/>
              <a:t>Los trastornos que integran el síndrome CRM</a:t>
            </a:r>
          </a:p>
        </p:txBody>
      </p:sp>
      <p:sp>
        <p:nvSpPr>
          <p:cNvPr id="3" name="Text Placeholder 2">
            <a:extLst>
              <a:ext uri="{FF2B5EF4-FFF2-40B4-BE49-F238E27FC236}">
                <a16:creationId xmlns:a16="http://schemas.microsoft.com/office/drawing/2014/main" id="{2D26362F-3093-0558-9DC5-B6AA7617A2E5}"/>
              </a:ext>
            </a:extLst>
          </p:cNvPr>
          <p:cNvSpPr>
            <a:spLocks noGrp="1"/>
          </p:cNvSpPr>
          <p:nvPr>
            <p:ph type="body" idx="1"/>
          </p:nvPr>
        </p:nvSpPr>
        <p:spPr>
          <a:xfrm>
            <a:off x="838200" y="1984631"/>
            <a:ext cx="10515600" cy="3668313"/>
          </a:xfrm>
        </p:spPr>
        <p:txBody>
          <a:bodyPr/>
          <a:lstStyle/>
          <a:p>
            <a:r>
              <a:rPr lang="es-US" dirty="0"/>
              <a:t>La </a:t>
            </a:r>
            <a:r>
              <a:rPr lang="es-US" b="1" dirty="0"/>
              <a:t>obesidad</a:t>
            </a:r>
            <a:r>
              <a:rPr lang="es-US" dirty="0"/>
              <a:t>, un trastorno persistente que consiste en que la persona tiene demasiada grasa corporal.</a:t>
            </a:r>
          </a:p>
          <a:p>
            <a:r>
              <a:rPr lang="es-US" dirty="0"/>
              <a:t>La </a:t>
            </a:r>
            <a:r>
              <a:rPr lang="es-US" b="1" dirty="0"/>
              <a:t>diabetes de tipo 2 </a:t>
            </a:r>
            <a:r>
              <a:rPr lang="es-US" dirty="0"/>
              <a:t>, un trastorno persistente en el cual el cuerpo no produce suficiente insulina o no usa bien la insulina, lo que hace que se alcancen concentraciones altas de azúcar sanguíneo.</a:t>
            </a:r>
          </a:p>
          <a:p>
            <a:r>
              <a:rPr lang="es-US" dirty="0"/>
              <a:t>La </a:t>
            </a:r>
            <a:r>
              <a:rPr lang="es-US" b="1" dirty="0"/>
              <a:t>enfermedad renal crónica (ERC)</a:t>
            </a:r>
            <a:r>
              <a:rPr lang="es-US" dirty="0"/>
              <a:t>, un trastorno persistente en el que los riñones pierden la capacidad de filtrar de la sangre los desechos y el agua.</a:t>
            </a:r>
          </a:p>
          <a:p>
            <a:r>
              <a:rPr lang="es-US" dirty="0"/>
              <a:t>La </a:t>
            </a:r>
            <a:r>
              <a:rPr lang="es-US" b="1" dirty="0"/>
              <a:t>enfermedad cardiovascular (cardíaca)</a:t>
            </a:r>
            <a:r>
              <a:rPr lang="es-US" dirty="0"/>
              <a:t>, una categoría amplia de enfermedades que afectan el corazón y los vasos sanguíneos.</a:t>
            </a:r>
          </a:p>
          <a:p>
            <a:endParaRPr lang="es-US" dirty="0"/>
          </a:p>
        </p:txBody>
      </p:sp>
    </p:spTree>
    <p:extLst>
      <p:ext uri="{BB962C8B-B14F-4D97-AF65-F5344CB8AC3E}">
        <p14:creationId xmlns:p14="http://schemas.microsoft.com/office/powerpoint/2010/main" val="222175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0434-BF11-0651-755E-5D2133430F5B}"/>
              </a:ext>
            </a:extLst>
          </p:cNvPr>
          <p:cNvSpPr>
            <a:spLocks noGrp="1"/>
          </p:cNvSpPr>
          <p:nvPr>
            <p:ph type="title"/>
          </p:nvPr>
        </p:nvSpPr>
        <p:spPr/>
        <p:txBody>
          <a:bodyPr/>
          <a:lstStyle/>
          <a:p>
            <a:r>
              <a:rPr lang="es-US"/>
              <a:t>Las etapas del síndrome CRM</a:t>
            </a:r>
          </a:p>
        </p:txBody>
      </p:sp>
      <p:sp>
        <p:nvSpPr>
          <p:cNvPr id="3" name="Text Placeholder 2">
            <a:extLst>
              <a:ext uri="{FF2B5EF4-FFF2-40B4-BE49-F238E27FC236}">
                <a16:creationId xmlns:a16="http://schemas.microsoft.com/office/drawing/2014/main" id="{8043E845-316C-1201-7BE8-BBCD93F628BA}"/>
              </a:ext>
            </a:extLst>
          </p:cNvPr>
          <p:cNvSpPr>
            <a:spLocks noGrp="1"/>
          </p:cNvSpPr>
          <p:nvPr>
            <p:ph type="body" idx="1"/>
          </p:nvPr>
        </p:nvSpPr>
        <p:spPr>
          <a:xfrm>
            <a:off x="838200" y="1903351"/>
            <a:ext cx="6411415" cy="4132238"/>
          </a:xfrm>
        </p:spPr>
        <p:txBody>
          <a:bodyPr lIns="0" tIns="0" rIns="0" bIns="0" anchor="t"/>
          <a:lstStyle/>
          <a:p>
            <a:r>
              <a:rPr lang="es-US" sz="2200" b="1" dirty="0"/>
              <a:t>CRM en etapa 0</a:t>
            </a:r>
            <a:r>
              <a:rPr lang="es-US" sz="2200" dirty="0"/>
              <a:t>: no hay síndrome CRM.  </a:t>
            </a:r>
            <a:r>
              <a:rPr lang="es-US" sz="2200" b="1" dirty="0"/>
              <a:t>El enfoque en esta etapa es la prevención.</a:t>
            </a:r>
            <a:endParaRPr lang="es-US" sz="2200" dirty="0"/>
          </a:p>
          <a:p>
            <a:r>
              <a:rPr lang="es-US" sz="2200" b="1" dirty="0"/>
              <a:t>CRM en etapa 1</a:t>
            </a:r>
            <a:r>
              <a:rPr lang="es-US" sz="2200" dirty="0"/>
              <a:t>: grasa corporal excesiva o perjudicial, prediabetes.</a:t>
            </a:r>
          </a:p>
          <a:p>
            <a:r>
              <a:rPr lang="es-US" sz="2200" b="1" dirty="0"/>
              <a:t>CRM en etapa 2</a:t>
            </a:r>
            <a:r>
              <a:rPr lang="es-US" sz="2200" dirty="0"/>
              <a:t>: factores de riesgo metabólico, ERC.</a:t>
            </a:r>
          </a:p>
          <a:p>
            <a:r>
              <a:rPr lang="es-US" sz="2200" b="1" dirty="0"/>
              <a:t>CRM en etapa 3</a:t>
            </a:r>
            <a:r>
              <a:rPr lang="es-US" sz="2200" dirty="0"/>
              <a:t>: primeras señales de enfermedad cardíaca o ciertos riesgos equivalentes.</a:t>
            </a:r>
          </a:p>
          <a:p>
            <a:r>
              <a:rPr lang="es-US" sz="2200" b="1" dirty="0"/>
              <a:t>CRM en etapa 4</a:t>
            </a:r>
            <a:r>
              <a:rPr lang="es-US" sz="2200" dirty="0"/>
              <a:t>: enfermedad cardíaca manifiesta.</a:t>
            </a:r>
          </a:p>
          <a:p>
            <a:pPr lvl="1">
              <a:buFont typeface="Courier New"/>
              <a:buChar char="o"/>
            </a:pPr>
            <a:r>
              <a:rPr lang="es-US" sz="2200" dirty="0"/>
              <a:t>Etapa 4a: La persona </a:t>
            </a:r>
            <a:r>
              <a:rPr lang="es-US" sz="2200" b="1" dirty="0"/>
              <a:t>no tiene</a:t>
            </a:r>
            <a:r>
              <a:rPr lang="es-US" sz="2200" dirty="0"/>
              <a:t> falla renal.</a:t>
            </a:r>
          </a:p>
          <a:p>
            <a:pPr lvl="1">
              <a:buFont typeface="Courier New"/>
              <a:buChar char="o"/>
            </a:pPr>
            <a:r>
              <a:rPr lang="es-US" sz="2200" dirty="0"/>
              <a:t>Etapa 4b: La persona </a:t>
            </a:r>
            <a:r>
              <a:rPr lang="es-US" sz="2200" b="1" dirty="0"/>
              <a:t>tiene</a:t>
            </a:r>
            <a:r>
              <a:rPr lang="es-US" sz="2200" dirty="0"/>
              <a:t> falla renal.</a:t>
            </a:r>
          </a:p>
          <a:p>
            <a:endParaRPr lang="en-US" sz="2200" dirty="0"/>
          </a:p>
        </p:txBody>
      </p:sp>
      <p:pic>
        <p:nvPicPr>
          <p:cNvPr id="4" name="Image">
            <a:extLst>
              <a:ext uri="{FF2B5EF4-FFF2-40B4-BE49-F238E27FC236}">
                <a16:creationId xmlns:a16="http://schemas.microsoft.com/office/drawing/2014/main" id="{FA53BEFA-AE1E-6B9E-A434-1667BC8384B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6370" y="1989391"/>
            <a:ext cx="3430675" cy="2184404"/>
          </a:xfrm>
          <a:prstGeom prst="rect">
            <a:avLst/>
          </a:prstGeom>
          <a:ln w="12700">
            <a:miter lim="400000"/>
          </a:ln>
        </p:spPr>
      </p:pic>
      <p:pic>
        <p:nvPicPr>
          <p:cNvPr id="5" name="Picture Placeholder 6">
            <a:extLst>
              <a:ext uri="{FF2B5EF4-FFF2-40B4-BE49-F238E27FC236}">
                <a16:creationId xmlns:a16="http://schemas.microsoft.com/office/drawing/2014/main" id="{BED52539-3A4E-6CF9-896B-2173B46BEA3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l="7285" t="15878" r="39785" b="5135"/>
          <a:stretch>
            <a:fillRect/>
          </a:stretch>
        </p:blipFill>
        <p:spPr>
          <a:xfrm>
            <a:off x="8113913" y="2483859"/>
            <a:ext cx="3239887" cy="3223768"/>
          </a:xfrm>
          <a:prstGeom prst="roundRect">
            <a:avLst/>
          </a:prstGeom>
          <a:effectLst>
            <a:softEdge rad="0"/>
          </a:effectLst>
        </p:spPr>
      </p:pic>
    </p:spTree>
    <p:extLst>
      <p:ext uri="{BB962C8B-B14F-4D97-AF65-F5344CB8AC3E}">
        <p14:creationId xmlns:p14="http://schemas.microsoft.com/office/powerpoint/2010/main" val="16240300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8393-09E2-3FD5-74CD-2706D75F169A}"/>
              </a:ext>
            </a:extLst>
          </p:cNvPr>
          <p:cNvSpPr>
            <a:spLocks noGrp="1"/>
          </p:cNvSpPr>
          <p:nvPr>
            <p:ph type="title"/>
          </p:nvPr>
        </p:nvSpPr>
        <p:spPr/>
        <p:txBody>
          <a:bodyPr/>
          <a:lstStyle/>
          <a:p>
            <a:r>
              <a:rPr lang="es-US"/>
              <a:t>Los síntomas del síndrome CRM</a:t>
            </a:r>
          </a:p>
        </p:txBody>
      </p:sp>
      <p:sp>
        <p:nvSpPr>
          <p:cNvPr id="3" name="Text Placeholder 2">
            <a:extLst>
              <a:ext uri="{FF2B5EF4-FFF2-40B4-BE49-F238E27FC236}">
                <a16:creationId xmlns:a16="http://schemas.microsoft.com/office/drawing/2014/main" id="{3AD026D1-9391-59CD-B8BC-E4BBBA10790E}"/>
              </a:ext>
            </a:extLst>
          </p:cNvPr>
          <p:cNvSpPr>
            <a:spLocks noGrp="1"/>
          </p:cNvSpPr>
          <p:nvPr>
            <p:ph type="body" idx="1"/>
          </p:nvPr>
        </p:nvSpPr>
        <p:spPr>
          <a:xfrm>
            <a:off x="838200" y="2157351"/>
            <a:ext cx="9458739" cy="3734335"/>
          </a:xfrm>
        </p:spPr>
        <p:txBody>
          <a:bodyPr/>
          <a:lstStyle/>
          <a:p>
            <a:r>
              <a:rPr lang="es-US"/>
              <a:t>Algunos síntomas frecuentes son:</a:t>
            </a:r>
          </a:p>
          <a:p>
            <a:pPr lvl="1"/>
            <a:r>
              <a:rPr lang="es-US" sz="2000"/>
              <a:t>Dolor en el pecho o dificultad para respirar</a:t>
            </a:r>
          </a:p>
          <a:p>
            <a:pPr lvl="1"/>
            <a:r>
              <a:rPr lang="es-US" sz="2000"/>
              <a:t>Desmayos</a:t>
            </a:r>
          </a:p>
          <a:p>
            <a:pPr lvl="1"/>
            <a:r>
              <a:rPr lang="es-US" sz="2000"/>
              <a:t>Hinchazón en las piernas, los pies, las manos o los tobillos</a:t>
            </a:r>
          </a:p>
          <a:p>
            <a:pPr lvl="1"/>
            <a:r>
              <a:rPr lang="es-US" sz="2000"/>
              <a:t>Cansancio</a:t>
            </a:r>
          </a:p>
          <a:p>
            <a:pPr lvl="1"/>
            <a:r>
              <a:rPr lang="es-US" sz="2000"/>
              <a:t>Neblina mental (dificultad para pensar o concentrarse)</a:t>
            </a:r>
          </a:p>
          <a:p>
            <a:pPr lvl="1"/>
            <a:r>
              <a:rPr lang="es-US" sz="2000"/>
              <a:t>Tener que orinar más de lo habitual</a:t>
            </a:r>
          </a:p>
          <a:p>
            <a:pPr lvl="1"/>
            <a:r>
              <a:rPr lang="es-US" sz="2000"/>
              <a:t>Cambios en el apetito o la sed</a:t>
            </a:r>
          </a:p>
          <a:p>
            <a:endParaRPr lang="en-US"/>
          </a:p>
        </p:txBody>
      </p:sp>
    </p:spTree>
    <p:extLst>
      <p:ext uri="{BB962C8B-B14F-4D97-AF65-F5344CB8AC3E}">
        <p14:creationId xmlns:p14="http://schemas.microsoft.com/office/powerpoint/2010/main" val="23796355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C6DA-66B1-D013-1C8C-E65D4B5D686C}"/>
              </a:ext>
            </a:extLst>
          </p:cNvPr>
          <p:cNvSpPr>
            <a:spLocks noGrp="1"/>
          </p:cNvSpPr>
          <p:nvPr>
            <p:ph type="title"/>
          </p:nvPr>
        </p:nvSpPr>
        <p:spPr/>
        <p:txBody>
          <a:bodyPr/>
          <a:lstStyle/>
          <a:p>
            <a:r>
              <a:rPr lang="es-US"/>
              <a:t>Las complicaciones del síndrome CRM</a:t>
            </a:r>
          </a:p>
        </p:txBody>
      </p:sp>
      <p:sp>
        <p:nvSpPr>
          <p:cNvPr id="3" name="Text Placeholder 2">
            <a:extLst>
              <a:ext uri="{FF2B5EF4-FFF2-40B4-BE49-F238E27FC236}">
                <a16:creationId xmlns:a16="http://schemas.microsoft.com/office/drawing/2014/main" id="{BED704A1-CCD8-78D7-6741-CEBA96B7C52C}"/>
              </a:ext>
            </a:extLst>
          </p:cNvPr>
          <p:cNvSpPr>
            <a:spLocks noGrp="1"/>
          </p:cNvSpPr>
          <p:nvPr>
            <p:ph type="body" idx="1"/>
          </p:nvPr>
        </p:nvSpPr>
        <p:spPr>
          <a:xfrm>
            <a:off x="838199" y="2157351"/>
            <a:ext cx="6915913" cy="3930182"/>
          </a:xfrm>
        </p:spPr>
        <p:txBody>
          <a:bodyPr/>
          <a:lstStyle/>
          <a:p>
            <a:r>
              <a:rPr lang="es-US"/>
              <a:t>El síndrome CRM puede tener </a:t>
            </a:r>
            <a:r>
              <a:rPr lang="es-US" b="1"/>
              <a:t>complicaciones graves</a:t>
            </a:r>
            <a:r>
              <a:rPr lang="es-US"/>
              <a:t>, como por ejemplo:</a:t>
            </a:r>
          </a:p>
          <a:p>
            <a:pPr lvl="1"/>
            <a:r>
              <a:rPr lang="es-US"/>
              <a:t>Ataques cardíacos</a:t>
            </a:r>
          </a:p>
          <a:p>
            <a:pPr lvl="1"/>
            <a:r>
              <a:rPr lang="es-US"/>
              <a:t>Accidentes cerebrovasculares</a:t>
            </a:r>
          </a:p>
          <a:p>
            <a:pPr lvl="1"/>
            <a:r>
              <a:rPr lang="es-US"/>
              <a:t>Insuficiencia cardíaca</a:t>
            </a:r>
          </a:p>
          <a:p>
            <a:pPr lvl="1"/>
            <a:r>
              <a:rPr lang="es-US"/>
              <a:t>Arritmias (anormalidades del latido cardíaco)</a:t>
            </a:r>
          </a:p>
          <a:p>
            <a:pPr lvl="1"/>
            <a:r>
              <a:rPr lang="es-US"/>
              <a:t>Falla renal</a:t>
            </a:r>
          </a:p>
          <a:p>
            <a:endParaRPr lang="en-US"/>
          </a:p>
        </p:txBody>
      </p:sp>
      <p:pic>
        <p:nvPicPr>
          <p:cNvPr id="4" name="Picture 3">
            <a:extLst>
              <a:ext uri="{FF2B5EF4-FFF2-40B4-BE49-F238E27FC236}">
                <a16:creationId xmlns:a16="http://schemas.microsoft.com/office/drawing/2014/main" id="{01B23E93-1FDB-07ED-DDE0-5D5B02C774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017" y="2443915"/>
            <a:ext cx="3760849" cy="3760849"/>
          </a:xfrm>
          <a:prstGeom prst="rect">
            <a:avLst/>
          </a:prstGeom>
        </p:spPr>
      </p:pic>
    </p:spTree>
    <p:extLst>
      <p:ext uri="{BB962C8B-B14F-4D97-AF65-F5344CB8AC3E}">
        <p14:creationId xmlns:p14="http://schemas.microsoft.com/office/powerpoint/2010/main" val="39035700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E0EF-C4C7-7993-9135-BDDEB86D9486}"/>
            </a:ext>
          </a:extLst>
        </p:cNvPr>
        <p:cNvGrpSpPr/>
        <p:nvPr/>
      </p:nvGrpSpPr>
      <p:grpSpPr>
        <a:xfrm>
          <a:off x="0" y="0"/>
          <a:ext cx="0" cy="0"/>
          <a:chOff x="0" y="0"/>
          <a:chExt cx="0" cy="0"/>
        </a:xfrm>
      </p:grpSpPr>
      <p:sp>
        <p:nvSpPr>
          <p:cNvPr id="201" name="Title 1">
            <a:extLst>
              <a:ext uri="{FF2B5EF4-FFF2-40B4-BE49-F238E27FC236}">
                <a16:creationId xmlns:a16="http://schemas.microsoft.com/office/drawing/2014/main" id="{9F9373AD-A8A4-6957-E364-C627546F9689}"/>
              </a:ext>
              <a:ext uri="{C183D7F6-B498-43B3-948B-1728B52AA6E4}">
                <adec:decorative xmlns:adec="http://schemas.microsoft.com/office/drawing/2017/decorative" val="1"/>
              </a:ext>
            </a:extLst>
          </p:cNvPr>
          <p:cNvSpPr txBox="1"/>
          <p:nvPr/>
        </p:nvSpPr>
        <p:spPr>
          <a:xfrm>
            <a:off x="838199" y="2322151"/>
            <a:ext cx="5659419" cy="8513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90000"/>
              </a:lnSpc>
              <a:defRPr sz="6000" b="1">
                <a:solidFill>
                  <a:srgbClr val="FFFFFF"/>
                </a:solidFill>
              </a:defRPr>
            </a:lvl1pPr>
          </a:lstStyle>
          <a:p>
            <a:r>
              <a:rPr lang="es-US"/>
              <a:t>2</a:t>
            </a:r>
          </a:p>
        </p:txBody>
      </p:sp>
      <p:sp>
        <p:nvSpPr>
          <p:cNvPr id="199" name="Title 1">
            <a:extLst>
              <a:ext uri="{FF2B5EF4-FFF2-40B4-BE49-F238E27FC236}">
                <a16:creationId xmlns:a16="http://schemas.microsoft.com/office/drawing/2014/main" id="{D00ED53D-EABD-FE07-59E8-D240703685EE}"/>
              </a:ext>
            </a:extLst>
          </p:cNvPr>
          <p:cNvSpPr txBox="1">
            <a:spLocks noGrp="1"/>
          </p:cNvSpPr>
          <p:nvPr>
            <p:ph type="title" idx="4294967295"/>
          </p:nvPr>
        </p:nvSpPr>
        <p:spPr>
          <a:xfrm>
            <a:off x="685800" y="3684478"/>
            <a:ext cx="8041640" cy="1329595"/>
          </a:xfrm>
          <a:prstGeom prst="rect">
            <a:avLst/>
          </a:prstGeom>
          <a:noFill/>
          <a:ln w="12700">
            <a:noFill/>
            <a:prstDash/>
            <a:miter lim="400000"/>
          </a:ln>
          <a:effectLst/>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nSpc>
                <a:spcPct val="90000"/>
              </a:lnSpc>
              <a:defRPr sz="4800" b="1">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s-US" sz="4800" b="1" i="0" u="none" strike="noStrike" cap="none" normalizeH="0" baseline="0" noProof="0" dirty="0">
                <a:ln>
                  <a:noFill/>
                </a:ln>
                <a:solidFill>
                  <a:srgbClr val="FFFFFF"/>
                </a:solidFill>
                <a:effectLst/>
                <a:uLnTx/>
                <a:uFillTx/>
                <a:latin typeface="Arial"/>
                <a:ea typeface="Arial"/>
                <a:cs typeface="Arial"/>
                <a:sym typeface="Arial"/>
              </a:rPr>
              <a:t>Las medidas de prevención del síndrome CRM</a:t>
            </a:r>
          </a:p>
        </p:txBody>
      </p:sp>
      <p:sp>
        <p:nvSpPr>
          <p:cNvPr id="200" name="Straight Connector 20">
            <a:extLst>
              <a:ext uri="{FF2B5EF4-FFF2-40B4-BE49-F238E27FC236}">
                <a16:creationId xmlns:a16="http://schemas.microsoft.com/office/drawing/2014/main" id="{44183984-0A42-342A-D91E-ADE606F03FCC}"/>
              </a:ext>
              <a:ext uri="{C183D7F6-B498-43B3-948B-1728B52AA6E4}">
                <adec:decorative xmlns:adec="http://schemas.microsoft.com/office/drawing/2017/decorative" val="1"/>
              </a:ext>
            </a:extLst>
          </p:cNvPr>
          <p:cNvSpPr/>
          <p:nvPr/>
        </p:nvSpPr>
        <p:spPr>
          <a:xfrm>
            <a:off x="838200" y="3262731"/>
            <a:ext cx="1121736" cy="1"/>
          </a:xfrm>
          <a:prstGeom prst="line">
            <a:avLst/>
          </a:prstGeom>
          <a:ln w="25400">
            <a:solidFill>
              <a:schemeClr val="accent1"/>
            </a:solidFill>
            <a:miter/>
          </a:ln>
        </p:spPr>
        <p:txBody>
          <a:bodyPr lIns="45719" rIns="45719"/>
          <a:lstStyle/>
          <a:p>
            <a:pPr>
              <a:defRPr sz="1400" b="1">
                <a:solidFill>
                  <a:srgbClr val="FFFFFF"/>
                </a:solidFill>
              </a:defRPr>
            </a:pPr>
            <a:endParaRPr/>
          </a:p>
        </p:txBody>
      </p:sp>
    </p:spTree>
    <p:custDataLst>
      <p:tags r:id="rId1"/>
    </p:custDataLst>
    <p:extLst>
      <p:ext uri="{BB962C8B-B14F-4D97-AF65-F5344CB8AC3E}">
        <p14:creationId xmlns:p14="http://schemas.microsoft.com/office/powerpoint/2010/main" val="10075447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8FDF-AEBF-9844-E6DD-FDD9AA1148E3}"/>
              </a:ext>
            </a:extLst>
          </p:cNvPr>
          <p:cNvSpPr>
            <a:spLocks noGrp="1"/>
          </p:cNvSpPr>
          <p:nvPr>
            <p:ph type="title"/>
          </p:nvPr>
        </p:nvSpPr>
        <p:spPr/>
        <p:txBody>
          <a:bodyPr/>
          <a:lstStyle/>
          <a:p>
            <a:r>
              <a:rPr lang="es-US"/>
              <a:t>La buena noticia es…</a:t>
            </a:r>
          </a:p>
        </p:txBody>
      </p:sp>
      <p:sp>
        <p:nvSpPr>
          <p:cNvPr id="3" name="Text Placeholder 2">
            <a:extLst>
              <a:ext uri="{FF2B5EF4-FFF2-40B4-BE49-F238E27FC236}">
                <a16:creationId xmlns:a16="http://schemas.microsoft.com/office/drawing/2014/main" id="{F4048EFC-E6DF-1CD4-CEEF-26DB706EF9E0}"/>
              </a:ext>
            </a:extLst>
          </p:cNvPr>
          <p:cNvSpPr>
            <a:spLocks noGrp="1"/>
          </p:cNvSpPr>
          <p:nvPr>
            <p:ph type="body" idx="1"/>
          </p:nvPr>
        </p:nvSpPr>
        <p:spPr>
          <a:xfrm>
            <a:off x="838200" y="2157351"/>
            <a:ext cx="6288274" cy="3866784"/>
          </a:xfrm>
        </p:spPr>
        <p:txBody>
          <a:bodyPr/>
          <a:lstStyle/>
          <a:p>
            <a:r>
              <a:rPr lang="es-US" b="1"/>
              <a:t>¡El síndrome CRM se puede prevenir!</a:t>
            </a:r>
          </a:p>
          <a:p>
            <a:r>
              <a:rPr lang="es-US"/>
              <a:t>Ciertos hábitos saludables pueden reducir el riesgo de tener síndrome CRM y pueden ralentizar su evolución cuando la persona ya lo tiene.</a:t>
            </a:r>
          </a:p>
          <a:p>
            <a:endParaRPr lang="en-US"/>
          </a:p>
        </p:txBody>
      </p:sp>
      <p:pic>
        <p:nvPicPr>
          <p:cNvPr id="4" name="Image">
            <a:extLst>
              <a:ext uri="{FF2B5EF4-FFF2-40B4-BE49-F238E27FC236}">
                <a16:creationId xmlns:a16="http://schemas.microsoft.com/office/drawing/2014/main" id="{4E2A1A37-25C2-1ACA-8544-E2D8733DC13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2187" y="2144652"/>
            <a:ext cx="2999658" cy="1909964"/>
          </a:xfrm>
          <a:prstGeom prst="rect">
            <a:avLst/>
          </a:prstGeom>
          <a:ln w="12700">
            <a:miter lim="400000"/>
          </a:ln>
        </p:spPr>
      </p:pic>
      <p:pic>
        <p:nvPicPr>
          <p:cNvPr id="5" name="Image">
            <a:extLst>
              <a:ext uri="{FF2B5EF4-FFF2-40B4-BE49-F238E27FC236}">
                <a16:creationId xmlns:a16="http://schemas.microsoft.com/office/drawing/2014/main" id="{22A2D8D2-F474-F95B-5304-A4C14198DE0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04785" y="4114170"/>
            <a:ext cx="2999658" cy="1909965"/>
          </a:xfrm>
          <a:prstGeom prst="rect">
            <a:avLst/>
          </a:prstGeom>
          <a:ln w="12700">
            <a:miter lim="400000"/>
          </a:ln>
        </p:spPr>
      </p:pic>
      <p:pic>
        <p:nvPicPr>
          <p:cNvPr id="6" name="Graphic 5">
            <a:extLst>
              <a:ext uri="{FF2B5EF4-FFF2-40B4-BE49-F238E27FC236}">
                <a16:creationId xmlns:a16="http://schemas.microsoft.com/office/drawing/2014/main" id="{3AECE4E5-4440-5AF0-FC92-267E7CBFC2D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473394" y="4200940"/>
            <a:ext cx="1492240" cy="1492240"/>
          </a:xfrm>
          <a:prstGeom prst="rect">
            <a:avLst/>
          </a:prstGeom>
        </p:spPr>
      </p:pic>
      <p:pic>
        <p:nvPicPr>
          <p:cNvPr id="7" name="Graphic 6">
            <a:extLst>
              <a:ext uri="{FF2B5EF4-FFF2-40B4-BE49-F238E27FC236}">
                <a16:creationId xmlns:a16="http://schemas.microsoft.com/office/drawing/2014/main" id="{AE9ECD80-8C22-C829-987D-34454A6EE81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801979" y="2185871"/>
            <a:ext cx="1580074" cy="1580074"/>
          </a:xfrm>
          <a:prstGeom prst="rect">
            <a:avLst/>
          </a:prstGeom>
        </p:spPr>
      </p:pic>
    </p:spTree>
    <p:extLst>
      <p:ext uri="{BB962C8B-B14F-4D97-AF65-F5344CB8AC3E}">
        <p14:creationId xmlns:p14="http://schemas.microsoft.com/office/powerpoint/2010/main" val="399522272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Q8Q2k48"/>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59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9C9C9C"/>
      </a:dk1>
      <a:lt1>
        <a:srgbClr val="00599C"/>
      </a:lt1>
      <a:dk2>
        <a:srgbClr val="A7A7A7"/>
      </a:dk2>
      <a:lt2>
        <a:srgbClr val="535353"/>
      </a:lt2>
      <a:accent1>
        <a:srgbClr val="B8D636"/>
      </a:accent1>
      <a:accent2>
        <a:srgbClr val="FFE552"/>
      </a:accent2>
      <a:accent3>
        <a:srgbClr val="949495"/>
      </a:accent3>
      <a:accent4>
        <a:srgbClr val="669BC3"/>
      </a:accent4>
      <a:accent5>
        <a:srgbClr val="D3E687"/>
      </a:accent5>
      <a:accent6>
        <a:srgbClr val="FEEF98"/>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FFFFFF"/>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599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5a912b-0c81-4c7b-8793-18d4fd37778d">
      <Terms xmlns="http://schemas.microsoft.com/office/infopath/2007/PartnerControls"/>
    </lcf76f155ced4ddcb4097134ff3c332f>
    <TaxCatchAll xmlns="844da312-c982-48b3-9737-1e8c6057aa05" xsi:nil="true"/>
    <_ip_UnifiedCompliancePolicyUIAction xmlns="http://schemas.microsoft.com/sharepoint/v3" xsi:nil="true"/>
    <_ip_UnifiedCompliancePolicyProperties xmlns="http://schemas.microsoft.com/sharepoint/v3" xsi:nil="true"/>
    <f5e2275c238e4a43b718815024d9e405 xmlns="2a5a912b-0c81-4c7b-8793-18d4fd37778d">
      <Terms xmlns="http://schemas.microsoft.com/office/infopath/2007/PartnerControls"/>
    </f5e2275c238e4a43b718815024d9e40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6ED0E41C8369479EFA5B31CD8A5E8A" ma:contentTypeVersion="20" ma:contentTypeDescription="Create a new document." ma:contentTypeScope="" ma:versionID="2ad6b2581b2a7de9f79ed75ec3bea075">
  <xsd:schema xmlns:xsd="http://www.w3.org/2001/XMLSchema" xmlns:xs="http://www.w3.org/2001/XMLSchema" xmlns:p="http://schemas.microsoft.com/office/2006/metadata/properties" xmlns:ns1="http://schemas.microsoft.com/sharepoint/v3" xmlns:ns2="2a5a912b-0c81-4c7b-8793-18d4fd37778d" xmlns:ns3="844da312-c982-48b3-9737-1e8c6057aa05" targetNamespace="http://schemas.microsoft.com/office/2006/metadata/properties" ma:root="true" ma:fieldsID="e59f384a5422a3b5dfd565edb45783c6" ns1:_="" ns2:_="" ns3:_="">
    <xsd:import namespace="http://schemas.microsoft.com/sharepoint/v3"/>
    <xsd:import namespace="2a5a912b-0c81-4c7b-8793-18d4fd37778d"/>
    <xsd:import namespace="844da312-c982-48b3-9737-1e8c6057aa05"/>
    <xsd:element name="properties">
      <xsd:complexType>
        <xsd:sequence>
          <xsd:element name="documentManagement">
            <xsd:complexType>
              <xsd:all>
                <xsd:element ref="ns2:f5e2275c238e4a43b718815024d9e405"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a912b-0c81-4c7b-8793-18d4fd37778d" elementFormDefault="qualified">
    <xsd:import namespace="http://schemas.microsoft.com/office/2006/documentManagement/types"/>
    <xsd:import namespace="http://schemas.microsoft.com/office/infopath/2007/PartnerControls"/>
    <xsd:element name="f5e2275c238e4a43b718815024d9e405" ma:index="9" nillable="true" ma:taxonomy="true" ma:internalName="f5e2275c238e4a43b718815024d9e405" ma:taxonomyFieldName="Document_x0020_Type" ma:displayName="Document Type" ma:default="" ma:fieldId="{f5e2275c-238e-4a43-b718-815024d9e405}" ma:sspId="1821d0b1-4ac2-49b7-9f17-eea20dd7021b" ma:termSetId="ad01d8e4-e6ca-4f2f-93bd-01f9eba5e857"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21d0b1-4ac2-49b7-9f17-eea20dd7021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da312-c982-48b3-9737-1e8c6057aa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7bc858-ec24-499d-b069-bc73f5e2757b}" ma:internalName="TaxCatchAll" ma:showField="CatchAllData" ma:web="844da312-c982-48b3-9737-1e8c6057aa0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3AF38-55EA-457E-AABA-4D7E674E3F11}">
  <ds:schemaRefs>
    <ds:schemaRef ds:uri="a39aef28-b40f-47b6-b120-a93b3ee9bd1e"/>
    <ds:schemaRef ds:uri="a5377307-0c7b-41be-82ca-5b88661788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a5a912b-0c81-4c7b-8793-18d4fd37778d"/>
    <ds:schemaRef ds:uri="844da312-c982-48b3-9737-1e8c6057aa05"/>
    <ds:schemaRef ds:uri="http://schemas.microsoft.com/sharepoint/v3"/>
  </ds:schemaRefs>
</ds:datastoreItem>
</file>

<file path=customXml/itemProps2.xml><?xml version="1.0" encoding="utf-8"?>
<ds:datastoreItem xmlns:ds="http://schemas.openxmlformats.org/officeDocument/2006/customXml" ds:itemID="{C7013F16-39DA-49E1-8C1A-9DC2A747D574}">
  <ds:schemaRefs>
    <ds:schemaRef ds:uri="http://schemas.microsoft.com/sharepoint/v3/contenttype/forms"/>
  </ds:schemaRefs>
</ds:datastoreItem>
</file>

<file path=customXml/itemProps3.xml><?xml version="1.0" encoding="utf-8"?>
<ds:datastoreItem xmlns:ds="http://schemas.openxmlformats.org/officeDocument/2006/customXml" ds:itemID="{29485F2E-ACCF-49D9-BFC9-B96F9B720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a912b-0c81-4c7b-8793-18d4fd37778d"/>
    <ds:schemaRef ds:uri="844da312-c982-48b3-9737-1e8c6057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1341</Words>
  <Application>Microsoft Office PowerPoint</Application>
  <PresentationFormat>Widescreen</PresentationFormat>
  <Paragraphs>115</Paragraphs>
  <Slides>24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Courier New</vt:lpstr>
      <vt:lpstr>Office Theme</vt:lpstr>
      <vt:lpstr>Lo que debe saber sobre la prevención y el control del síndrome CRM</vt:lpstr>
      <vt:lpstr>1</vt:lpstr>
      <vt:lpstr>El síndrome CRM</vt:lpstr>
      <vt:lpstr>Los trastornos que integran el síndrome CRM</vt:lpstr>
      <vt:lpstr>Las etapas del síndrome CRM</vt:lpstr>
      <vt:lpstr>Los síntomas del síndrome CRM</vt:lpstr>
      <vt:lpstr>Las complicaciones del síndrome CRM</vt:lpstr>
      <vt:lpstr>Las medidas de prevención del síndrome CRM</vt:lpstr>
      <vt:lpstr>La buena noticia es…</vt:lpstr>
      <vt:lpstr>Los hábitos saludables ayudan a prevenir o ralentizar el síndrome CRM</vt:lpstr>
      <vt:lpstr>Su médico es su aliado para estar bien</vt:lpstr>
      <vt:lpstr>Proteja su salud si tiene síndrome CRM</vt:lpstr>
      <vt:lpstr>El control del síndrome CRM</vt:lpstr>
      <vt:lpstr>Haga cambios en su estilo de vida</vt:lpstr>
      <vt:lpstr>Medicamentos para el síndrome CRM</vt:lpstr>
      <vt:lpstr>Otros tratamientos para las etapas avanzadas del síndrome CRM</vt:lpstr>
      <vt:lpstr>La vigilancia del síndrome CRM</vt:lpstr>
      <vt:lpstr>La coordinación de la atención entre los especialistas</vt:lpstr>
      <vt:lpstr>Resumen</vt:lpstr>
      <vt:lpstr>Ideas clave</vt:lpstr>
      <vt:lpstr>¿Dudas?</vt:lpstr>
      <vt:lpstr>Más información sobre el síndrome CRM</vt:lpstr>
      <vt:lpstr>¿Desea hablar? ¡Hablemos!</vt:lpstr>
      <vt:lpstr>¡Muchas 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Preventing and Managing CKM Syndrome </dc:title>
  <dc:subject>This presentation offers a basic introduction to CKM syndrome (cardiovascular-kidney-metabolic syndrome), including steps people can take to prevent and manage it. </dc:subject>
  <dc:creator>American Kidney Fund (AKF) </dc:creator>
  <cp:keywords>CKM syndrome, cardiovascular-kidney-metabolic syndrome, kidney health, chronic kidney disease, CKD, heart disease, cardiovascular disease, type 2 diabetes, obesity </cp:keywords>
  <dc:description/>
  <cp:lastModifiedBy>Rhea Suarez, MPH, CHES®</cp:lastModifiedBy>
  <cp:revision>1</cp:revision>
  <dcterms:modified xsi:type="dcterms:W3CDTF">2026-04-24T12:53:54Z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0x0101005B6ED0E41C8369479EFA5B31CD8A5E8A</vt:lpwstr>
  </property>
  <property fmtid="{D5CDD505-2E9C-101B-9397-08002B2CF9AE}" pid="3" name="Order">
    <vt:i4>100</vt:i4>
  </property>
  <property fmtid="{D5CDD505-2E9C-101B-9397-08002B2CF9AE}" pid="4" name="Document Type">
    <vt:lpwstr/>
  </property>
  <property fmtid="{D5CDD505-2E9C-101B-9397-08002B2CF9AE}" pid="5" name="ArticulateGUID">
    <vt:lpwstr>B617422F-1EE8-4C49-9E22-1A67ABCD0851</vt:lpwstr>
  </property>
  <property fmtid="{D5CDD505-2E9C-101B-9397-08002B2CF9AE}" pid="6" name="ArticulatePath">
    <vt:lpwstr>https://kidneyfund.sharepoint.com/teams/OPSE/Education/Kidney Health Coach/Online Training Course/English/KHC Slides English/KHC Online Course_Module 1_English</vt:lpwstr>
  </property>
  <property fmtid="{D5CDD505-2E9C-101B-9397-08002B2CF9AE}" pid="7" name="MediaServiceImageTags">
    <vt:lpwstr/>
  </property>
  <property fmtid="{D5CDD505-2E9C-101B-9397-08002B2CF9AE}" pid="8" name="Document_x0020_Type">
    <vt:lpwstr/>
  </property>
</Properties>
</file>